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5.xml" ContentType="application/vnd.openxmlformats-officedocument.drawingml.chart+xml"/>
  <Override PartName="/ppt/theme/themeOverride4.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5.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6.xml" ContentType="application/vnd.openxmlformats-officedocument.themeOverride+xml"/>
  <Override PartName="/ppt/notesSlides/notesSlide31.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7.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6.xml" ContentType="application/vnd.openxmlformats-officedocument.presentationml.notesSlid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11.xml" ContentType="application/vnd.openxmlformats-officedocument.drawingml.chart+xml"/>
  <Override PartName="/ppt/theme/themeOverride8.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2.xml" ContentType="application/vnd.openxmlformats-officedocument.drawingml.chart+xml"/>
  <Override PartName="/ppt/theme/themeOverride9.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13.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4.xml" ContentType="application/vnd.openxmlformats-officedocument.drawingml.chart+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rts/chart15.xml" ContentType="application/vnd.openxmlformats-officedocument.drawingml.chart+xml"/>
  <Override PartName="/ppt/theme/themeOverride10.xml" ContentType="application/vnd.openxmlformats-officedocument.themeOverride+xml"/>
  <Override PartName="/ppt/notesSlides/notesSlide59.xml" ContentType="application/vnd.openxmlformats-officedocument.presentationml.notesSlide+xml"/>
  <Override PartName="/ppt/charts/chart16.xml" ContentType="application/vnd.openxmlformats-officedocument.drawingml.chart+xml"/>
  <Override PartName="/ppt/theme/themeOverride11.xml" ContentType="application/vnd.openxmlformats-officedocument.themeOverride+xml"/>
  <Override PartName="/ppt/notesSlides/notesSlide60.xml" ContentType="application/vnd.openxmlformats-officedocument.presentationml.notesSlide+xml"/>
  <Override PartName="/ppt/charts/chart17.xml" ContentType="application/vnd.openxmlformats-officedocument.drawingml.chart+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rts/chart18.xml" ContentType="application/vnd.openxmlformats-officedocument.drawingml.chart+xml"/>
  <Override PartName="/ppt/theme/themeOverride12.xml" ContentType="application/vnd.openxmlformats-officedocument.themeOverr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19.xml" ContentType="application/vnd.openxmlformats-officedocument.drawingml.chart+xml"/>
  <Override PartName="/ppt/theme/themeOverride13.xml" ContentType="application/vnd.openxmlformats-officedocument.themeOverr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charts/chart20.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4.xml" ContentType="application/vnd.openxmlformats-officedocument.themeOverride+xml"/>
  <Override PartName="/ppt/notesSlides/notesSlide69.xml" ContentType="application/vnd.openxmlformats-officedocument.presentationml.notesSlide+xml"/>
  <Override PartName="/ppt/charts/chart21.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5.xml" ContentType="application/vnd.openxmlformats-officedocument.themeOverride+xml"/>
  <Override PartName="/ppt/notesSlides/notesSlide70.xml" ContentType="application/vnd.openxmlformats-officedocument.presentationml.notesSlide+xml"/>
  <Override PartName="/ppt/charts/chart22.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34" r:id="rId4"/>
  </p:sldMasterIdLst>
  <p:notesMasterIdLst>
    <p:notesMasterId r:id="rId77"/>
  </p:notesMasterIdLst>
  <p:handoutMasterIdLst>
    <p:handoutMasterId r:id="rId78"/>
  </p:handoutMasterIdLst>
  <p:sldIdLst>
    <p:sldId id="504" r:id="rId5"/>
    <p:sldId id="426" r:id="rId6"/>
    <p:sldId id="653" r:id="rId7"/>
    <p:sldId id="341" r:id="rId8"/>
    <p:sldId id="666" r:id="rId9"/>
    <p:sldId id="600" r:id="rId10"/>
    <p:sldId id="559" r:id="rId11"/>
    <p:sldId id="602" r:id="rId12"/>
    <p:sldId id="687" r:id="rId13"/>
    <p:sldId id="690" r:id="rId14"/>
    <p:sldId id="688" r:id="rId15"/>
    <p:sldId id="689" r:id="rId16"/>
    <p:sldId id="608" r:id="rId17"/>
    <p:sldId id="668" r:id="rId18"/>
    <p:sldId id="606" r:id="rId19"/>
    <p:sldId id="669" r:id="rId20"/>
    <p:sldId id="661" r:id="rId21"/>
    <p:sldId id="658" r:id="rId22"/>
    <p:sldId id="604" r:id="rId23"/>
    <p:sldId id="670" r:id="rId24"/>
    <p:sldId id="563" r:id="rId25"/>
    <p:sldId id="671" r:id="rId26"/>
    <p:sldId id="564" r:id="rId27"/>
    <p:sldId id="672" r:id="rId28"/>
    <p:sldId id="605" r:id="rId29"/>
    <p:sldId id="566" r:id="rId30"/>
    <p:sldId id="567" r:id="rId31"/>
    <p:sldId id="568" r:id="rId32"/>
    <p:sldId id="569" r:id="rId33"/>
    <p:sldId id="523" r:id="rId34"/>
    <p:sldId id="571" r:id="rId35"/>
    <p:sldId id="622" r:id="rId36"/>
    <p:sldId id="609" r:id="rId37"/>
    <p:sldId id="574" r:id="rId38"/>
    <p:sldId id="682" r:id="rId39"/>
    <p:sldId id="683" r:id="rId40"/>
    <p:sldId id="665" r:id="rId41"/>
    <p:sldId id="673" r:id="rId42"/>
    <p:sldId id="675" r:id="rId43"/>
    <p:sldId id="674" r:id="rId44"/>
    <p:sldId id="676" r:id="rId45"/>
    <p:sldId id="677" r:id="rId46"/>
    <p:sldId id="579" r:id="rId47"/>
    <p:sldId id="656" r:id="rId48"/>
    <p:sldId id="691" r:id="rId49"/>
    <p:sldId id="611" r:id="rId50"/>
    <p:sldId id="614" r:id="rId51"/>
    <p:sldId id="615" r:id="rId52"/>
    <p:sldId id="664" r:id="rId53"/>
    <p:sldId id="463" r:id="rId54"/>
    <p:sldId id="678" r:id="rId55"/>
    <p:sldId id="623" r:id="rId56"/>
    <p:sldId id="679" r:id="rId57"/>
    <p:sldId id="624" r:id="rId58"/>
    <p:sldId id="612" r:id="rId59"/>
    <p:sldId id="590" r:id="rId60"/>
    <p:sldId id="680" r:id="rId61"/>
    <p:sldId id="618" r:id="rId62"/>
    <p:sldId id="662" r:id="rId63"/>
    <p:sldId id="591" r:id="rId64"/>
    <p:sldId id="592" r:id="rId65"/>
    <p:sldId id="593" r:id="rId66"/>
    <p:sldId id="594" r:id="rId67"/>
    <p:sldId id="595" r:id="rId68"/>
    <p:sldId id="596" r:id="rId69"/>
    <p:sldId id="648" r:id="rId70"/>
    <p:sldId id="649" r:id="rId71"/>
    <p:sldId id="659" r:id="rId72"/>
    <p:sldId id="650" r:id="rId73"/>
    <p:sldId id="685" r:id="rId74"/>
    <p:sldId id="597" r:id="rId75"/>
    <p:sldId id="692" r:id="rId7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3E1F4367-6FAA-4772-F624-76151D004D17}" name="Lisa Bryde" initials="LB" userId="ccd265dea34debd2" providerId="Windows Live"/>
  <p188:author id="{3591CE88-7405-8A34-0010-169CA64CD850}" name="Rossow, John (CDC/DDPHSIS/CGH/DGHP)" initials="RJ(" userId="S::mwi4@cdc.gov::f624bd00-984b-4499-bcbe-e695391cce31" providerId="AD"/>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 id="{B692A5F4-97DE-BB51-F96B-B9FECA0E4692}" name="Guerra, Marta (CDC/DDPHSIS/CGH/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F7941D"/>
    <a:srgbClr val="E9F5FF"/>
    <a:srgbClr val="0065A4"/>
    <a:srgbClr val="00820C"/>
    <a:srgbClr val="109648"/>
    <a:srgbClr val="909C9C"/>
    <a:srgbClr val="005808"/>
    <a:srgbClr val="33CC33"/>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823066-E405-4335-B780-F64339E6870C}" v="14" dt="2025-03-13T15:04:03.9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25" autoAdjust="0"/>
  </p:normalViewPr>
  <p:slideViewPr>
    <p:cSldViewPr snapToGrid="0">
      <p:cViewPr varScale="1">
        <p:scale>
          <a:sx n="39" d="100"/>
          <a:sy n="39" d="100"/>
        </p:scale>
        <p:origin x="1616" y="260"/>
      </p:cViewPr>
      <p:guideLst>
        <p:guide orient="horz" pos="816"/>
        <p:guide pos="1280"/>
      </p:guideLst>
    </p:cSldViewPr>
  </p:slideViewPr>
  <p:notesTextViewPr>
    <p:cViewPr>
      <p:scale>
        <a:sx n="1" d="1"/>
        <a:sy n="1" d="1"/>
      </p:scale>
      <p:origin x="0" y="-172"/>
    </p:cViewPr>
  </p:notesTextViewPr>
  <p:sorterViewPr>
    <p:cViewPr>
      <p:scale>
        <a:sx n="100" d="100"/>
        <a:sy n="100" d="100"/>
      </p:scale>
      <p:origin x="0" y="-29880"/>
    </p:cViewPr>
  </p:sorterViewPr>
  <p:notesViewPr>
    <p:cSldViewPr snapToGrid="0">
      <p:cViewPr varScale="1">
        <p:scale>
          <a:sx n="66" d="100"/>
          <a:sy n="66"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85"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55823066-E405-4335-B780-F64339E6870C}"/>
    <pc:docChg chg="undo redo custSel modSld">
      <pc:chgData name="Gallagher, Darby (CDC/GHC/DGHP)" userId="a845a694-00ae-430c-a73d-6baae6728f31" providerId="ADAL" clId="{55823066-E405-4335-B780-F64339E6870C}" dt="2025-03-14T17:17:21.908" v="575" actId="20577"/>
      <pc:docMkLst>
        <pc:docMk/>
      </pc:docMkLst>
      <pc:sldChg chg="modSp mod">
        <pc:chgData name="Gallagher, Darby (CDC/GHC/DGHP)" userId="a845a694-00ae-430c-a73d-6baae6728f31" providerId="ADAL" clId="{55823066-E405-4335-B780-F64339E6870C}" dt="2025-03-12T19:37:45.257" v="251" actId="20577"/>
        <pc:sldMkLst>
          <pc:docMk/>
          <pc:sldMk cId="1838710304" sldId="463"/>
        </pc:sldMkLst>
        <pc:spChg chg="mod">
          <ac:chgData name="Gallagher, Darby (CDC/GHC/DGHP)" userId="a845a694-00ae-430c-a73d-6baae6728f31" providerId="ADAL" clId="{55823066-E405-4335-B780-F64339E6870C}" dt="2025-03-12T19:37:45.257" v="251" actId="20577"/>
          <ac:spMkLst>
            <pc:docMk/>
            <pc:sldMk cId="1838710304" sldId="463"/>
            <ac:spMk id="3" creationId="{12E65477-6CC5-E8F4-16E6-7804F86CE8DE}"/>
          </ac:spMkLst>
        </pc:spChg>
      </pc:sldChg>
      <pc:sldChg chg="modNotesTx">
        <pc:chgData name="Gallagher, Darby (CDC/GHC/DGHP)" userId="a845a694-00ae-430c-a73d-6baae6728f31" providerId="ADAL" clId="{55823066-E405-4335-B780-F64339E6870C}" dt="2025-03-12T18:20:23.479" v="153" actId="20577"/>
        <pc:sldMkLst>
          <pc:docMk/>
          <pc:sldMk cId="1693980156" sldId="523"/>
        </pc:sldMkLst>
      </pc:sldChg>
      <pc:sldChg chg="modSp mod">
        <pc:chgData name="Gallagher, Darby (CDC/GHC/DGHP)" userId="a845a694-00ae-430c-a73d-6baae6728f31" providerId="ADAL" clId="{55823066-E405-4335-B780-F64339E6870C}" dt="2025-03-12T15:53:10.150" v="23" actId="20577"/>
        <pc:sldMkLst>
          <pc:docMk/>
          <pc:sldMk cId="42347933" sldId="559"/>
        </pc:sldMkLst>
        <pc:spChg chg="mod">
          <ac:chgData name="Gallagher, Darby (CDC/GHC/DGHP)" userId="a845a694-00ae-430c-a73d-6baae6728f31" providerId="ADAL" clId="{55823066-E405-4335-B780-F64339E6870C}" dt="2025-03-12T15:53:10.150" v="23" actId="20577"/>
          <ac:spMkLst>
            <pc:docMk/>
            <pc:sldMk cId="42347933" sldId="559"/>
            <ac:spMk id="2" creationId="{00000000-0000-0000-0000-000000000000}"/>
          </ac:spMkLst>
        </pc:spChg>
      </pc:sldChg>
      <pc:sldChg chg="modSp mod">
        <pc:chgData name="Gallagher, Darby (CDC/GHC/DGHP)" userId="a845a694-00ae-430c-a73d-6baae6728f31" providerId="ADAL" clId="{55823066-E405-4335-B780-F64339E6870C}" dt="2025-03-12T16:14:02.241" v="130" actId="1038"/>
        <pc:sldMkLst>
          <pc:docMk/>
          <pc:sldMk cId="3982491446" sldId="563"/>
        </pc:sldMkLst>
        <pc:spChg chg="mod">
          <ac:chgData name="Gallagher, Darby (CDC/GHC/DGHP)" userId="a845a694-00ae-430c-a73d-6baae6728f31" providerId="ADAL" clId="{55823066-E405-4335-B780-F64339E6870C}" dt="2025-03-12T16:13:47.423" v="110" actId="20577"/>
          <ac:spMkLst>
            <pc:docMk/>
            <pc:sldMk cId="3982491446" sldId="563"/>
            <ac:spMk id="2" creationId="{00000000-0000-0000-0000-000000000000}"/>
          </ac:spMkLst>
        </pc:spChg>
        <pc:spChg chg="mod">
          <ac:chgData name="Gallagher, Darby (CDC/GHC/DGHP)" userId="a845a694-00ae-430c-a73d-6baae6728f31" providerId="ADAL" clId="{55823066-E405-4335-B780-F64339E6870C}" dt="2025-03-12T16:14:02.241" v="130" actId="1038"/>
          <ac:spMkLst>
            <pc:docMk/>
            <pc:sldMk cId="3982491446" sldId="563"/>
            <ac:spMk id="5" creationId="{00000000-0000-0000-0000-000000000000}"/>
          </ac:spMkLst>
        </pc:spChg>
      </pc:sldChg>
      <pc:sldChg chg="modSp mod">
        <pc:chgData name="Gallagher, Darby (CDC/GHC/DGHP)" userId="a845a694-00ae-430c-a73d-6baae6728f31" providerId="ADAL" clId="{55823066-E405-4335-B780-F64339E6870C}" dt="2025-03-12T16:14:17.997" v="136" actId="20577"/>
        <pc:sldMkLst>
          <pc:docMk/>
          <pc:sldMk cId="3619122651" sldId="564"/>
        </pc:sldMkLst>
        <pc:spChg chg="mod">
          <ac:chgData name="Gallagher, Darby (CDC/GHC/DGHP)" userId="a845a694-00ae-430c-a73d-6baae6728f31" providerId="ADAL" clId="{55823066-E405-4335-B780-F64339E6870C}" dt="2025-03-12T16:14:17.997" v="136" actId="20577"/>
          <ac:spMkLst>
            <pc:docMk/>
            <pc:sldMk cId="3619122651" sldId="564"/>
            <ac:spMk id="2" creationId="{00000000-0000-0000-0000-000000000000}"/>
          </ac:spMkLst>
        </pc:spChg>
      </pc:sldChg>
      <pc:sldChg chg="modSp mod">
        <pc:chgData name="Gallagher, Darby (CDC/GHC/DGHP)" userId="a845a694-00ae-430c-a73d-6baae6728f31" providerId="ADAL" clId="{55823066-E405-4335-B780-F64339E6870C}" dt="2025-03-12T19:14:05.859" v="159" actId="20577"/>
        <pc:sldMkLst>
          <pc:docMk/>
          <pc:sldMk cId="2246710210" sldId="574"/>
        </pc:sldMkLst>
        <pc:spChg chg="mod">
          <ac:chgData name="Gallagher, Darby (CDC/GHC/DGHP)" userId="a845a694-00ae-430c-a73d-6baae6728f31" providerId="ADAL" clId="{55823066-E405-4335-B780-F64339E6870C}" dt="2025-03-12T19:14:05.859" v="159" actId="20577"/>
          <ac:spMkLst>
            <pc:docMk/>
            <pc:sldMk cId="2246710210" sldId="574"/>
            <ac:spMk id="2" creationId="{00000000-0000-0000-0000-000000000000}"/>
          </ac:spMkLst>
        </pc:spChg>
      </pc:sldChg>
      <pc:sldChg chg="modSp mod">
        <pc:chgData name="Gallagher, Darby (CDC/GHC/DGHP)" userId="a845a694-00ae-430c-a73d-6baae6728f31" providerId="ADAL" clId="{55823066-E405-4335-B780-F64339E6870C}" dt="2025-03-12T19:36:47.026" v="232" actId="1036"/>
        <pc:sldMkLst>
          <pc:docMk/>
          <pc:sldMk cId="3092341410" sldId="579"/>
        </pc:sldMkLst>
        <pc:spChg chg="mod">
          <ac:chgData name="Gallagher, Darby (CDC/GHC/DGHP)" userId="a845a694-00ae-430c-a73d-6baae6728f31" providerId="ADAL" clId="{55823066-E405-4335-B780-F64339E6870C}" dt="2025-03-12T19:36:24.922" v="215" actId="20577"/>
          <ac:spMkLst>
            <pc:docMk/>
            <pc:sldMk cId="3092341410" sldId="579"/>
            <ac:spMk id="2" creationId="{00000000-0000-0000-0000-000000000000}"/>
          </ac:spMkLst>
        </pc:spChg>
        <pc:spChg chg="mod">
          <ac:chgData name="Gallagher, Darby (CDC/GHC/DGHP)" userId="a845a694-00ae-430c-a73d-6baae6728f31" providerId="ADAL" clId="{55823066-E405-4335-B780-F64339E6870C}" dt="2025-03-12T19:36:47.026" v="232" actId="1036"/>
          <ac:spMkLst>
            <pc:docMk/>
            <pc:sldMk cId="3092341410" sldId="579"/>
            <ac:spMk id="3" creationId="{00000000-0000-0000-0000-000000000000}"/>
          </ac:spMkLst>
        </pc:spChg>
      </pc:sldChg>
      <pc:sldChg chg="modSp mod">
        <pc:chgData name="Gallagher, Darby (CDC/GHC/DGHP)" userId="a845a694-00ae-430c-a73d-6baae6728f31" providerId="ADAL" clId="{55823066-E405-4335-B780-F64339E6870C}" dt="2025-03-12T20:12:26.953" v="287" actId="20577"/>
        <pc:sldMkLst>
          <pc:docMk/>
          <pc:sldMk cId="3861893104" sldId="591"/>
        </pc:sldMkLst>
        <pc:spChg chg="mod">
          <ac:chgData name="Gallagher, Darby (CDC/GHC/DGHP)" userId="a845a694-00ae-430c-a73d-6baae6728f31" providerId="ADAL" clId="{55823066-E405-4335-B780-F64339E6870C}" dt="2025-03-12T20:12:26.953" v="287" actId="20577"/>
          <ac:spMkLst>
            <pc:docMk/>
            <pc:sldMk cId="3861893104" sldId="591"/>
            <ac:spMk id="2" creationId="{00000000-0000-0000-0000-000000000000}"/>
          </ac:spMkLst>
        </pc:spChg>
      </pc:sldChg>
      <pc:sldChg chg="modSp mod">
        <pc:chgData name="Gallagher, Darby (CDC/GHC/DGHP)" userId="a845a694-00ae-430c-a73d-6baae6728f31" providerId="ADAL" clId="{55823066-E405-4335-B780-F64339E6870C}" dt="2025-03-12T20:12:35.674" v="293" actId="20577"/>
        <pc:sldMkLst>
          <pc:docMk/>
          <pc:sldMk cId="2468250213" sldId="592"/>
        </pc:sldMkLst>
        <pc:spChg chg="mod">
          <ac:chgData name="Gallagher, Darby (CDC/GHC/DGHP)" userId="a845a694-00ae-430c-a73d-6baae6728f31" providerId="ADAL" clId="{55823066-E405-4335-B780-F64339E6870C}" dt="2025-03-12T20:12:35.674" v="293" actId="20577"/>
          <ac:spMkLst>
            <pc:docMk/>
            <pc:sldMk cId="2468250213" sldId="592"/>
            <ac:spMk id="2" creationId="{00000000-0000-0000-0000-000000000000}"/>
          </ac:spMkLst>
        </pc:spChg>
      </pc:sldChg>
      <pc:sldChg chg="modSp mod">
        <pc:chgData name="Gallagher, Darby (CDC/GHC/DGHP)" userId="a845a694-00ae-430c-a73d-6baae6728f31" providerId="ADAL" clId="{55823066-E405-4335-B780-F64339E6870C}" dt="2025-03-12T20:12:42.091" v="299" actId="20577"/>
        <pc:sldMkLst>
          <pc:docMk/>
          <pc:sldMk cId="118952257" sldId="593"/>
        </pc:sldMkLst>
        <pc:spChg chg="mod">
          <ac:chgData name="Gallagher, Darby (CDC/GHC/DGHP)" userId="a845a694-00ae-430c-a73d-6baae6728f31" providerId="ADAL" clId="{55823066-E405-4335-B780-F64339E6870C}" dt="2025-03-12T20:12:42.091" v="299" actId="20577"/>
          <ac:spMkLst>
            <pc:docMk/>
            <pc:sldMk cId="118952257" sldId="593"/>
            <ac:spMk id="2" creationId="{00000000-0000-0000-0000-000000000000}"/>
          </ac:spMkLst>
        </pc:spChg>
      </pc:sldChg>
      <pc:sldChg chg="modSp mod">
        <pc:chgData name="Gallagher, Darby (CDC/GHC/DGHP)" userId="a845a694-00ae-430c-a73d-6baae6728f31" providerId="ADAL" clId="{55823066-E405-4335-B780-F64339E6870C}" dt="2025-03-12T20:12:47.505" v="305" actId="20577"/>
        <pc:sldMkLst>
          <pc:docMk/>
          <pc:sldMk cId="4121535493" sldId="594"/>
        </pc:sldMkLst>
        <pc:spChg chg="mod">
          <ac:chgData name="Gallagher, Darby (CDC/GHC/DGHP)" userId="a845a694-00ae-430c-a73d-6baae6728f31" providerId="ADAL" clId="{55823066-E405-4335-B780-F64339E6870C}" dt="2025-03-12T20:12:47.505" v="305" actId="20577"/>
          <ac:spMkLst>
            <pc:docMk/>
            <pc:sldMk cId="4121535493" sldId="594"/>
            <ac:spMk id="2" creationId="{00000000-0000-0000-0000-000000000000}"/>
          </ac:spMkLst>
        </pc:spChg>
      </pc:sldChg>
      <pc:sldChg chg="modSp mod">
        <pc:chgData name="Gallagher, Darby (CDC/GHC/DGHP)" userId="a845a694-00ae-430c-a73d-6baae6728f31" providerId="ADAL" clId="{55823066-E405-4335-B780-F64339E6870C}" dt="2025-03-12T20:12:56.117" v="311" actId="20577"/>
        <pc:sldMkLst>
          <pc:docMk/>
          <pc:sldMk cId="1660276606" sldId="596"/>
        </pc:sldMkLst>
        <pc:spChg chg="mod">
          <ac:chgData name="Gallagher, Darby (CDC/GHC/DGHP)" userId="a845a694-00ae-430c-a73d-6baae6728f31" providerId="ADAL" clId="{55823066-E405-4335-B780-F64339E6870C}" dt="2025-03-12T20:12:56.117" v="311" actId="20577"/>
          <ac:spMkLst>
            <pc:docMk/>
            <pc:sldMk cId="1660276606" sldId="596"/>
            <ac:spMk id="2" creationId="{00000000-0000-0000-0000-000000000000}"/>
          </ac:spMkLst>
        </pc:spChg>
      </pc:sldChg>
      <pc:sldChg chg="modSp mod">
        <pc:chgData name="Gallagher, Darby (CDC/GHC/DGHP)" userId="a845a694-00ae-430c-a73d-6baae6728f31" providerId="ADAL" clId="{55823066-E405-4335-B780-F64339E6870C}" dt="2025-03-12T15:52:53.845" v="17" actId="1036"/>
        <pc:sldMkLst>
          <pc:docMk/>
          <pc:sldMk cId="611648854" sldId="600"/>
        </pc:sldMkLst>
        <pc:spChg chg="mod">
          <ac:chgData name="Gallagher, Darby (CDC/GHC/DGHP)" userId="a845a694-00ae-430c-a73d-6baae6728f31" providerId="ADAL" clId="{55823066-E405-4335-B780-F64339E6870C}" dt="2025-03-12T15:52:40.822" v="11" actId="20577"/>
          <ac:spMkLst>
            <pc:docMk/>
            <pc:sldMk cId="611648854" sldId="600"/>
            <ac:spMk id="2" creationId="{00000000-0000-0000-0000-000000000000}"/>
          </ac:spMkLst>
        </pc:spChg>
        <pc:spChg chg="mod">
          <ac:chgData name="Gallagher, Darby (CDC/GHC/DGHP)" userId="a845a694-00ae-430c-a73d-6baae6728f31" providerId="ADAL" clId="{55823066-E405-4335-B780-F64339E6870C}" dt="2025-03-12T15:52:53.845" v="17" actId="1036"/>
          <ac:spMkLst>
            <pc:docMk/>
            <pc:sldMk cId="611648854" sldId="600"/>
            <ac:spMk id="4" creationId="{ECB7F37B-D3A9-4CD6-E7E1-B5F2EFAEE1DC}"/>
          </ac:spMkLst>
        </pc:spChg>
      </pc:sldChg>
      <pc:sldChg chg="modSp mod">
        <pc:chgData name="Gallagher, Darby (CDC/GHC/DGHP)" userId="a845a694-00ae-430c-a73d-6baae6728f31" providerId="ADAL" clId="{55823066-E405-4335-B780-F64339E6870C}" dt="2025-03-12T15:53:15.429" v="29" actId="20577"/>
        <pc:sldMkLst>
          <pc:docMk/>
          <pc:sldMk cId="870299916" sldId="602"/>
        </pc:sldMkLst>
        <pc:spChg chg="mod">
          <ac:chgData name="Gallagher, Darby (CDC/GHC/DGHP)" userId="a845a694-00ae-430c-a73d-6baae6728f31" providerId="ADAL" clId="{55823066-E405-4335-B780-F64339E6870C}" dt="2025-03-12T15:53:15.429" v="29" actId="20577"/>
          <ac:spMkLst>
            <pc:docMk/>
            <pc:sldMk cId="870299916" sldId="602"/>
            <ac:spMk id="2" creationId="{00000000-0000-0000-0000-000000000000}"/>
          </ac:spMkLst>
        </pc:spChg>
      </pc:sldChg>
      <pc:sldChg chg="modSp mod">
        <pc:chgData name="Gallagher, Darby (CDC/GHC/DGHP)" userId="a845a694-00ae-430c-a73d-6baae6728f31" providerId="ADAL" clId="{55823066-E405-4335-B780-F64339E6870C}" dt="2025-03-12T16:18:57.642" v="142" actId="20577"/>
        <pc:sldMkLst>
          <pc:docMk/>
          <pc:sldMk cId="2762983574" sldId="605"/>
        </pc:sldMkLst>
        <pc:spChg chg="mod">
          <ac:chgData name="Gallagher, Darby (CDC/GHC/DGHP)" userId="a845a694-00ae-430c-a73d-6baae6728f31" providerId="ADAL" clId="{55823066-E405-4335-B780-F64339E6870C}" dt="2025-03-12T16:18:57.642" v="142" actId="20577"/>
          <ac:spMkLst>
            <pc:docMk/>
            <pc:sldMk cId="2762983574" sldId="605"/>
            <ac:spMk id="3" creationId="{00000000-0000-0000-0000-000000000000}"/>
          </ac:spMkLst>
        </pc:spChg>
      </pc:sldChg>
      <pc:sldChg chg="modSp mod">
        <pc:chgData name="Gallagher, Darby (CDC/GHC/DGHP)" userId="a845a694-00ae-430c-a73d-6baae6728f31" providerId="ADAL" clId="{55823066-E405-4335-B780-F64339E6870C}" dt="2025-03-12T16:11:19.133" v="63" actId="20577"/>
        <pc:sldMkLst>
          <pc:docMk/>
          <pc:sldMk cId="1512887796" sldId="606"/>
        </pc:sldMkLst>
        <pc:spChg chg="mod">
          <ac:chgData name="Gallagher, Darby (CDC/GHC/DGHP)" userId="a845a694-00ae-430c-a73d-6baae6728f31" providerId="ADAL" clId="{55823066-E405-4335-B780-F64339E6870C}" dt="2025-03-12T16:11:19.133" v="63" actId="20577"/>
          <ac:spMkLst>
            <pc:docMk/>
            <pc:sldMk cId="1512887796" sldId="606"/>
            <ac:spMk id="3" creationId="{00000000-0000-0000-0000-000000000000}"/>
          </ac:spMkLst>
        </pc:spChg>
      </pc:sldChg>
      <pc:sldChg chg="modSp mod">
        <pc:chgData name="Gallagher, Darby (CDC/GHC/DGHP)" userId="a845a694-00ae-430c-a73d-6baae6728f31" providerId="ADAL" clId="{55823066-E405-4335-B780-F64339E6870C}" dt="2025-03-12T16:10:45.977" v="57" actId="790"/>
        <pc:sldMkLst>
          <pc:docMk/>
          <pc:sldMk cId="3359089797" sldId="608"/>
        </pc:sldMkLst>
        <pc:spChg chg="mod">
          <ac:chgData name="Gallagher, Darby (CDC/GHC/DGHP)" userId="a845a694-00ae-430c-a73d-6baae6728f31" providerId="ADAL" clId="{55823066-E405-4335-B780-F64339E6870C}" dt="2025-03-12T16:10:45.977" v="57" actId="790"/>
          <ac:spMkLst>
            <pc:docMk/>
            <pc:sldMk cId="3359089797" sldId="608"/>
            <ac:spMk id="22530" creationId="{00000000-0000-0000-0000-000000000000}"/>
          </ac:spMkLst>
        </pc:spChg>
      </pc:sldChg>
      <pc:sldChg chg="modSp mod">
        <pc:chgData name="Gallagher, Darby (CDC/GHC/DGHP)" userId="a845a694-00ae-430c-a73d-6baae6728f31" providerId="ADAL" clId="{55823066-E405-4335-B780-F64339E6870C}" dt="2025-03-12T19:37:06.887" v="236" actId="20577"/>
        <pc:sldMkLst>
          <pc:docMk/>
          <pc:sldMk cId="3114715398" sldId="614"/>
        </pc:sldMkLst>
        <pc:spChg chg="mod">
          <ac:chgData name="Gallagher, Darby (CDC/GHC/DGHP)" userId="a845a694-00ae-430c-a73d-6baae6728f31" providerId="ADAL" clId="{55823066-E405-4335-B780-F64339E6870C}" dt="2025-03-12T19:37:06.887" v="236" actId="20577"/>
          <ac:spMkLst>
            <pc:docMk/>
            <pc:sldMk cId="3114715398" sldId="614"/>
            <ac:spMk id="49154" creationId="{00000000-0000-0000-0000-000000000000}"/>
          </ac:spMkLst>
        </pc:spChg>
      </pc:sldChg>
      <pc:sldChg chg="modSp mod">
        <pc:chgData name="Gallagher, Darby (CDC/GHC/DGHP)" userId="a845a694-00ae-430c-a73d-6baae6728f31" providerId="ADAL" clId="{55823066-E405-4335-B780-F64339E6870C}" dt="2025-03-12T19:37:38.355" v="249" actId="20577"/>
        <pc:sldMkLst>
          <pc:docMk/>
          <pc:sldMk cId="4110418817" sldId="615"/>
        </pc:sldMkLst>
        <pc:spChg chg="mod">
          <ac:chgData name="Gallagher, Darby (CDC/GHC/DGHP)" userId="a845a694-00ae-430c-a73d-6baae6728f31" providerId="ADAL" clId="{55823066-E405-4335-B780-F64339E6870C}" dt="2025-03-12T19:37:38.355" v="249" actId="20577"/>
          <ac:spMkLst>
            <pc:docMk/>
            <pc:sldMk cId="4110418817" sldId="615"/>
            <ac:spMk id="7" creationId="{75E767A1-ABDB-9E70-CC88-DD986A5AA617}"/>
          </ac:spMkLst>
        </pc:spChg>
        <pc:spChg chg="mod">
          <ac:chgData name="Gallagher, Darby (CDC/GHC/DGHP)" userId="a845a694-00ae-430c-a73d-6baae6728f31" providerId="ADAL" clId="{55823066-E405-4335-B780-F64339E6870C}" dt="2025-03-12T19:37:20.266" v="241" actId="20577"/>
          <ac:spMkLst>
            <pc:docMk/>
            <pc:sldMk cId="4110418817" sldId="615"/>
            <ac:spMk id="50178" creationId="{00000000-0000-0000-0000-000000000000}"/>
          </ac:spMkLst>
        </pc:spChg>
      </pc:sldChg>
      <pc:sldChg chg="modSp mod">
        <pc:chgData name="Gallagher, Darby (CDC/GHC/DGHP)" userId="a845a694-00ae-430c-a73d-6baae6728f31" providerId="ADAL" clId="{55823066-E405-4335-B780-F64339E6870C}" dt="2025-03-12T20:12:11.118" v="273" actId="20577"/>
        <pc:sldMkLst>
          <pc:docMk/>
          <pc:sldMk cId="1519827758" sldId="618"/>
        </pc:sldMkLst>
        <pc:spChg chg="mod">
          <ac:chgData name="Gallagher, Darby (CDC/GHC/DGHP)" userId="a845a694-00ae-430c-a73d-6baae6728f31" providerId="ADAL" clId="{55823066-E405-4335-B780-F64339E6870C}" dt="2025-03-12T20:12:11.118" v="273" actId="20577"/>
          <ac:spMkLst>
            <pc:docMk/>
            <pc:sldMk cId="1519827758" sldId="618"/>
            <ac:spMk id="2" creationId="{00000000-0000-0000-0000-000000000000}"/>
          </ac:spMkLst>
        </pc:spChg>
      </pc:sldChg>
      <pc:sldChg chg="modSp mod">
        <pc:chgData name="Gallagher, Darby (CDC/GHC/DGHP)" userId="a845a694-00ae-430c-a73d-6baae6728f31" providerId="ADAL" clId="{55823066-E405-4335-B780-F64339E6870C}" dt="2025-03-12T19:38:08.587" v="255" actId="20577"/>
        <pc:sldMkLst>
          <pc:docMk/>
          <pc:sldMk cId="641506206" sldId="623"/>
        </pc:sldMkLst>
        <pc:spChg chg="mod">
          <ac:chgData name="Gallagher, Darby (CDC/GHC/DGHP)" userId="a845a694-00ae-430c-a73d-6baae6728f31" providerId="ADAL" clId="{55823066-E405-4335-B780-F64339E6870C}" dt="2025-03-12T19:38:08.587" v="255" actId="20577"/>
          <ac:spMkLst>
            <pc:docMk/>
            <pc:sldMk cId="641506206" sldId="623"/>
            <ac:spMk id="8" creationId="{E744729D-68C9-9852-88C5-5CFE13EDFE11}"/>
          </ac:spMkLst>
        </pc:spChg>
      </pc:sldChg>
      <pc:sldChg chg="modSp mod">
        <pc:chgData name="Gallagher, Darby (CDC/GHC/DGHP)" userId="a845a694-00ae-430c-a73d-6baae6728f31" providerId="ADAL" clId="{55823066-E405-4335-B780-F64339E6870C}" dt="2025-03-12T20:38:22.877" v="323" actId="20577"/>
        <pc:sldMkLst>
          <pc:docMk/>
          <pc:sldMk cId="3348549712" sldId="650"/>
        </pc:sldMkLst>
        <pc:spChg chg="mod">
          <ac:chgData name="Gallagher, Darby (CDC/GHC/DGHP)" userId="a845a694-00ae-430c-a73d-6baae6728f31" providerId="ADAL" clId="{55823066-E405-4335-B780-F64339E6870C}" dt="2025-03-12T20:38:22.877" v="323" actId="20577"/>
          <ac:spMkLst>
            <pc:docMk/>
            <pc:sldMk cId="3348549712" sldId="650"/>
            <ac:spMk id="2" creationId="{F55F40CE-3DE0-BD36-651F-B077057DD54F}"/>
          </ac:spMkLst>
        </pc:spChg>
      </pc:sldChg>
      <pc:sldChg chg="modSp mod">
        <pc:chgData name="Gallagher, Darby (CDC/GHC/DGHP)" userId="a845a694-00ae-430c-a73d-6baae6728f31" providerId="ADAL" clId="{55823066-E405-4335-B780-F64339E6870C}" dt="2025-03-12T19:36:29.257" v="221" actId="20577"/>
        <pc:sldMkLst>
          <pc:docMk/>
          <pc:sldMk cId="1834231196" sldId="656"/>
        </pc:sldMkLst>
        <pc:spChg chg="mod">
          <ac:chgData name="Gallagher, Darby (CDC/GHC/DGHP)" userId="a845a694-00ae-430c-a73d-6baae6728f31" providerId="ADAL" clId="{55823066-E405-4335-B780-F64339E6870C}" dt="2025-03-12T19:36:29.257" v="221" actId="20577"/>
          <ac:spMkLst>
            <pc:docMk/>
            <pc:sldMk cId="1834231196" sldId="656"/>
            <ac:spMk id="2" creationId="{00000000-0000-0000-0000-000000000000}"/>
          </ac:spMkLst>
        </pc:spChg>
      </pc:sldChg>
      <pc:sldChg chg="modSp mod">
        <pc:chgData name="Gallagher, Darby (CDC/GHC/DGHP)" userId="a845a694-00ae-430c-a73d-6baae6728f31" providerId="ADAL" clId="{55823066-E405-4335-B780-F64339E6870C}" dt="2025-03-12T20:38:17.997" v="317" actId="20577"/>
        <pc:sldMkLst>
          <pc:docMk/>
          <pc:sldMk cId="1119534224" sldId="659"/>
        </pc:sldMkLst>
        <pc:spChg chg="mod">
          <ac:chgData name="Gallagher, Darby (CDC/GHC/DGHP)" userId="a845a694-00ae-430c-a73d-6baae6728f31" providerId="ADAL" clId="{55823066-E405-4335-B780-F64339E6870C}" dt="2025-03-12T20:38:17.997" v="317" actId="20577"/>
          <ac:spMkLst>
            <pc:docMk/>
            <pc:sldMk cId="1119534224" sldId="659"/>
            <ac:spMk id="2" creationId="{9DE2AEB0-579F-185B-9FC7-7A9BD444A768}"/>
          </ac:spMkLst>
        </pc:spChg>
      </pc:sldChg>
      <pc:sldChg chg="modSp mod">
        <pc:chgData name="Gallagher, Darby (CDC/GHC/DGHP)" userId="a845a694-00ae-430c-a73d-6baae6728f31" providerId="ADAL" clId="{55823066-E405-4335-B780-F64339E6870C}" dt="2025-03-12T20:12:16.801" v="279" actId="20577"/>
        <pc:sldMkLst>
          <pc:docMk/>
          <pc:sldMk cId="1843123173" sldId="662"/>
        </pc:sldMkLst>
        <pc:spChg chg="mod">
          <ac:chgData name="Gallagher, Darby (CDC/GHC/DGHP)" userId="a845a694-00ae-430c-a73d-6baae6728f31" providerId="ADAL" clId="{55823066-E405-4335-B780-F64339E6870C}" dt="2025-03-12T20:12:16.801" v="279" actId="20577"/>
          <ac:spMkLst>
            <pc:docMk/>
            <pc:sldMk cId="1843123173" sldId="662"/>
            <ac:spMk id="2" creationId="{00000000-0000-0000-0000-000000000000}"/>
          </ac:spMkLst>
        </pc:spChg>
      </pc:sldChg>
      <pc:sldChg chg="modSp mod">
        <pc:chgData name="Gallagher, Darby (CDC/GHC/DGHP)" userId="a845a694-00ae-430c-a73d-6baae6728f31" providerId="ADAL" clId="{55823066-E405-4335-B780-F64339E6870C}" dt="2025-03-12T19:37:32.372" v="248" actId="20577"/>
        <pc:sldMkLst>
          <pc:docMk/>
          <pc:sldMk cId="4044817772" sldId="664"/>
        </pc:sldMkLst>
        <pc:spChg chg="mod">
          <ac:chgData name="Gallagher, Darby (CDC/GHC/DGHP)" userId="a845a694-00ae-430c-a73d-6baae6728f31" providerId="ADAL" clId="{55823066-E405-4335-B780-F64339E6870C}" dt="2025-03-12T19:37:26.039" v="246" actId="20577"/>
          <ac:spMkLst>
            <pc:docMk/>
            <pc:sldMk cId="4044817772" sldId="664"/>
            <ac:spMk id="50178" creationId="{00000000-0000-0000-0000-000000000000}"/>
          </ac:spMkLst>
        </pc:spChg>
        <pc:spChg chg="mod">
          <ac:chgData name="Gallagher, Darby (CDC/GHC/DGHP)" userId="a845a694-00ae-430c-a73d-6baae6728f31" providerId="ADAL" clId="{55823066-E405-4335-B780-F64339E6870C}" dt="2025-03-12T19:37:32.372" v="248" actId="20577"/>
          <ac:spMkLst>
            <pc:docMk/>
            <pc:sldMk cId="4044817772" sldId="664"/>
            <ac:spMk id="50179" creationId="{00000000-0000-0000-0000-000000000000}"/>
          </ac:spMkLst>
        </pc:spChg>
      </pc:sldChg>
      <pc:sldChg chg="modSp mod">
        <pc:chgData name="Gallagher, Darby (CDC/GHC/DGHP)" userId="a845a694-00ae-430c-a73d-6baae6728f31" providerId="ADAL" clId="{55823066-E405-4335-B780-F64339E6870C}" dt="2025-03-12T15:52:34.724" v="5" actId="20577"/>
        <pc:sldMkLst>
          <pc:docMk/>
          <pc:sldMk cId="1692346862" sldId="666"/>
        </pc:sldMkLst>
        <pc:spChg chg="mod">
          <ac:chgData name="Gallagher, Darby (CDC/GHC/DGHP)" userId="a845a694-00ae-430c-a73d-6baae6728f31" providerId="ADAL" clId="{55823066-E405-4335-B780-F64339E6870C}" dt="2025-03-12T15:52:34.724" v="5" actId="20577"/>
          <ac:spMkLst>
            <pc:docMk/>
            <pc:sldMk cId="1692346862" sldId="666"/>
            <ac:spMk id="2" creationId="{D8841826-D2BC-F5FF-430B-B979069EC30D}"/>
          </ac:spMkLst>
        </pc:spChg>
      </pc:sldChg>
      <pc:sldChg chg="modSp mod">
        <pc:chgData name="Gallagher, Darby (CDC/GHC/DGHP)" userId="a845a694-00ae-430c-a73d-6baae6728f31" providerId="ADAL" clId="{55823066-E405-4335-B780-F64339E6870C}" dt="2025-03-12T16:10:52.717" v="61" actId="20577"/>
        <pc:sldMkLst>
          <pc:docMk/>
          <pc:sldMk cId="2441907617" sldId="668"/>
        </pc:sldMkLst>
        <pc:spChg chg="mod">
          <ac:chgData name="Gallagher, Darby (CDC/GHC/DGHP)" userId="a845a694-00ae-430c-a73d-6baae6728f31" providerId="ADAL" clId="{55823066-E405-4335-B780-F64339E6870C}" dt="2025-03-12T16:10:52.717" v="61" actId="20577"/>
          <ac:spMkLst>
            <pc:docMk/>
            <pc:sldMk cId="2441907617" sldId="668"/>
            <ac:spMk id="2" creationId="{03328FE7-6128-4453-3D17-AEDCBE6156AC}"/>
          </ac:spMkLst>
        </pc:spChg>
      </pc:sldChg>
      <pc:sldChg chg="addSp modSp mod">
        <pc:chgData name="Gallagher, Darby (CDC/GHC/DGHP)" userId="a845a694-00ae-430c-a73d-6baae6728f31" providerId="ADAL" clId="{55823066-E405-4335-B780-F64339E6870C}" dt="2025-03-12T16:13:09.243" v="104" actId="208"/>
        <pc:sldMkLst>
          <pc:docMk/>
          <pc:sldMk cId="3241763049" sldId="669"/>
        </pc:sldMkLst>
        <pc:spChg chg="add mod">
          <ac:chgData name="Gallagher, Darby (CDC/GHC/DGHP)" userId="a845a694-00ae-430c-a73d-6baae6728f31" providerId="ADAL" clId="{55823066-E405-4335-B780-F64339E6870C}" dt="2025-03-12T16:12:58.991" v="102" actId="1037"/>
          <ac:spMkLst>
            <pc:docMk/>
            <pc:sldMk cId="3241763049" sldId="669"/>
            <ac:spMk id="9" creationId="{32B21D91-E96F-EB09-FEBD-8E5B9EF0ADE4}"/>
          </ac:spMkLst>
        </pc:spChg>
        <pc:spChg chg="mod">
          <ac:chgData name="Gallagher, Darby (CDC/GHC/DGHP)" userId="a845a694-00ae-430c-a73d-6baae6728f31" providerId="ADAL" clId="{55823066-E405-4335-B780-F64339E6870C}" dt="2025-03-12T16:13:09.243" v="104" actId="208"/>
          <ac:spMkLst>
            <pc:docMk/>
            <pc:sldMk cId="3241763049" sldId="669"/>
            <ac:spMk id="11" creationId="{E9A0F22A-A8FC-DEEC-5902-20D6C9E0E709}"/>
          </ac:spMkLst>
        </pc:spChg>
        <pc:picChg chg="mod">
          <ac:chgData name="Gallagher, Darby (CDC/GHC/DGHP)" userId="a845a694-00ae-430c-a73d-6baae6728f31" providerId="ADAL" clId="{55823066-E405-4335-B780-F64339E6870C}" dt="2025-03-12T16:13:05.234" v="103" actId="208"/>
          <ac:picMkLst>
            <pc:docMk/>
            <pc:sldMk cId="3241763049" sldId="669"/>
            <ac:picMk id="5" creationId="{EA040D15-590D-27BD-E030-F1AA080A6867}"/>
          </ac:picMkLst>
        </pc:picChg>
        <pc:picChg chg="mod">
          <ac:chgData name="Gallagher, Darby (CDC/GHC/DGHP)" userId="a845a694-00ae-430c-a73d-6baae6728f31" providerId="ADAL" clId="{55823066-E405-4335-B780-F64339E6870C}" dt="2025-03-12T16:13:09.243" v="104" actId="208"/>
          <ac:picMkLst>
            <pc:docMk/>
            <pc:sldMk cId="3241763049" sldId="669"/>
            <ac:picMk id="10" creationId="{DFD3C6A6-1E49-B323-7A09-BCEEF91861F1}"/>
          </ac:picMkLst>
        </pc:picChg>
      </pc:sldChg>
      <pc:sldChg chg="modSp mod">
        <pc:chgData name="Gallagher, Darby (CDC/GHC/DGHP)" userId="a845a694-00ae-430c-a73d-6baae6728f31" providerId="ADAL" clId="{55823066-E405-4335-B780-F64339E6870C}" dt="2025-03-12T16:13:43.096" v="108" actId="20577"/>
        <pc:sldMkLst>
          <pc:docMk/>
          <pc:sldMk cId="1841360412" sldId="670"/>
        </pc:sldMkLst>
        <pc:spChg chg="mod">
          <ac:chgData name="Gallagher, Darby (CDC/GHC/DGHP)" userId="a845a694-00ae-430c-a73d-6baae6728f31" providerId="ADAL" clId="{55823066-E405-4335-B780-F64339E6870C}" dt="2025-03-12T16:13:43.096" v="108" actId="20577"/>
          <ac:spMkLst>
            <pc:docMk/>
            <pc:sldMk cId="1841360412" sldId="670"/>
            <ac:spMk id="2" creationId="{00891A17-1DB5-D125-8145-B9AC0175E022}"/>
          </ac:spMkLst>
        </pc:spChg>
      </pc:sldChg>
      <pc:sldChg chg="modSp mod">
        <pc:chgData name="Gallagher, Darby (CDC/GHC/DGHP)" userId="a845a694-00ae-430c-a73d-6baae6728f31" providerId="ADAL" clId="{55823066-E405-4335-B780-F64339E6870C}" dt="2025-03-12T16:14:10.781" v="134" actId="20577"/>
        <pc:sldMkLst>
          <pc:docMk/>
          <pc:sldMk cId="1122932201" sldId="671"/>
        </pc:sldMkLst>
        <pc:spChg chg="mod">
          <ac:chgData name="Gallagher, Darby (CDC/GHC/DGHP)" userId="a845a694-00ae-430c-a73d-6baae6728f31" providerId="ADAL" clId="{55823066-E405-4335-B780-F64339E6870C}" dt="2025-03-12T16:14:10.781" v="134" actId="20577"/>
          <ac:spMkLst>
            <pc:docMk/>
            <pc:sldMk cId="1122932201" sldId="671"/>
            <ac:spMk id="2" creationId="{C42809D8-DA8B-D17C-5815-C070FBB4B7A1}"/>
          </ac:spMkLst>
        </pc:spChg>
      </pc:sldChg>
      <pc:sldChg chg="modSp mod">
        <pc:chgData name="Gallagher, Darby (CDC/GHC/DGHP)" userId="a845a694-00ae-430c-a73d-6baae6728f31" providerId="ADAL" clId="{55823066-E405-4335-B780-F64339E6870C}" dt="2025-03-12T16:18:47.462" v="140" actId="20577"/>
        <pc:sldMkLst>
          <pc:docMk/>
          <pc:sldMk cId="334531069" sldId="672"/>
        </pc:sldMkLst>
        <pc:spChg chg="mod">
          <ac:chgData name="Gallagher, Darby (CDC/GHC/DGHP)" userId="a845a694-00ae-430c-a73d-6baae6728f31" providerId="ADAL" clId="{55823066-E405-4335-B780-F64339E6870C}" dt="2025-03-12T16:18:47.462" v="140" actId="20577"/>
          <ac:spMkLst>
            <pc:docMk/>
            <pc:sldMk cId="334531069" sldId="672"/>
            <ac:spMk id="2" creationId="{911AD4B5-3BA9-1773-DB47-22B62BC56FC5}"/>
          </ac:spMkLst>
        </pc:spChg>
      </pc:sldChg>
      <pc:sldChg chg="modSp mod">
        <pc:chgData name="Gallagher, Darby (CDC/GHC/DGHP)" userId="a845a694-00ae-430c-a73d-6baae6728f31" providerId="ADAL" clId="{55823066-E405-4335-B780-F64339E6870C}" dt="2025-03-12T19:19:30.682" v="183" actId="20577"/>
        <pc:sldMkLst>
          <pc:docMk/>
          <pc:sldMk cId="1466758030" sldId="673"/>
        </pc:sldMkLst>
        <pc:spChg chg="mod">
          <ac:chgData name="Gallagher, Darby (CDC/GHC/DGHP)" userId="a845a694-00ae-430c-a73d-6baae6728f31" providerId="ADAL" clId="{55823066-E405-4335-B780-F64339E6870C}" dt="2025-03-12T19:19:30.682" v="183" actId="20577"/>
          <ac:spMkLst>
            <pc:docMk/>
            <pc:sldMk cId="1466758030" sldId="673"/>
            <ac:spMk id="2" creationId="{92163BB0-2606-C374-69BF-57D950E615D6}"/>
          </ac:spMkLst>
        </pc:spChg>
      </pc:sldChg>
      <pc:sldChg chg="modSp mod modNotesTx">
        <pc:chgData name="Gallagher, Darby (CDC/GHC/DGHP)" userId="a845a694-00ae-430c-a73d-6baae6728f31" providerId="ADAL" clId="{55823066-E405-4335-B780-F64339E6870C}" dt="2025-03-14T17:16:26.764" v="571" actId="790"/>
        <pc:sldMkLst>
          <pc:docMk/>
          <pc:sldMk cId="446463791" sldId="674"/>
        </pc:sldMkLst>
        <pc:spChg chg="mod">
          <ac:chgData name="Gallagher, Darby (CDC/GHC/DGHP)" userId="a845a694-00ae-430c-a73d-6baae6728f31" providerId="ADAL" clId="{55823066-E405-4335-B780-F64339E6870C}" dt="2025-03-12T19:19:53.003" v="187" actId="20577"/>
          <ac:spMkLst>
            <pc:docMk/>
            <pc:sldMk cId="446463791" sldId="674"/>
            <ac:spMk id="2" creationId="{7E99F791-0A7C-F3F0-15C5-EFF815874B0F}"/>
          </ac:spMkLst>
        </pc:spChg>
        <pc:spChg chg="mod">
          <ac:chgData name="Gallagher, Darby (CDC/GHC/DGHP)" userId="a845a694-00ae-430c-a73d-6baae6728f31" providerId="ADAL" clId="{55823066-E405-4335-B780-F64339E6870C}" dt="2025-03-14T17:16:00.648" v="566" actId="20577"/>
          <ac:spMkLst>
            <pc:docMk/>
            <pc:sldMk cId="446463791" sldId="674"/>
            <ac:spMk id="6" creationId="{B95DA4D5-5A89-E4A5-F5AD-28015C363A16}"/>
          </ac:spMkLst>
        </pc:spChg>
        <pc:spChg chg="mod">
          <ac:chgData name="Gallagher, Darby (CDC/GHC/DGHP)" userId="a845a694-00ae-430c-a73d-6baae6728f31" providerId="ADAL" clId="{55823066-E405-4335-B780-F64339E6870C}" dt="2025-03-14T17:15:57.039" v="564" actId="113"/>
          <ac:spMkLst>
            <pc:docMk/>
            <pc:sldMk cId="446463791" sldId="674"/>
            <ac:spMk id="10" creationId="{3E1BBAF8-C9DB-595F-8E35-76DC20DE775B}"/>
          </ac:spMkLst>
        </pc:spChg>
      </pc:sldChg>
      <pc:sldChg chg="modSp mod">
        <pc:chgData name="Gallagher, Darby (CDC/GHC/DGHP)" userId="a845a694-00ae-430c-a73d-6baae6728f31" providerId="ADAL" clId="{55823066-E405-4335-B780-F64339E6870C}" dt="2025-03-12T19:19:34.878" v="185" actId="20577"/>
        <pc:sldMkLst>
          <pc:docMk/>
          <pc:sldMk cId="1794714071" sldId="675"/>
        </pc:sldMkLst>
        <pc:spChg chg="mod">
          <ac:chgData name="Gallagher, Darby (CDC/GHC/DGHP)" userId="a845a694-00ae-430c-a73d-6baae6728f31" providerId="ADAL" clId="{55823066-E405-4335-B780-F64339E6870C}" dt="2025-03-12T19:19:34.878" v="185" actId="20577"/>
          <ac:spMkLst>
            <pc:docMk/>
            <pc:sldMk cId="1794714071" sldId="675"/>
            <ac:spMk id="2" creationId="{64CA4089-4060-8DC3-1C5F-69C45CBF5661}"/>
          </ac:spMkLst>
        </pc:spChg>
      </pc:sldChg>
      <pc:sldChg chg="modSp mod modNotesTx">
        <pc:chgData name="Gallagher, Darby (CDC/GHC/DGHP)" userId="a845a694-00ae-430c-a73d-6baae6728f31" providerId="ADAL" clId="{55823066-E405-4335-B780-F64339E6870C}" dt="2025-03-14T17:17:21.908" v="575" actId="20577"/>
        <pc:sldMkLst>
          <pc:docMk/>
          <pc:sldMk cId="3713934718" sldId="676"/>
        </pc:sldMkLst>
        <pc:spChg chg="mod">
          <ac:chgData name="Gallagher, Darby (CDC/GHC/DGHP)" userId="a845a694-00ae-430c-a73d-6baae6728f31" providerId="ADAL" clId="{55823066-E405-4335-B780-F64339E6870C}" dt="2025-03-12T19:28:58.285" v="202" actId="20577"/>
          <ac:spMkLst>
            <pc:docMk/>
            <pc:sldMk cId="3713934718" sldId="676"/>
            <ac:spMk id="2" creationId="{6DC3CEE5-257F-6B5B-0E00-A2BB1846CE22}"/>
          </ac:spMkLst>
        </pc:spChg>
        <pc:spChg chg="mod">
          <ac:chgData name="Gallagher, Darby (CDC/GHC/DGHP)" userId="a845a694-00ae-430c-a73d-6baae6728f31" providerId="ADAL" clId="{55823066-E405-4335-B780-F64339E6870C}" dt="2025-03-14T17:17:21.908" v="575" actId="20577"/>
          <ac:spMkLst>
            <pc:docMk/>
            <pc:sldMk cId="3713934718" sldId="676"/>
            <ac:spMk id="3" creationId="{48D4B2C4-7331-71EB-30AF-9B234E5707A6}"/>
          </ac:spMkLst>
        </pc:spChg>
      </pc:sldChg>
      <pc:sldChg chg="modSp mod">
        <pc:chgData name="Gallagher, Darby (CDC/GHC/DGHP)" userId="a845a694-00ae-430c-a73d-6baae6728f31" providerId="ADAL" clId="{55823066-E405-4335-B780-F64339E6870C}" dt="2025-03-12T19:36:19.561" v="209" actId="20577"/>
        <pc:sldMkLst>
          <pc:docMk/>
          <pc:sldMk cId="1397514953" sldId="677"/>
        </pc:sldMkLst>
        <pc:spChg chg="mod">
          <ac:chgData name="Gallagher, Darby (CDC/GHC/DGHP)" userId="a845a694-00ae-430c-a73d-6baae6728f31" providerId="ADAL" clId="{55823066-E405-4335-B780-F64339E6870C}" dt="2025-03-12T19:36:19.561" v="209" actId="20577"/>
          <ac:spMkLst>
            <pc:docMk/>
            <pc:sldMk cId="1397514953" sldId="677"/>
            <ac:spMk id="2" creationId="{3A44C101-0C17-30E8-8746-ECF95293B704}"/>
          </ac:spMkLst>
        </pc:spChg>
      </pc:sldChg>
      <pc:sldChg chg="modSp mod">
        <pc:chgData name="Gallagher, Darby (CDC/GHC/DGHP)" userId="a845a694-00ae-430c-a73d-6baae6728f31" providerId="ADAL" clId="{55823066-E405-4335-B780-F64339E6870C}" dt="2025-03-12T19:37:49.008" v="253" actId="20577"/>
        <pc:sldMkLst>
          <pc:docMk/>
          <pc:sldMk cId="4273807222" sldId="678"/>
        </pc:sldMkLst>
        <pc:spChg chg="mod">
          <ac:chgData name="Gallagher, Darby (CDC/GHC/DGHP)" userId="a845a694-00ae-430c-a73d-6baae6728f31" providerId="ADAL" clId="{55823066-E405-4335-B780-F64339E6870C}" dt="2025-03-12T19:37:49.008" v="253" actId="20577"/>
          <ac:spMkLst>
            <pc:docMk/>
            <pc:sldMk cId="4273807222" sldId="678"/>
            <ac:spMk id="2" creationId="{C1DD4D39-CFBE-D8CF-B35A-4AC323A476D5}"/>
          </ac:spMkLst>
        </pc:spChg>
      </pc:sldChg>
      <pc:sldChg chg="modSp mod">
        <pc:chgData name="Gallagher, Darby (CDC/GHC/DGHP)" userId="a845a694-00ae-430c-a73d-6baae6728f31" providerId="ADAL" clId="{55823066-E405-4335-B780-F64339E6870C}" dt="2025-03-12T19:38:24.595" v="259" actId="20577"/>
        <pc:sldMkLst>
          <pc:docMk/>
          <pc:sldMk cId="248315971" sldId="679"/>
        </pc:sldMkLst>
        <pc:spChg chg="mod">
          <ac:chgData name="Gallagher, Darby (CDC/GHC/DGHP)" userId="a845a694-00ae-430c-a73d-6baae6728f31" providerId="ADAL" clId="{55823066-E405-4335-B780-F64339E6870C}" dt="2025-03-12T19:38:24.595" v="259" actId="20577"/>
          <ac:spMkLst>
            <pc:docMk/>
            <pc:sldMk cId="248315971" sldId="679"/>
            <ac:spMk id="2" creationId="{CEBF4517-DE0D-4FAF-567B-189732524478}"/>
          </ac:spMkLst>
        </pc:spChg>
      </pc:sldChg>
      <pc:sldChg chg="modSp mod">
        <pc:chgData name="Gallagher, Darby (CDC/GHC/DGHP)" userId="a845a694-00ae-430c-a73d-6baae6728f31" providerId="ADAL" clId="{55823066-E405-4335-B780-F64339E6870C}" dt="2025-03-12T20:12:04.451" v="267" actId="20577"/>
        <pc:sldMkLst>
          <pc:docMk/>
          <pc:sldMk cId="3414132758" sldId="680"/>
        </pc:sldMkLst>
        <pc:spChg chg="mod">
          <ac:chgData name="Gallagher, Darby (CDC/GHC/DGHP)" userId="a845a694-00ae-430c-a73d-6baae6728f31" providerId="ADAL" clId="{55823066-E405-4335-B780-F64339E6870C}" dt="2025-03-12T20:12:04.451" v="267" actId="20577"/>
          <ac:spMkLst>
            <pc:docMk/>
            <pc:sldMk cId="3414132758" sldId="680"/>
            <ac:spMk id="5" creationId="{512B70F9-DC0E-2B9B-9728-8866C42CFC62}"/>
          </ac:spMkLst>
        </pc:spChg>
      </pc:sldChg>
      <pc:sldChg chg="modSp mod">
        <pc:chgData name="Gallagher, Darby (CDC/GHC/DGHP)" userId="a845a694-00ae-430c-a73d-6baae6728f31" providerId="ADAL" clId="{55823066-E405-4335-B780-F64339E6870C}" dt="2025-03-12T19:14:14.693" v="167" actId="20577"/>
        <pc:sldMkLst>
          <pc:docMk/>
          <pc:sldMk cId="1416837364" sldId="682"/>
        </pc:sldMkLst>
        <pc:spChg chg="mod">
          <ac:chgData name="Gallagher, Darby (CDC/GHC/DGHP)" userId="a845a694-00ae-430c-a73d-6baae6728f31" providerId="ADAL" clId="{55823066-E405-4335-B780-F64339E6870C}" dt="2025-03-12T19:14:14.693" v="167" actId="20577"/>
          <ac:spMkLst>
            <pc:docMk/>
            <pc:sldMk cId="1416837364" sldId="682"/>
            <ac:spMk id="3" creationId="{00000000-0000-0000-0000-000000000000}"/>
          </ac:spMkLst>
        </pc:spChg>
      </pc:sldChg>
      <pc:sldChg chg="modSp mod">
        <pc:chgData name="Gallagher, Darby (CDC/GHC/DGHP)" userId="a845a694-00ae-430c-a73d-6baae6728f31" providerId="ADAL" clId="{55823066-E405-4335-B780-F64339E6870C}" dt="2025-03-12T19:15:30.983" v="181"/>
        <pc:sldMkLst>
          <pc:docMk/>
          <pc:sldMk cId="320827327" sldId="683"/>
        </pc:sldMkLst>
        <pc:spChg chg="mod">
          <ac:chgData name="Gallagher, Darby (CDC/GHC/DGHP)" userId="a845a694-00ae-430c-a73d-6baae6728f31" providerId="ADAL" clId="{55823066-E405-4335-B780-F64339E6870C}" dt="2025-03-12T19:14:21.141" v="173" actId="20577"/>
          <ac:spMkLst>
            <pc:docMk/>
            <pc:sldMk cId="320827327" sldId="683"/>
            <ac:spMk id="2" creationId="{00000000-0000-0000-0000-000000000000}"/>
          </ac:spMkLst>
        </pc:spChg>
        <pc:graphicFrameChg chg="mod">
          <ac:chgData name="Gallagher, Darby (CDC/GHC/DGHP)" userId="a845a694-00ae-430c-a73d-6baae6728f31" providerId="ADAL" clId="{55823066-E405-4335-B780-F64339E6870C}" dt="2025-03-12T19:15:30.983" v="181"/>
          <ac:graphicFrameMkLst>
            <pc:docMk/>
            <pc:sldMk cId="320827327" sldId="683"/>
            <ac:graphicFrameMk id="15" creationId="{77D0DEDF-3610-2EAB-8114-C011D1336FFE}"/>
          </ac:graphicFrameMkLst>
        </pc:graphicFrameChg>
      </pc:sldChg>
      <pc:sldChg chg="addSp modSp mod">
        <pc:chgData name="Gallagher, Darby (CDC/GHC/DGHP)" userId="a845a694-00ae-430c-a73d-6baae6728f31" providerId="ADAL" clId="{55823066-E405-4335-B780-F64339E6870C}" dt="2025-03-13T15:15:03.798" v="560" actId="14100"/>
        <pc:sldMkLst>
          <pc:docMk/>
          <pc:sldMk cId="3773084757" sldId="685"/>
        </pc:sldMkLst>
        <pc:spChg chg="add mod">
          <ac:chgData name="Gallagher, Darby (CDC/GHC/DGHP)" userId="a845a694-00ae-430c-a73d-6baae6728f31" providerId="ADAL" clId="{55823066-E405-4335-B780-F64339E6870C}" dt="2025-03-13T15:14:40.646" v="544" actId="1076"/>
          <ac:spMkLst>
            <pc:docMk/>
            <pc:sldMk cId="3773084757" sldId="685"/>
            <ac:spMk id="2" creationId="{912440B0-E629-0E5B-55CB-F297D237A420}"/>
          </ac:spMkLst>
        </pc:spChg>
        <pc:spChg chg="mod">
          <ac:chgData name="Gallagher, Darby (CDC/GHC/DGHP)" userId="a845a694-00ae-430c-a73d-6baae6728f31" providerId="ADAL" clId="{55823066-E405-4335-B780-F64339E6870C}" dt="2025-03-12T20:38:28.176" v="329" actId="20577"/>
          <ac:spMkLst>
            <pc:docMk/>
            <pc:sldMk cId="3773084757" sldId="685"/>
            <ac:spMk id="6" creationId="{18601400-B16E-9E28-0CD7-4670FC491010}"/>
          </ac:spMkLst>
        </pc:spChg>
        <pc:spChg chg="mod">
          <ac:chgData name="Gallagher, Darby (CDC/GHC/DGHP)" userId="a845a694-00ae-430c-a73d-6baae6728f31" providerId="ADAL" clId="{55823066-E405-4335-B780-F64339E6870C}" dt="2025-03-12T20:39:18.213" v="344" actId="1035"/>
          <ac:spMkLst>
            <pc:docMk/>
            <pc:sldMk cId="3773084757" sldId="685"/>
            <ac:spMk id="7" creationId="{03D594CC-4C54-8C45-4271-E246945139CD}"/>
          </ac:spMkLst>
        </pc:spChg>
        <pc:spChg chg="mod">
          <ac:chgData name="Gallagher, Darby (CDC/GHC/DGHP)" userId="a845a694-00ae-430c-a73d-6baae6728f31" providerId="ADAL" clId="{55823066-E405-4335-B780-F64339E6870C}" dt="2025-03-13T15:15:03.798" v="560" actId="14100"/>
          <ac:spMkLst>
            <pc:docMk/>
            <pc:sldMk cId="3773084757" sldId="685"/>
            <ac:spMk id="8" creationId="{46252DD0-02DD-389C-9700-34D842E28480}"/>
          </ac:spMkLst>
        </pc:spChg>
        <pc:spChg chg="mod">
          <ac:chgData name="Gallagher, Darby (CDC/GHC/DGHP)" userId="a845a694-00ae-430c-a73d-6baae6728f31" providerId="ADAL" clId="{55823066-E405-4335-B780-F64339E6870C}" dt="2025-03-13T15:14:55.855" v="559" actId="1035"/>
          <ac:spMkLst>
            <pc:docMk/>
            <pc:sldMk cId="3773084757" sldId="685"/>
            <ac:spMk id="9" creationId="{EE12E3FD-C65E-D68E-25D2-52D6F66BE6CC}"/>
          </ac:spMkLst>
        </pc:spChg>
        <pc:spChg chg="mod">
          <ac:chgData name="Gallagher, Darby (CDC/GHC/DGHP)" userId="a845a694-00ae-430c-a73d-6baae6728f31" providerId="ADAL" clId="{55823066-E405-4335-B780-F64339E6870C}" dt="2025-03-13T15:14:48.904" v="545" actId="1076"/>
          <ac:spMkLst>
            <pc:docMk/>
            <pc:sldMk cId="3773084757" sldId="685"/>
            <ac:spMk id="10" creationId="{327D9768-64BD-9290-7525-CC9F47F217CD}"/>
          </ac:spMkLst>
        </pc:spChg>
        <pc:spChg chg="mod">
          <ac:chgData name="Gallagher, Darby (CDC/GHC/DGHP)" userId="a845a694-00ae-430c-a73d-6baae6728f31" providerId="ADAL" clId="{55823066-E405-4335-B780-F64339E6870C}" dt="2025-03-13T15:14:11.801" v="541" actId="14100"/>
          <ac:spMkLst>
            <pc:docMk/>
            <pc:sldMk cId="3773084757" sldId="685"/>
            <ac:spMk id="12" creationId="{64C074D0-5D61-F0D9-3236-731225234A3C}"/>
          </ac:spMkLst>
        </pc:spChg>
        <pc:graphicFrameChg chg="mod">
          <ac:chgData name="Gallagher, Darby (CDC/GHC/DGHP)" userId="a845a694-00ae-430c-a73d-6baae6728f31" providerId="ADAL" clId="{55823066-E405-4335-B780-F64339E6870C}" dt="2025-03-13T15:14:15.810" v="542" actId="14100"/>
          <ac:graphicFrameMkLst>
            <pc:docMk/>
            <pc:sldMk cId="3773084757" sldId="685"/>
            <ac:graphicFrameMk id="11" creationId="{54316939-0CC1-06F6-F5BB-E50D8822A3EF}"/>
          </ac:graphicFrameMkLst>
        </pc:graphicFrameChg>
      </pc:sldChg>
      <pc:sldChg chg="modSp mod">
        <pc:chgData name="Gallagher, Darby (CDC/GHC/DGHP)" userId="a845a694-00ae-430c-a73d-6baae6728f31" providerId="ADAL" clId="{55823066-E405-4335-B780-F64339E6870C}" dt="2025-03-12T16:10:13.212" v="44" actId="20577"/>
        <pc:sldMkLst>
          <pc:docMk/>
          <pc:sldMk cId="2245840716" sldId="687"/>
        </pc:sldMkLst>
        <pc:spChg chg="mod">
          <ac:chgData name="Gallagher, Darby (CDC/GHC/DGHP)" userId="a845a694-00ae-430c-a73d-6baae6728f31" providerId="ADAL" clId="{55823066-E405-4335-B780-F64339E6870C}" dt="2025-03-12T16:10:13.212" v="44" actId="20577"/>
          <ac:spMkLst>
            <pc:docMk/>
            <pc:sldMk cId="2245840716" sldId="687"/>
            <ac:spMk id="4" creationId="{0EF4B8F1-AF71-C21F-DD10-6D80538928BA}"/>
          </ac:spMkLst>
        </pc:spChg>
      </pc:sldChg>
      <pc:sldChg chg="modSp mod">
        <pc:chgData name="Gallagher, Darby (CDC/GHC/DGHP)" userId="a845a694-00ae-430c-a73d-6baae6728f31" providerId="ADAL" clId="{55823066-E405-4335-B780-F64339E6870C}" dt="2025-03-12T16:10:26.995" v="52" actId="20577"/>
        <pc:sldMkLst>
          <pc:docMk/>
          <pc:sldMk cId="170978060" sldId="688"/>
        </pc:sldMkLst>
        <pc:spChg chg="mod">
          <ac:chgData name="Gallagher, Darby (CDC/GHC/DGHP)" userId="a845a694-00ae-430c-a73d-6baae6728f31" providerId="ADAL" clId="{55823066-E405-4335-B780-F64339E6870C}" dt="2025-03-12T16:10:26.995" v="52" actId="20577"/>
          <ac:spMkLst>
            <pc:docMk/>
            <pc:sldMk cId="170978060" sldId="688"/>
            <ac:spMk id="4" creationId="{0EF4B8F1-AF71-C21F-DD10-6D80538928BA}"/>
          </ac:spMkLst>
        </pc:spChg>
      </pc:sldChg>
      <pc:sldChg chg="modSp mod">
        <pc:chgData name="Gallagher, Darby (CDC/GHC/DGHP)" userId="a845a694-00ae-430c-a73d-6baae6728f31" providerId="ADAL" clId="{55823066-E405-4335-B780-F64339E6870C}" dt="2025-03-12T16:10:31.120" v="54" actId="20577"/>
        <pc:sldMkLst>
          <pc:docMk/>
          <pc:sldMk cId="4218462053" sldId="689"/>
        </pc:sldMkLst>
        <pc:spChg chg="mod">
          <ac:chgData name="Gallagher, Darby (CDC/GHC/DGHP)" userId="a845a694-00ae-430c-a73d-6baae6728f31" providerId="ADAL" clId="{55823066-E405-4335-B780-F64339E6870C}" dt="2025-03-12T16:10:31.120" v="54" actId="20577"/>
          <ac:spMkLst>
            <pc:docMk/>
            <pc:sldMk cId="4218462053" sldId="689"/>
            <ac:spMk id="4" creationId="{0EF4B8F1-AF71-C21F-DD10-6D80538928BA}"/>
          </ac:spMkLst>
        </pc:spChg>
        <pc:spChg chg="mod">
          <ac:chgData name="Gallagher, Darby (CDC/GHC/DGHP)" userId="a845a694-00ae-430c-a73d-6baae6728f31" providerId="ADAL" clId="{55823066-E405-4335-B780-F64339E6870C}" dt="2025-03-12T16:09:36.610" v="39" actId="1035"/>
          <ac:spMkLst>
            <pc:docMk/>
            <pc:sldMk cId="4218462053" sldId="689"/>
            <ac:spMk id="5" creationId="{D6C4A0F8-6B1C-A76A-B90A-E81BC3CE3D64}"/>
          </ac:spMkLst>
        </pc:spChg>
        <pc:spChg chg="mod">
          <ac:chgData name="Gallagher, Darby (CDC/GHC/DGHP)" userId="a845a694-00ae-430c-a73d-6baae6728f31" providerId="ADAL" clId="{55823066-E405-4335-B780-F64339E6870C}" dt="2025-03-12T16:09:40.505" v="40" actId="1036"/>
          <ac:spMkLst>
            <pc:docMk/>
            <pc:sldMk cId="4218462053" sldId="689"/>
            <ac:spMk id="7" creationId="{263FD860-FB19-398E-7DE5-BF6CA53E73A6}"/>
          </ac:spMkLst>
        </pc:spChg>
      </pc:sldChg>
      <pc:sldChg chg="modSp mod">
        <pc:chgData name="Gallagher, Darby (CDC/GHC/DGHP)" userId="a845a694-00ae-430c-a73d-6baae6728f31" providerId="ADAL" clId="{55823066-E405-4335-B780-F64339E6870C}" dt="2025-03-12T16:10:21.875" v="50" actId="20577"/>
        <pc:sldMkLst>
          <pc:docMk/>
          <pc:sldMk cId="333005281" sldId="690"/>
        </pc:sldMkLst>
        <pc:spChg chg="mod">
          <ac:chgData name="Gallagher, Darby (CDC/GHC/DGHP)" userId="a845a694-00ae-430c-a73d-6baae6728f31" providerId="ADAL" clId="{55823066-E405-4335-B780-F64339E6870C}" dt="2025-03-12T16:10:21.875" v="50" actId="20577"/>
          <ac:spMkLst>
            <pc:docMk/>
            <pc:sldMk cId="333005281" sldId="690"/>
            <ac:spMk id="2" creationId="{74A11AE6-68AB-58D6-EA72-8852E0D067E7}"/>
          </ac:spMkLst>
        </pc:spChg>
      </pc:sldChg>
      <pc:sldChg chg="modSp mod">
        <pc:chgData name="Gallagher, Darby (CDC/GHC/DGHP)" userId="a845a694-00ae-430c-a73d-6baae6728f31" providerId="ADAL" clId="{55823066-E405-4335-B780-F64339E6870C}" dt="2025-03-12T19:36:55.486" v="234" actId="20577"/>
        <pc:sldMkLst>
          <pc:docMk/>
          <pc:sldMk cId="35675898" sldId="691"/>
        </pc:sldMkLst>
        <pc:spChg chg="mod">
          <ac:chgData name="Gallagher, Darby (CDC/GHC/DGHP)" userId="a845a694-00ae-430c-a73d-6baae6728f31" providerId="ADAL" clId="{55823066-E405-4335-B780-F64339E6870C}" dt="2025-03-12T19:36:55.486" v="234" actId="20577"/>
          <ac:spMkLst>
            <pc:docMk/>
            <pc:sldMk cId="35675898" sldId="691"/>
            <ac:spMk id="10" creationId="{7C6D79B3-BA93-6F36-4779-BC6013455956}"/>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8.xml"/></Relationships>
</file>

<file path=ppt/charts/_rels/chart12.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9.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7.xml"/><Relationship Id="rId1" Type="http://schemas.microsoft.com/office/2011/relationships/chartStyle" Target="style7.xml"/></Relationships>
</file>

<file path=ppt/charts/_rels/chart14.xml.rels><?xml version="1.0" encoding="UTF-8" standalone="yes"?>
<Relationships xmlns="http://schemas.openxmlformats.org/package/2006/relationships"><Relationship Id="rId1" Type="http://schemas.openxmlformats.org/officeDocument/2006/relationships/oleObject" Target="file:///\\cdc\project\OD_CGH_DPHSWD\Training\Pyramid%20-%201.%20Basic\_FETP%20Basic%20-%20Curriculum%20Plan,%20Fact%20Sheet\Drafts\Sample%20Graphs.xlsx" TargetMode="External"/></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10.xml"/></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11.xml"/></Relationships>
</file>

<file path=ppt/charts/_rels/chart17.xml.rels><?xml version="1.0" encoding="UTF-8" standalone="yes"?>
<Relationships xmlns="http://schemas.openxmlformats.org/package/2006/relationships"><Relationship Id="rId1" Type="http://schemas.openxmlformats.org/officeDocument/2006/relationships/oleObject" Target="Chart%20in%20Microsoft%20PowerPoint" TargetMode="Externa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12.xml"/></Relationships>
</file>

<file path=ppt/charts/_rels/chart1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13.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10.xlsx"/></Relationships>
</file>

<file path=ppt/charts/_rels/chart2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0.xml"/><Relationship Id="rId1" Type="http://schemas.microsoft.com/office/2011/relationships/chartStyle" Target="style1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1"/>
          <c:order val="0"/>
          <c:spPr>
            <a:ln w="50800">
              <a:solidFill>
                <a:srgbClr val="0065A4"/>
              </a:solidFill>
            </a:ln>
          </c:spPr>
          <c:marker>
            <c:symbol val="none"/>
          </c:marker>
          <c:val>
            <c:numRef>
              <c:f>Sheet3!$C$4:$C$26</c:f>
              <c:numCache>
                <c:formatCode>General</c:formatCode>
                <c:ptCount val="23"/>
                <c:pt idx="0">
                  <c:v>0</c:v>
                </c:pt>
                <c:pt idx="1">
                  <c:v>0</c:v>
                </c:pt>
                <c:pt idx="2">
                  <c:v>5</c:v>
                </c:pt>
                <c:pt idx="3">
                  <c:v>3</c:v>
                </c:pt>
                <c:pt idx="4">
                  <c:v>7</c:v>
                </c:pt>
                <c:pt idx="5">
                  <c:v>6</c:v>
                </c:pt>
                <c:pt idx="6">
                  <c:v>7</c:v>
                </c:pt>
                <c:pt idx="7">
                  <c:v>8</c:v>
                </c:pt>
                <c:pt idx="8">
                  <c:v>4</c:v>
                </c:pt>
                <c:pt idx="9">
                  <c:v>2</c:v>
                </c:pt>
                <c:pt idx="10">
                  <c:v>7</c:v>
                </c:pt>
                <c:pt idx="11">
                  <c:v>5</c:v>
                </c:pt>
                <c:pt idx="12">
                  <c:v>8</c:v>
                </c:pt>
                <c:pt idx="13">
                  <c:v>12</c:v>
                </c:pt>
                <c:pt idx="14">
                  <c:v>9</c:v>
                </c:pt>
                <c:pt idx="15">
                  <c:v>6</c:v>
                </c:pt>
                <c:pt idx="16">
                  <c:v>5</c:v>
                </c:pt>
                <c:pt idx="17">
                  <c:v>6</c:v>
                </c:pt>
                <c:pt idx="18">
                  <c:v>5</c:v>
                </c:pt>
                <c:pt idx="19">
                  <c:v>8</c:v>
                </c:pt>
                <c:pt idx="20">
                  <c:v>21</c:v>
                </c:pt>
                <c:pt idx="21">
                  <c:v>29</c:v>
                </c:pt>
                <c:pt idx="22">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285-4662-8618-0DDA8F838948}"/>
            </c:ext>
          </c:extLst>
        </c:ser>
        <c:dLbls>
          <c:showLegendKey val="0"/>
          <c:showVal val="0"/>
          <c:showCatName val="0"/>
          <c:showSerName val="0"/>
          <c:showPercent val="0"/>
          <c:showBubbleSize val="0"/>
        </c:dLbls>
        <c:smooth val="0"/>
        <c:axId val="2087486232"/>
        <c:axId val="2087508744"/>
      </c:lineChart>
      <c:catAx>
        <c:axId val="2087486232"/>
        <c:scaling>
          <c:orientation val="minMax"/>
        </c:scaling>
        <c:delete val="0"/>
        <c:axPos val="b"/>
        <c:title>
          <c:tx>
            <c:rich>
              <a:bodyPr/>
              <a:lstStyle/>
              <a:p>
                <a:pPr>
                  <a:defRPr b="0"/>
                </a:pPr>
                <a:r>
                  <a:rPr lang="en-US" b="0"/>
                  <a:t>Semana</a:t>
                </a:r>
              </a:p>
            </c:rich>
          </c:tx>
          <c:overlay val="0"/>
        </c:title>
        <c:majorTickMark val="out"/>
        <c:minorTickMark val="none"/>
        <c:tickLblPos val="nextTo"/>
        <c:spPr>
          <a:noFill/>
          <a:ln w="9525" cap="flat" cmpd="sng" algn="ctr">
            <a:solidFill>
              <a:sysClr val="windowText" lastClr="000000">
                <a:shade val="95000"/>
                <a:satMod val="105000"/>
              </a:sysClr>
            </a:solidFill>
            <a:prstDash val="solid"/>
          </a:ln>
          <a:effectLst/>
        </c:spPr>
        <c:txPr>
          <a:bodyPr/>
          <a:lstStyle/>
          <a:p>
            <a:pPr>
              <a:defRPr>
                <a:solidFill>
                  <a:sysClr val="windowText" lastClr="000000"/>
                </a:solidFill>
                <a:latin typeface="+mn-lt"/>
                <a:ea typeface="+mn-ea"/>
                <a:cs typeface="+mn-cs"/>
              </a:defRPr>
            </a:pPr>
            <a:endParaRPr lang="es-ES"/>
          </a:p>
        </c:txPr>
        <c:crossAx val="2087508744"/>
        <c:crosses val="autoZero"/>
        <c:auto val="1"/>
        <c:lblAlgn val="ctr"/>
        <c:lblOffset val="100"/>
        <c:noMultiLvlLbl val="0"/>
      </c:catAx>
      <c:valAx>
        <c:axId val="2087508744"/>
        <c:scaling>
          <c:orientation val="minMax"/>
        </c:scaling>
        <c:delete val="0"/>
        <c:axPos val="l"/>
        <c:title>
          <c:tx>
            <c:rich>
              <a:bodyPr rot="-5400000" vert="horz"/>
              <a:lstStyle/>
              <a:p>
                <a:pPr>
                  <a:defRPr b="0"/>
                </a:pPr>
                <a:r>
                  <a:rPr lang="en-US" b="0"/>
                  <a:t>Nº de casos</a:t>
                </a:r>
              </a:p>
            </c:rich>
          </c:tx>
          <c:overlay val="0"/>
        </c:title>
        <c:numFmt formatCode="General" sourceLinked="1"/>
        <c:majorTickMark val="out"/>
        <c:minorTickMark val="none"/>
        <c:tickLblPos val="nextTo"/>
        <c:spPr>
          <a:noFill/>
          <a:ln w="9525" cap="flat" cmpd="sng" algn="ctr">
            <a:solidFill>
              <a:sysClr val="windowText" lastClr="000000">
                <a:shade val="95000"/>
                <a:satMod val="105000"/>
              </a:sysClr>
            </a:solidFill>
            <a:prstDash val="solid"/>
          </a:ln>
          <a:effectLst/>
        </c:spPr>
        <c:txPr>
          <a:bodyPr/>
          <a:lstStyle/>
          <a:p>
            <a:pPr>
              <a:defRPr>
                <a:solidFill>
                  <a:sysClr val="windowText" lastClr="000000"/>
                </a:solidFill>
                <a:latin typeface="+mn-lt"/>
                <a:ea typeface="+mn-ea"/>
                <a:cs typeface="+mn-cs"/>
              </a:defRPr>
            </a:pPr>
            <a:endParaRPr lang="es-ES"/>
          </a:p>
        </c:txPr>
        <c:crossAx val="2087486232"/>
        <c:crosses val="autoZero"/>
        <c:crossBetween val="midCat"/>
      </c:valAx>
      <c:spPr>
        <a:noFill/>
        <a:ln>
          <a:noFill/>
        </a:ln>
      </c:spPr>
    </c:plotArea>
    <c:plotVisOnly val="1"/>
    <c:dispBlanksAs val="gap"/>
    <c:showDLblsOverMax val="0"/>
  </c:chart>
  <c:spPr>
    <a:ln>
      <a:noFill/>
    </a:ln>
  </c:spPr>
  <c:txPr>
    <a:bodyPr/>
    <a:lstStyle/>
    <a:p>
      <a:pPr>
        <a:defRPr sz="2000"/>
      </a:pPr>
      <a:endParaRPr lang="es-E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996419199562725"/>
          <c:y val="0.16752539968611574"/>
          <c:w val="0.60367521713268224"/>
          <c:h val="0.5351696471981755"/>
        </c:manualLayout>
      </c:layout>
      <c:barChart>
        <c:barDir val="col"/>
        <c:grouping val="stacked"/>
        <c:varyColors val="0"/>
        <c:ser>
          <c:idx val="0"/>
          <c:order val="0"/>
          <c:tx>
            <c:strRef>
              <c:f>Sheet1!$T$1</c:f>
              <c:strCache>
                <c:ptCount val="1"/>
                <c:pt idx="0">
                  <c:v>Informado a tiempo</c:v>
                </c:pt>
              </c:strCache>
            </c:strRef>
          </c:tx>
          <c:spPr>
            <a:solidFill>
              <a:srgbClr val="00B050"/>
            </a:solidFill>
            <a:ln>
              <a:solidFill>
                <a:schemeClr val="tx1"/>
              </a:solidFill>
            </a:ln>
            <a:effectLst/>
          </c:spPr>
          <c:invertIfNegative val="0"/>
          <c:cat>
            <c:strRef>
              <c:f>Sheet1!$S$2:$S$9</c:f>
              <c:strCache>
                <c:ptCount val="8"/>
                <c:pt idx="0">
                  <c:v>Gaborone</c:v>
                </c:pt>
                <c:pt idx="1">
                  <c:v>Bobirwa</c:v>
                </c:pt>
                <c:pt idx="2">
                  <c:v>SPTC</c:v>
                </c:pt>
                <c:pt idx="3">
                  <c:v>Boteti</c:v>
                </c:pt>
                <c:pt idx="4">
                  <c:v>Charleshill</c:v>
                </c:pt>
                <c:pt idx="5">
                  <c:v>Chobe</c:v>
                </c:pt>
                <c:pt idx="6">
                  <c:v>Goodhope</c:v>
                </c:pt>
                <c:pt idx="7">
                  <c:v>Kgatleng</c:v>
                </c:pt>
              </c:strCache>
            </c:strRef>
          </c:cat>
          <c:val>
            <c:numRef>
              <c:f>Sheet1!$T$2:$T$9</c:f>
              <c:numCache>
                <c:formatCode>General</c:formatCode>
                <c:ptCount val="8"/>
                <c:pt idx="0">
                  <c:v>9</c:v>
                </c:pt>
                <c:pt idx="1">
                  <c:v>11</c:v>
                </c:pt>
                <c:pt idx="2">
                  <c:v>11</c:v>
                </c:pt>
                <c:pt idx="3">
                  <c:v>2</c:v>
                </c:pt>
                <c:pt idx="4">
                  <c:v>0</c:v>
                </c:pt>
                <c:pt idx="5">
                  <c:v>11</c:v>
                </c:pt>
                <c:pt idx="6">
                  <c:v>11</c:v>
                </c:pt>
                <c:pt idx="7">
                  <c:v>11</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C200-4964-9099-C6B3A84A5D4E}"/>
            </c:ext>
          </c:extLst>
        </c:ser>
        <c:ser>
          <c:idx val="1"/>
          <c:order val="1"/>
          <c:tx>
            <c:strRef>
              <c:f>Sheet1!$U$1</c:f>
              <c:strCache>
                <c:ptCount val="1"/>
                <c:pt idx="0">
                  <c:v>No se presentó a tiempo o no se presentó en absoluto</c:v>
                </c:pt>
              </c:strCache>
            </c:strRef>
          </c:tx>
          <c:spPr>
            <a:solidFill>
              <a:srgbClr val="C00000"/>
            </a:solidFill>
            <a:ln>
              <a:solidFill>
                <a:schemeClr val="tx1"/>
              </a:solidFill>
            </a:ln>
            <a:effectLst/>
          </c:spPr>
          <c:invertIfNegative val="0"/>
          <c:cat>
            <c:strRef>
              <c:f>Sheet1!$S$2:$S$9</c:f>
              <c:strCache>
                <c:ptCount val="8"/>
                <c:pt idx="0">
                  <c:v>Gaborone</c:v>
                </c:pt>
                <c:pt idx="1">
                  <c:v>Bobirwa</c:v>
                </c:pt>
                <c:pt idx="2">
                  <c:v>SPTC</c:v>
                </c:pt>
                <c:pt idx="3">
                  <c:v>Boteti</c:v>
                </c:pt>
                <c:pt idx="4">
                  <c:v>Charleshill</c:v>
                </c:pt>
                <c:pt idx="5">
                  <c:v>Chobe</c:v>
                </c:pt>
                <c:pt idx="6">
                  <c:v>Goodhope</c:v>
                </c:pt>
                <c:pt idx="7">
                  <c:v>Kgatleng</c:v>
                </c:pt>
              </c:strCache>
            </c:strRef>
          </c:cat>
          <c:val>
            <c:numRef>
              <c:f>Sheet1!$U$2:$U$9</c:f>
              <c:numCache>
                <c:formatCode>General</c:formatCode>
                <c:ptCount val="8"/>
                <c:pt idx="0">
                  <c:v>2</c:v>
                </c:pt>
                <c:pt idx="1">
                  <c:v>0</c:v>
                </c:pt>
                <c:pt idx="2">
                  <c:v>0</c:v>
                </c:pt>
                <c:pt idx="3">
                  <c:v>9</c:v>
                </c:pt>
                <c:pt idx="4">
                  <c:v>11</c:v>
                </c:pt>
                <c:pt idx="5">
                  <c:v>0</c:v>
                </c:pt>
                <c:pt idx="6">
                  <c:v>0</c:v>
                </c:pt>
                <c:pt idx="7">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C200-4964-9099-C6B3A84A5D4E}"/>
            </c:ext>
          </c:extLst>
        </c:ser>
        <c:dLbls>
          <c:showLegendKey val="0"/>
          <c:showVal val="0"/>
          <c:showCatName val="0"/>
          <c:showSerName val="0"/>
          <c:showPercent val="0"/>
          <c:showBubbleSize val="0"/>
        </c:dLbls>
        <c:gapWidth val="150"/>
        <c:overlap val="100"/>
        <c:axId val="1883528719"/>
        <c:axId val="1474948479"/>
      </c:barChart>
      <c:catAx>
        <c:axId val="1883528719"/>
        <c:scaling>
          <c:orientation val="minMax"/>
        </c:scaling>
        <c:delete val="0"/>
        <c:axPos val="b"/>
        <c:title>
          <c:tx>
            <c:rich>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a:t>Distrito</a:t>
                </a:r>
              </a:p>
            </c:rich>
          </c:tx>
          <c:layout>
            <c:manualLayout>
              <c:xMode val="edge"/>
              <c:yMode val="edge"/>
              <c:x val="0.38749785955158161"/>
              <c:y val="0.9204917612861081"/>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1474948479"/>
        <c:crosses val="autoZero"/>
        <c:auto val="1"/>
        <c:lblAlgn val="ctr"/>
        <c:lblOffset val="100"/>
        <c:noMultiLvlLbl val="0"/>
      </c:catAx>
      <c:valAx>
        <c:axId val="1474948479"/>
        <c:scaling>
          <c:orientation val="minMax"/>
        </c:scaling>
        <c:delete val="0"/>
        <c:axPos val="l"/>
        <c:title>
          <c:tx>
            <c:rich>
              <a:bodyPr rot="-54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a:t>Nº de semanas</a:t>
                </a:r>
              </a:p>
            </c:rich>
          </c:tx>
          <c:overlay val="0"/>
          <c:spPr>
            <a:noFill/>
            <a:ln>
              <a:noFill/>
            </a:ln>
            <a:effectLst/>
          </c:spPr>
          <c:txPr>
            <a:bodyPr rot="-54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1883528719"/>
        <c:crosses val="autoZero"/>
        <c:crossBetween val="between"/>
      </c:valAx>
      <c:spPr>
        <a:noFill/>
        <a:ln>
          <a:noFill/>
        </a:ln>
        <a:effectLst/>
      </c:spPr>
    </c:plotArea>
    <c:legend>
      <c:legendPos val="r"/>
      <c:layout>
        <c:manualLayout>
          <c:xMode val="edge"/>
          <c:yMode val="edge"/>
          <c:x val="0.7034098986512366"/>
          <c:y val="0.21330872387296398"/>
          <c:w val="0.2965901013487634"/>
          <c:h val="0.36578737482056717"/>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legend>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ysClr val="windowText" lastClr="000000"/>
          </a:solidFill>
          <a:latin typeface="Arial" panose="020B0604020202020204" pitchFamily="34" charset="0"/>
          <a:cs typeface="Arial" panose="020B0604020202020204" pitchFamily="34" charset="0"/>
        </a:defRPr>
      </a:pPr>
      <a:endParaRPr lang="es-ES"/>
    </a:p>
  </c:txPr>
  <c:externalData r:id="rId3">
    <c:autoUpdate val="1"/>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713214602838507"/>
          <c:y val="7.661569005784287E-2"/>
          <c:w val="0.85478266509401901"/>
          <c:h val="0.71046326843795438"/>
        </c:manualLayout>
      </c:layout>
      <c:barChart>
        <c:barDir val="col"/>
        <c:grouping val="clustered"/>
        <c:varyColors val="0"/>
        <c:ser>
          <c:idx val="1"/>
          <c:order val="0"/>
          <c:spPr>
            <a:solidFill>
              <a:srgbClr val="F7941D"/>
            </a:solidFill>
            <a:ln>
              <a:solidFill>
                <a:schemeClr val="tx1"/>
              </a:solidFill>
            </a:ln>
          </c:spPr>
          <c:invertIfNegative val="0"/>
          <c:val>
            <c:numRef>
              <c:f>Sheet1!$C$3:$C$28</c:f>
              <c:numCache>
                <c:formatCode>General</c:formatCode>
                <c:ptCount val="26"/>
                <c:pt idx="0">
                  <c:v>1</c:v>
                </c:pt>
                <c:pt idx="1">
                  <c:v>2</c:v>
                </c:pt>
                <c:pt idx="2">
                  <c:v>1</c:v>
                </c:pt>
                <c:pt idx="3">
                  <c:v>40</c:v>
                </c:pt>
                <c:pt idx="4">
                  <c:v>2</c:v>
                </c:pt>
                <c:pt idx="5">
                  <c:v>2</c:v>
                </c:pt>
                <c:pt idx="6">
                  <c:v>2</c:v>
                </c:pt>
                <c:pt idx="7">
                  <c:v>50</c:v>
                </c:pt>
                <c:pt idx="8">
                  <c:v>2</c:v>
                </c:pt>
                <c:pt idx="9">
                  <c:v>1</c:v>
                </c:pt>
                <c:pt idx="10">
                  <c:v>1</c:v>
                </c:pt>
                <c:pt idx="11">
                  <c:v>45</c:v>
                </c:pt>
                <c:pt idx="12">
                  <c:v>2</c:v>
                </c:pt>
                <c:pt idx="13">
                  <c:v>1</c:v>
                </c:pt>
                <c:pt idx="14">
                  <c:v>1</c:v>
                </c:pt>
                <c:pt idx="15">
                  <c:v>55</c:v>
                </c:pt>
                <c:pt idx="16">
                  <c:v>2</c:v>
                </c:pt>
                <c:pt idx="17">
                  <c:v>2</c:v>
                </c:pt>
                <c:pt idx="18">
                  <c:v>1</c:v>
                </c:pt>
                <c:pt idx="19">
                  <c:v>40</c:v>
                </c:pt>
                <c:pt idx="20">
                  <c:v>2</c:v>
                </c:pt>
                <c:pt idx="21">
                  <c:v>2</c:v>
                </c:pt>
                <c:pt idx="22">
                  <c:v>2</c:v>
                </c:pt>
                <c:pt idx="23">
                  <c:v>50</c:v>
                </c:pt>
                <c:pt idx="24">
                  <c:v>1</c:v>
                </c:pt>
                <c:pt idx="25">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BD63-42FF-B9B3-20A901A0FF75}"/>
            </c:ext>
          </c:extLst>
        </c:ser>
        <c:dLbls>
          <c:showLegendKey val="0"/>
          <c:showVal val="0"/>
          <c:showCatName val="0"/>
          <c:showSerName val="0"/>
          <c:showPercent val="0"/>
          <c:showBubbleSize val="0"/>
        </c:dLbls>
        <c:gapWidth val="0"/>
        <c:axId val="2089919288"/>
        <c:axId val="2089913608"/>
      </c:barChart>
      <c:catAx>
        <c:axId val="2089919288"/>
        <c:scaling>
          <c:orientation val="minMax"/>
        </c:scaling>
        <c:delete val="0"/>
        <c:axPos val="b"/>
        <c:title>
          <c:tx>
            <c:rich>
              <a:bodyPr/>
              <a:lstStyle/>
              <a:p>
                <a:pPr>
                  <a:defRPr b="0"/>
                </a:pPr>
                <a:r>
                  <a:rPr lang="en-US" b="0">
                    <a:latin typeface="Arial" panose="020B0604020202020204" pitchFamily="34" charset="0"/>
                    <a:cs typeface="Arial" panose="020B0604020202020204" pitchFamily="34" charset="0"/>
                  </a:rPr>
                  <a:t>Semana</a:t>
                </a:r>
              </a:p>
            </c:rich>
          </c:tx>
          <c:overlay val="0"/>
        </c:title>
        <c:majorTickMark val="out"/>
        <c:minorTickMark val="none"/>
        <c:tickLblPos val="nextTo"/>
        <c:spPr>
          <a:ln>
            <a:solidFill>
              <a:schemeClr val="tx1"/>
            </a:solidFill>
          </a:ln>
        </c:spPr>
        <c:txPr>
          <a:bodyPr/>
          <a:lstStyle/>
          <a:p>
            <a:pPr>
              <a:defRPr>
                <a:latin typeface="+mn-lt"/>
              </a:defRPr>
            </a:pPr>
            <a:endParaRPr lang="es-ES"/>
          </a:p>
        </c:txPr>
        <c:crossAx val="2089913608"/>
        <c:crosses val="autoZero"/>
        <c:auto val="1"/>
        <c:lblAlgn val="ctr"/>
        <c:lblOffset val="100"/>
        <c:noMultiLvlLbl val="0"/>
      </c:catAx>
      <c:valAx>
        <c:axId val="2089913608"/>
        <c:scaling>
          <c:orientation val="minMax"/>
        </c:scaling>
        <c:delete val="0"/>
        <c:axPos val="l"/>
        <c:majorGridlines>
          <c:spPr>
            <a:ln>
              <a:noFill/>
            </a:ln>
          </c:spPr>
        </c:majorGridlines>
        <c:title>
          <c:tx>
            <c:rich>
              <a:bodyPr rot="-5400000" vert="horz"/>
              <a:lstStyle/>
              <a:p>
                <a:pPr>
                  <a:defRPr b="0"/>
                </a:pPr>
                <a:r>
                  <a:rPr lang="en-US" b="0">
                    <a:latin typeface="Arial" panose="020B0604020202020204" pitchFamily="34" charset="0"/>
                    <a:cs typeface="Arial" panose="020B0604020202020204" pitchFamily="34" charset="0"/>
                  </a:rPr>
                  <a:t>Número de casos</a:t>
                </a:r>
              </a:p>
            </c:rich>
          </c:tx>
          <c:overlay val="0"/>
        </c:title>
        <c:numFmt formatCode="General" sourceLinked="1"/>
        <c:majorTickMark val="out"/>
        <c:minorTickMark val="none"/>
        <c:tickLblPos val="nextTo"/>
        <c:spPr>
          <a:ln w="25400">
            <a:solidFill>
              <a:schemeClr val="tx1"/>
            </a:solidFill>
          </a:ln>
        </c:spPr>
        <c:crossAx val="2089919288"/>
        <c:crosses val="autoZero"/>
        <c:crossBetween val="between"/>
      </c:valAx>
    </c:plotArea>
    <c:plotVisOnly val="1"/>
    <c:dispBlanksAs val="gap"/>
    <c:showDLblsOverMax val="0"/>
  </c:chart>
  <c:txPr>
    <a:bodyPr/>
    <a:lstStyle/>
    <a:p>
      <a:pPr>
        <a:defRPr sz="2000"/>
      </a:pPr>
      <a:endParaRPr lang="es-ES"/>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713214602838507"/>
          <c:y val="7.0983732289543813E-2"/>
          <c:w val="0.85478266509401901"/>
          <c:h val="0.71609522620625343"/>
        </c:manualLayout>
      </c:layout>
      <c:barChart>
        <c:barDir val="col"/>
        <c:grouping val="clustered"/>
        <c:varyColors val="0"/>
        <c:ser>
          <c:idx val="1"/>
          <c:order val="0"/>
          <c:spPr>
            <a:solidFill>
              <a:srgbClr val="F7941D"/>
            </a:solidFill>
            <a:ln>
              <a:solidFill>
                <a:schemeClr val="tx1"/>
              </a:solidFill>
            </a:ln>
          </c:spPr>
          <c:invertIfNegative val="0"/>
          <c:val>
            <c:numRef>
              <c:f>Sheet1!$C$3:$C$28</c:f>
              <c:numCache>
                <c:formatCode>General</c:formatCode>
                <c:ptCount val="26"/>
                <c:pt idx="0">
                  <c:v>1</c:v>
                </c:pt>
                <c:pt idx="1">
                  <c:v>2</c:v>
                </c:pt>
                <c:pt idx="2">
                  <c:v>1</c:v>
                </c:pt>
                <c:pt idx="3">
                  <c:v>40</c:v>
                </c:pt>
                <c:pt idx="4">
                  <c:v>2</c:v>
                </c:pt>
                <c:pt idx="5">
                  <c:v>2</c:v>
                </c:pt>
                <c:pt idx="6">
                  <c:v>2</c:v>
                </c:pt>
                <c:pt idx="7">
                  <c:v>50</c:v>
                </c:pt>
                <c:pt idx="8">
                  <c:v>2</c:v>
                </c:pt>
                <c:pt idx="9">
                  <c:v>1</c:v>
                </c:pt>
                <c:pt idx="10">
                  <c:v>1</c:v>
                </c:pt>
                <c:pt idx="11">
                  <c:v>45</c:v>
                </c:pt>
                <c:pt idx="12">
                  <c:v>2</c:v>
                </c:pt>
                <c:pt idx="13">
                  <c:v>1</c:v>
                </c:pt>
                <c:pt idx="14">
                  <c:v>1</c:v>
                </c:pt>
                <c:pt idx="15">
                  <c:v>55</c:v>
                </c:pt>
                <c:pt idx="16">
                  <c:v>2</c:v>
                </c:pt>
                <c:pt idx="17">
                  <c:v>2</c:v>
                </c:pt>
                <c:pt idx="18">
                  <c:v>1</c:v>
                </c:pt>
                <c:pt idx="19">
                  <c:v>40</c:v>
                </c:pt>
                <c:pt idx="20">
                  <c:v>2</c:v>
                </c:pt>
                <c:pt idx="21">
                  <c:v>2</c:v>
                </c:pt>
                <c:pt idx="22">
                  <c:v>2</c:v>
                </c:pt>
                <c:pt idx="23">
                  <c:v>50</c:v>
                </c:pt>
                <c:pt idx="24">
                  <c:v>1</c:v>
                </c:pt>
                <c:pt idx="25">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EFDA-49A7-B0D3-7BDD505C779D}"/>
            </c:ext>
          </c:extLst>
        </c:ser>
        <c:dLbls>
          <c:showLegendKey val="0"/>
          <c:showVal val="0"/>
          <c:showCatName val="0"/>
          <c:showSerName val="0"/>
          <c:showPercent val="0"/>
          <c:showBubbleSize val="0"/>
        </c:dLbls>
        <c:gapWidth val="0"/>
        <c:axId val="2089919288"/>
        <c:axId val="2089913608"/>
      </c:barChart>
      <c:catAx>
        <c:axId val="2089919288"/>
        <c:scaling>
          <c:orientation val="minMax"/>
        </c:scaling>
        <c:delete val="0"/>
        <c:axPos val="b"/>
        <c:title>
          <c:tx>
            <c:rich>
              <a:bodyPr/>
              <a:lstStyle/>
              <a:p>
                <a:pPr>
                  <a:defRPr b="0"/>
                </a:pPr>
                <a:r>
                  <a:rPr lang="en-US" b="0">
                    <a:latin typeface="Arial" panose="020B0604020202020204" pitchFamily="34" charset="0"/>
                    <a:cs typeface="Arial" panose="020B0604020202020204" pitchFamily="34" charset="0"/>
                  </a:rPr>
                  <a:t>Semana</a:t>
                </a:r>
              </a:p>
            </c:rich>
          </c:tx>
          <c:overlay val="0"/>
        </c:title>
        <c:majorTickMark val="out"/>
        <c:minorTickMark val="none"/>
        <c:tickLblPos val="nextTo"/>
        <c:spPr>
          <a:ln>
            <a:solidFill>
              <a:schemeClr val="tx1"/>
            </a:solidFill>
          </a:ln>
        </c:spPr>
        <c:txPr>
          <a:bodyPr/>
          <a:lstStyle/>
          <a:p>
            <a:pPr>
              <a:defRPr>
                <a:latin typeface="+mn-lt"/>
              </a:defRPr>
            </a:pPr>
            <a:endParaRPr lang="es-ES"/>
          </a:p>
        </c:txPr>
        <c:crossAx val="2089913608"/>
        <c:crosses val="autoZero"/>
        <c:auto val="1"/>
        <c:lblAlgn val="ctr"/>
        <c:lblOffset val="100"/>
        <c:noMultiLvlLbl val="0"/>
      </c:catAx>
      <c:valAx>
        <c:axId val="2089913608"/>
        <c:scaling>
          <c:orientation val="minMax"/>
        </c:scaling>
        <c:delete val="0"/>
        <c:axPos val="l"/>
        <c:majorGridlines>
          <c:spPr>
            <a:ln>
              <a:noFill/>
            </a:ln>
          </c:spPr>
        </c:majorGridlines>
        <c:title>
          <c:tx>
            <c:rich>
              <a:bodyPr rot="-5400000" vert="horz"/>
              <a:lstStyle/>
              <a:p>
                <a:pPr>
                  <a:defRPr b="0"/>
                </a:pPr>
                <a:r>
                  <a:rPr lang="en-US" b="0">
                    <a:latin typeface="Arial" panose="020B0604020202020204" pitchFamily="34" charset="0"/>
                    <a:cs typeface="Arial" panose="020B0604020202020204" pitchFamily="34" charset="0"/>
                  </a:rPr>
                  <a:t>Número de casos</a:t>
                </a:r>
              </a:p>
            </c:rich>
          </c:tx>
          <c:overlay val="0"/>
        </c:title>
        <c:numFmt formatCode="General" sourceLinked="1"/>
        <c:majorTickMark val="out"/>
        <c:minorTickMark val="none"/>
        <c:tickLblPos val="nextTo"/>
        <c:spPr>
          <a:ln w="25400">
            <a:solidFill>
              <a:schemeClr val="tx1"/>
            </a:solidFill>
          </a:ln>
        </c:spPr>
        <c:crossAx val="2089919288"/>
        <c:crosses val="autoZero"/>
        <c:crossBetween val="between"/>
      </c:valAx>
    </c:plotArea>
    <c:plotVisOnly val="1"/>
    <c:dispBlanksAs val="gap"/>
    <c:showDLblsOverMax val="0"/>
  </c:chart>
  <c:txPr>
    <a:bodyPr/>
    <a:lstStyle/>
    <a:p>
      <a:pPr>
        <a:defRPr sz="2000"/>
      </a:pPr>
      <a:endParaRPr lang="es-E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s-GT" sz="2000" b="1" baseline="0" noProof="0" dirty="0">
                <a:solidFill>
                  <a:schemeClr val="tx1"/>
                </a:solidFill>
              </a:rPr>
              <a:t>Niveles de </a:t>
            </a:r>
            <a:r>
              <a:rPr lang="es-GT" sz="2000" b="1" i="1" baseline="0" noProof="0" dirty="0">
                <a:solidFill>
                  <a:schemeClr val="tx1"/>
                </a:solidFill>
              </a:rPr>
              <a:t>E. </a:t>
            </a:r>
            <a:r>
              <a:rPr lang="es-GT" sz="2000" b="1" i="1" baseline="0" noProof="0" dirty="0" err="1">
                <a:solidFill>
                  <a:schemeClr val="tx1"/>
                </a:solidFill>
              </a:rPr>
              <a:t>coli</a:t>
            </a:r>
            <a:r>
              <a:rPr lang="es-GT" sz="2000" b="1" i="1" baseline="0" noProof="0" dirty="0">
                <a:solidFill>
                  <a:schemeClr val="tx1"/>
                </a:solidFill>
              </a:rPr>
              <a:t> </a:t>
            </a:r>
            <a:r>
              <a:rPr lang="es-GT" sz="2000" b="1" baseline="0" noProof="0" dirty="0">
                <a:solidFill>
                  <a:schemeClr val="tx1"/>
                </a:solidFill>
              </a:rPr>
              <a:t>medidos semanalmente en aguas recreativas en </a:t>
            </a:r>
          </a:p>
          <a:p>
            <a:pPr>
              <a:defRPr sz="2000" b="1">
                <a:solidFill>
                  <a:schemeClr val="tx1"/>
                </a:solidFill>
              </a:defRPr>
            </a:pPr>
            <a:r>
              <a:rPr lang="es-GT" sz="2000" b="1" baseline="0" noProof="0" dirty="0">
                <a:solidFill>
                  <a:schemeClr val="tx1"/>
                </a:solidFill>
              </a:rPr>
              <a:t>Lagos A y B, 2024</a:t>
            </a:r>
            <a:endParaRPr lang="en-US" sz="2000" b="1" dirty="0">
              <a:solidFill>
                <a:schemeClr val="tx1"/>
              </a:solidFill>
            </a:endParaRPr>
          </a:p>
        </c:rich>
      </c:tx>
      <c:layout>
        <c:manualLayout>
          <c:xMode val="edge"/>
          <c:yMode val="edge"/>
          <c:x val="0.14933454463908069"/>
          <c:y val="4.4531247260627016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endParaRPr lang="es-ES"/>
        </a:p>
      </c:txPr>
    </c:title>
    <c:autoTitleDeleted val="0"/>
    <c:plotArea>
      <c:layout>
        <c:manualLayout>
          <c:layoutTarget val="inner"/>
          <c:xMode val="edge"/>
          <c:yMode val="edge"/>
          <c:x val="0.11550698285305248"/>
          <c:y val="0.22896756711567623"/>
          <c:w val="0.71866104822834642"/>
          <c:h val="0.61777832075674699"/>
        </c:manualLayout>
      </c:layout>
      <c:lineChart>
        <c:grouping val="standard"/>
        <c:varyColors val="0"/>
        <c:ser>
          <c:idx val="0"/>
          <c:order val="0"/>
          <c:tx>
            <c:strRef>
              <c:f>Sheet1!$B$1</c:f>
              <c:strCache>
                <c:ptCount val="1"/>
                <c:pt idx="0">
                  <c:v>Lake A</c:v>
                </c:pt>
              </c:strCache>
            </c:strRef>
          </c:tx>
          <c:spPr>
            <a:ln w="38100" cap="rnd">
              <a:solidFill>
                <a:schemeClr val="accent1"/>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25</c:v>
                </c:pt>
                <c:pt idx="1">
                  <c:v>40</c:v>
                </c:pt>
                <c:pt idx="2">
                  <c:v>50</c:v>
                </c:pt>
                <c:pt idx="3">
                  <c:v>150</c:v>
                </c:pt>
                <c:pt idx="4">
                  <c:v>100</c:v>
                </c:pt>
                <c:pt idx="5">
                  <c:v>75</c:v>
                </c:pt>
                <c:pt idx="6">
                  <c:v>80</c:v>
                </c:pt>
                <c:pt idx="7">
                  <c:v>140</c:v>
                </c:pt>
                <c:pt idx="8">
                  <c:v>110</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82FC-4655-BE1A-E9D2B3BD5F3B}"/>
            </c:ext>
          </c:extLst>
        </c:ser>
        <c:ser>
          <c:idx val="1"/>
          <c:order val="1"/>
          <c:tx>
            <c:strRef>
              <c:f>Sheet1!$C$1</c:f>
              <c:strCache>
                <c:ptCount val="1"/>
                <c:pt idx="0">
                  <c:v>Lake B</c:v>
                </c:pt>
              </c:strCache>
            </c:strRef>
          </c:tx>
          <c:spPr>
            <a:ln w="38100" cap="rnd">
              <a:solidFill>
                <a:schemeClr val="accent2"/>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25</c:v>
                </c:pt>
                <c:pt idx="1">
                  <c:v>50</c:v>
                </c:pt>
                <c:pt idx="2">
                  <c:v>80</c:v>
                </c:pt>
                <c:pt idx="3">
                  <c:v>70</c:v>
                </c:pt>
                <c:pt idx="4">
                  <c:v>60</c:v>
                </c:pt>
                <c:pt idx="5">
                  <c:v>100</c:v>
                </c:pt>
                <c:pt idx="6">
                  <c:v>225</c:v>
                </c:pt>
                <c:pt idx="7">
                  <c:v>300</c:v>
                </c:pt>
                <c:pt idx="8">
                  <c:v>430</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82FC-4655-BE1A-E9D2B3BD5F3B}"/>
            </c:ext>
          </c:extLst>
        </c:ser>
        <c:dLbls>
          <c:showLegendKey val="0"/>
          <c:showVal val="0"/>
          <c:showCatName val="0"/>
          <c:showSerName val="0"/>
          <c:showPercent val="0"/>
          <c:showBubbleSize val="0"/>
        </c:dLbls>
        <c:smooth val="0"/>
        <c:axId val="1892962991"/>
        <c:axId val="589993183"/>
      </c:lineChart>
      <c:catAx>
        <c:axId val="189296299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Mes</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none"/>
        <c:minorTickMark val="out"/>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589993183"/>
        <c:crosses val="autoZero"/>
        <c:auto val="1"/>
        <c:lblAlgn val="ctr"/>
        <c:lblOffset val="100"/>
        <c:noMultiLvlLbl val="0"/>
      </c:catAx>
      <c:valAx>
        <c:axId val="589993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i="1">
                    <a:solidFill>
                      <a:schemeClr val="tx1"/>
                    </a:solidFill>
                  </a:rPr>
                  <a:t>E. </a:t>
                </a:r>
                <a:r>
                  <a:rPr lang="en-US" sz="2000" i="1" baseline="0">
                    <a:solidFill>
                      <a:schemeClr val="tx1"/>
                    </a:solidFill>
                  </a:rPr>
                  <a:t>Coli </a:t>
                </a:r>
                <a:r>
                  <a:rPr lang="en-US" sz="2000" baseline="0" err="1">
                    <a:solidFill>
                      <a:schemeClr val="tx1"/>
                    </a:solidFill>
                  </a:rPr>
                  <a:t>ufc/100 </a:t>
                </a:r>
                <a:r>
                  <a:rPr lang="en-US" sz="2000" baseline="0">
                    <a:solidFill>
                      <a:schemeClr val="tx1"/>
                    </a:solidFill>
                  </a:rPr>
                  <a:t>ml</a:t>
                </a:r>
                <a:endParaRPr lang="en-US" sz="2000">
                  <a:solidFill>
                    <a:schemeClr val="tx1"/>
                  </a:solidFill>
                </a:endParaRPr>
              </a:p>
            </c:rich>
          </c:tx>
          <c:layout>
            <c:manualLayout>
              <c:xMode val="edge"/>
              <c:yMode val="edge"/>
              <c:x val="5.5895352024264763E-3"/>
              <c:y val="0.3705891135218311"/>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892962991"/>
        <c:crosses val="autoZero"/>
        <c:crossBetween val="between"/>
      </c:valAx>
      <c:spPr>
        <a:noFill/>
        <a:ln>
          <a:noFill/>
        </a:ln>
        <a:effectLst/>
      </c:spPr>
    </c:plotArea>
    <c:legend>
      <c:legendPos val="tr"/>
      <c:layout>
        <c:manualLayout>
          <c:xMode val="edge"/>
          <c:yMode val="edge"/>
          <c:x val="0.86035972402829775"/>
          <c:y val="0.46919528363710117"/>
          <c:w val="0.13505221566677472"/>
          <c:h val="0.1214479502062038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legend>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0"/>
          <c:spPr>
            <a:ln w="50800">
              <a:solidFill>
                <a:srgbClr val="0065A4"/>
              </a:solidFill>
            </a:ln>
          </c:spPr>
          <c:marker>
            <c:symbol val="none"/>
          </c:marker>
          <c:val>
            <c:numRef>
              <c:f>Sheet3!$C$4:$C$26</c:f>
              <c:numCache>
                <c:formatCode>General</c:formatCode>
                <c:ptCount val="23"/>
                <c:pt idx="0">
                  <c:v>0</c:v>
                </c:pt>
                <c:pt idx="1">
                  <c:v>0</c:v>
                </c:pt>
                <c:pt idx="2">
                  <c:v>5</c:v>
                </c:pt>
                <c:pt idx="3">
                  <c:v>3</c:v>
                </c:pt>
                <c:pt idx="4">
                  <c:v>7</c:v>
                </c:pt>
                <c:pt idx="5">
                  <c:v>6</c:v>
                </c:pt>
                <c:pt idx="6">
                  <c:v>7</c:v>
                </c:pt>
                <c:pt idx="7">
                  <c:v>8</c:v>
                </c:pt>
                <c:pt idx="8">
                  <c:v>4</c:v>
                </c:pt>
                <c:pt idx="9">
                  <c:v>2</c:v>
                </c:pt>
                <c:pt idx="10">
                  <c:v>7</c:v>
                </c:pt>
                <c:pt idx="11">
                  <c:v>5</c:v>
                </c:pt>
                <c:pt idx="12">
                  <c:v>8</c:v>
                </c:pt>
                <c:pt idx="13">
                  <c:v>12</c:v>
                </c:pt>
                <c:pt idx="14">
                  <c:v>9</c:v>
                </c:pt>
                <c:pt idx="15">
                  <c:v>6</c:v>
                </c:pt>
                <c:pt idx="16">
                  <c:v>5</c:v>
                </c:pt>
                <c:pt idx="17">
                  <c:v>6</c:v>
                </c:pt>
                <c:pt idx="18">
                  <c:v>5</c:v>
                </c:pt>
                <c:pt idx="19">
                  <c:v>8</c:v>
                </c:pt>
                <c:pt idx="20">
                  <c:v>21</c:v>
                </c:pt>
                <c:pt idx="21">
                  <c:v>29</c:v>
                </c:pt>
                <c:pt idx="22">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299-4B6A-A170-09A2E2838939}"/>
            </c:ext>
          </c:extLst>
        </c:ser>
        <c:dLbls>
          <c:showLegendKey val="0"/>
          <c:showVal val="0"/>
          <c:showCatName val="0"/>
          <c:showSerName val="0"/>
          <c:showPercent val="0"/>
          <c:showBubbleSize val="0"/>
        </c:dLbls>
        <c:smooth val="0"/>
        <c:axId val="2091217464"/>
        <c:axId val="2091223144"/>
      </c:lineChart>
      <c:catAx>
        <c:axId val="2091217464"/>
        <c:scaling>
          <c:orientation val="minMax"/>
        </c:scaling>
        <c:delete val="0"/>
        <c:axPos val="b"/>
        <c:title>
          <c:tx>
            <c:rich>
              <a:bodyPr/>
              <a:lstStyle/>
              <a:p>
                <a:pPr>
                  <a:defRPr sz="200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Semana</a:t>
                </a:r>
              </a:p>
            </c:rich>
          </c:tx>
          <c:overlay val="0"/>
        </c:title>
        <c:majorTickMark val="out"/>
        <c:minorTickMark val="none"/>
        <c:tickLblPos val="nextTo"/>
        <c:txPr>
          <a:bodyPr/>
          <a:lstStyle/>
          <a:p>
            <a:pPr>
              <a:defRPr sz="2000">
                <a:latin typeface="Arial" panose="020B0604020202020204" pitchFamily="34" charset="0"/>
                <a:cs typeface="Arial" panose="020B0604020202020204" pitchFamily="34" charset="0"/>
              </a:defRPr>
            </a:pPr>
            <a:endParaRPr lang="es-ES"/>
          </a:p>
        </c:txPr>
        <c:crossAx val="2091223144"/>
        <c:crosses val="autoZero"/>
        <c:auto val="1"/>
        <c:lblAlgn val="ctr"/>
        <c:lblOffset val="100"/>
        <c:noMultiLvlLbl val="0"/>
      </c:catAx>
      <c:valAx>
        <c:axId val="2091223144"/>
        <c:scaling>
          <c:orientation val="minMax"/>
        </c:scaling>
        <c:delete val="0"/>
        <c:axPos val="l"/>
        <c:majorGridlines>
          <c:spPr>
            <a:ln>
              <a:noFill/>
            </a:ln>
          </c:spPr>
        </c:majorGridlines>
        <c:title>
          <c:tx>
            <c:rich>
              <a:bodyPr rot="-5400000" vert="horz"/>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Nº de casos</a:t>
                </a:r>
              </a:p>
            </c:rich>
          </c:tx>
          <c:overlay val="0"/>
        </c:title>
        <c:numFmt formatCode="General" sourceLinked="1"/>
        <c:majorTickMark val="out"/>
        <c:minorTickMark val="none"/>
        <c:tickLblPos val="nextTo"/>
        <c:txPr>
          <a:bodyPr/>
          <a:lstStyle/>
          <a:p>
            <a:pPr>
              <a:defRPr sz="2000">
                <a:latin typeface="Arial" panose="020B0604020202020204" pitchFamily="34" charset="0"/>
                <a:cs typeface="Arial" panose="020B0604020202020204" pitchFamily="34" charset="0"/>
              </a:defRPr>
            </a:pPr>
            <a:endParaRPr lang="es-ES"/>
          </a:p>
        </c:txPr>
        <c:crossAx val="2091217464"/>
        <c:crosses val="autoZero"/>
        <c:crossBetween val="between"/>
      </c:valAx>
      <c:spPr>
        <a:ln>
          <a:noFill/>
        </a:ln>
      </c:spPr>
    </c:plotArea>
    <c:plotVisOnly val="1"/>
    <c:dispBlanksAs val="gap"/>
    <c:showDLblsOverMax val="0"/>
  </c:chart>
  <c:spPr>
    <a:ln>
      <a:noFill/>
    </a:ln>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0461101971789692E-2"/>
          <c:y val="6.2987930350642263E-2"/>
          <c:w val="0.9007264765940699"/>
          <c:h val="0.81042285988054052"/>
        </c:manualLayout>
      </c:layout>
      <c:lineChart>
        <c:grouping val="standard"/>
        <c:varyColors val="0"/>
        <c:ser>
          <c:idx val="3"/>
          <c:order val="0"/>
          <c:tx>
            <c:v>2017</c:v>
          </c:tx>
          <c:spPr>
            <a:ln w="38100">
              <a:solidFill>
                <a:srgbClr val="0065A4"/>
              </a:solidFill>
            </a:ln>
          </c:spPr>
          <c:marker>
            <c:symbol val="none"/>
          </c:marker>
          <c:val>
            <c:numRef>
              <c:f>'Case by week'!$U$12:$AI$12</c:f>
              <c:numCache>
                <c:formatCode>General</c:formatCode>
                <c:ptCount val="15"/>
                <c:pt idx="0">
                  <c:v>16</c:v>
                </c:pt>
                <c:pt idx="1">
                  <c:v>18</c:v>
                </c:pt>
                <c:pt idx="2">
                  <c:v>14</c:v>
                </c:pt>
                <c:pt idx="3">
                  <c:v>18</c:v>
                </c:pt>
                <c:pt idx="4">
                  <c:v>15</c:v>
                </c:pt>
                <c:pt idx="5">
                  <c:v>16</c:v>
                </c:pt>
                <c:pt idx="6">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0F1E-4E2B-967D-F731B3083DF8}"/>
            </c:ext>
          </c:extLst>
        </c:ser>
        <c:dLbls>
          <c:showLegendKey val="0"/>
          <c:showVal val="0"/>
          <c:showCatName val="0"/>
          <c:showSerName val="0"/>
          <c:showPercent val="0"/>
          <c:showBubbleSize val="0"/>
        </c:dLbls>
        <c:smooth val="0"/>
        <c:axId val="2097451208"/>
        <c:axId val="2097596360"/>
      </c:lineChart>
      <c:catAx>
        <c:axId val="2097451208"/>
        <c:scaling>
          <c:orientation val="minMax"/>
        </c:scaling>
        <c:delete val="0"/>
        <c:axPos val="b"/>
        <c:majorTickMark val="out"/>
        <c:minorTickMark val="none"/>
        <c:tickLblPos val="nextTo"/>
        <c:spPr>
          <a:ln>
            <a:solidFill>
              <a:srgbClr val="000000"/>
            </a:solidFill>
          </a:ln>
        </c:spPr>
        <c:crossAx val="2097596360"/>
        <c:crosses val="autoZero"/>
        <c:auto val="1"/>
        <c:lblAlgn val="ctr"/>
        <c:lblOffset val="100"/>
        <c:noMultiLvlLbl val="0"/>
      </c:catAx>
      <c:valAx>
        <c:axId val="2097596360"/>
        <c:scaling>
          <c:orientation val="minMax"/>
          <c:max val="60"/>
        </c:scaling>
        <c:delete val="0"/>
        <c:axPos val="l"/>
        <c:numFmt formatCode="General" sourceLinked="1"/>
        <c:majorTickMark val="out"/>
        <c:minorTickMark val="none"/>
        <c:tickLblPos val="nextTo"/>
        <c:spPr>
          <a:ln>
            <a:solidFill>
              <a:srgbClr val="000000"/>
            </a:solidFill>
          </a:ln>
        </c:spPr>
        <c:crossAx val="2097451208"/>
        <c:crosses val="autoZero"/>
        <c:crossBetween val="between"/>
      </c:valAx>
    </c:plotArea>
    <c:plotVisOnly val="1"/>
    <c:dispBlanksAs val="gap"/>
    <c:showDLblsOverMax val="0"/>
  </c:chart>
  <c:txPr>
    <a:bodyPr/>
    <a:lstStyle/>
    <a:p>
      <a:pPr>
        <a:defRPr lang="en-US" sz="2000" baseline="0"/>
      </a:pPr>
      <a:endParaRPr lang="es-ES"/>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v>2014</c:v>
          </c:tx>
          <c:spPr>
            <a:ln w="38100">
              <a:solidFill>
                <a:srgbClr val="00953A"/>
              </a:solidFill>
            </a:ln>
          </c:spPr>
          <c:marker>
            <c:symbol val="none"/>
          </c:marker>
          <c:val>
            <c:numRef>
              <c:f>'Case by week'!$U$9:$AI$9</c:f>
              <c:numCache>
                <c:formatCode>General</c:formatCode>
                <c:ptCount val="15"/>
                <c:pt idx="0">
                  <c:v>15</c:v>
                </c:pt>
                <c:pt idx="1">
                  <c:v>20</c:v>
                </c:pt>
                <c:pt idx="2">
                  <c:v>16</c:v>
                </c:pt>
                <c:pt idx="3">
                  <c:v>23</c:v>
                </c:pt>
                <c:pt idx="4">
                  <c:v>18</c:v>
                </c:pt>
                <c:pt idx="5">
                  <c:v>22</c:v>
                </c:pt>
                <c:pt idx="6">
                  <c:v>26</c:v>
                </c:pt>
                <c:pt idx="7">
                  <c:v>30</c:v>
                </c:pt>
                <c:pt idx="8">
                  <c:v>45</c:v>
                </c:pt>
                <c:pt idx="9">
                  <c:v>47</c:v>
                </c:pt>
                <c:pt idx="10">
                  <c:v>46</c:v>
                </c:pt>
                <c:pt idx="11">
                  <c:v>45</c:v>
                </c:pt>
                <c:pt idx="12">
                  <c:v>43</c:v>
                </c:pt>
                <c:pt idx="13">
                  <c:v>40</c:v>
                </c:pt>
                <c:pt idx="14">
                  <c:v>35</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F1E-4E2B-967D-F731B3083DF8}"/>
            </c:ext>
          </c:extLst>
        </c:ser>
        <c:ser>
          <c:idx val="1"/>
          <c:order val="1"/>
          <c:tx>
            <c:v>2015</c:v>
          </c:tx>
          <c:spPr>
            <a:ln w="44450">
              <a:solidFill>
                <a:srgbClr val="C00000"/>
              </a:solidFill>
              <a:prstDash val="sysDash"/>
            </a:ln>
          </c:spPr>
          <c:marker>
            <c:symbol val="none"/>
          </c:marker>
          <c:val>
            <c:numRef>
              <c:f>'Case by week'!$U$10:$AI$10</c:f>
              <c:numCache>
                <c:formatCode>General</c:formatCode>
                <c:ptCount val="15"/>
                <c:pt idx="0">
                  <c:v>21</c:v>
                </c:pt>
                <c:pt idx="1">
                  <c:v>18</c:v>
                </c:pt>
                <c:pt idx="2">
                  <c:v>17</c:v>
                </c:pt>
                <c:pt idx="3">
                  <c:v>20</c:v>
                </c:pt>
                <c:pt idx="4">
                  <c:v>21</c:v>
                </c:pt>
                <c:pt idx="5">
                  <c:v>20</c:v>
                </c:pt>
                <c:pt idx="6">
                  <c:v>29</c:v>
                </c:pt>
                <c:pt idx="7">
                  <c:v>32</c:v>
                </c:pt>
                <c:pt idx="8">
                  <c:v>40</c:v>
                </c:pt>
                <c:pt idx="9">
                  <c:v>46</c:v>
                </c:pt>
                <c:pt idx="10">
                  <c:v>50</c:v>
                </c:pt>
                <c:pt idx="11">
                  <c:v>52</c:v>
                </c:pt>
                <c:pt idx="12">
                  <c:v>47</c:v>
                </c:pt>
                <c:pt idx="13">
                  <c:v>46</c:v>
                </c:pt>
                <c:pt idx="14">
                  <c:v>40</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0F1E-4E2B-967D-F731B3083DF8}"/>
            </c:ext>
          </c:extLst>
        </c:ser>
        <c:ser>
          <c:idx val="2"/>
          <c:order val="2"/>
          <c:tx>
            <c:v>2016</c:v>
          </c:tx>
          <c:spPr>
            <a:ln w="44450">
              <a:solidFill>
                <a:sysClr val="windowText" lastClr="000000"/>
              </a:solidFill>
              <a:prstDash val="lgDash"/>
            </a:ln>
          </c:spPr>
          <c:marker>
            <c:symbol val="none"/>
          </c:marker>
          <c:val>
            <c:numRef>
              <c:f>'Case by week'!$U$11:$AI$11</c:f>
              <c:numCache>
                <c:formatCode>General</c:formatCode>
                <c:ptCount val="15"/>
                <c:pt idx="0">
                  <c:v>17</c:v>
                </c:pt>
                <c:pt idx="1">
                  <c:v>19</c:v>
                </c:pt>
                <c:pt idx="2">
                  <c:v>20</c:v>
                </c:pt>
                <c:pt idx="3">
                  <c:v>21</c:v>
                </c:pt>
                <c:pt idx="4">
                  <c:v>24</c:v>
                </c:pt>
                <c:pt idx="5">
                  <c:v>19</c:v>
                </c:pt>
                <c:pt idx="6">
                  <c:v>25</c:v>
                </c:pt>
                <c:pt idx="7">
                  <c:v>35</c:v>
                </c:pt>
                <c:pt idx="8">
                  <c:v>50</c:v>
                </c:pt>
                <c:pt idx="9">
                  <c:v>45</c:v>
                </c:pt>
                <c:pt idx="10">
                  <c:v>43</c:v>
                </c:pt>
                <c:pt idx="11">
                  <c:v>48</c:v>
                </c:pt>
                <c:pt idx="12">
                  <c:v>42</c:v>
                </c:pt>
                <c:pt idx="13">
                  <c:v>38</c:v>
                </c:pt>
                <c:pt idx="14">
                  <c:v>30</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0F1E-4E2B-967D-F731B3083DF8}"/>
            </c:ext>
          </c:extLst>
        </c:ser>
        <c:ser>
          <c:idx val="3"/>
          <c:order val="3"/>
          <c:tx>
            <c:v>2017</c:v>
          </c:tx>
          <c:spPr>
            <a:ln w="44450">
              <a:solidFill>
                <a:srgbClr val="0065A4"/>
              </a:solidFill>
            </a:ln>
          </c:spPr>
          <c:marker>
            <c:symbol val="none"/>
          </c:marker>
          <c:val>
            <c:numRef>
              <c:f>'Case by week'!$U$12:$AI$12</c:f>
              <c:numCache>
                <c:formatCode>General</c:formatCode>
                <c:ptCount val="15"/>
                <c:pt idx="0">
                  <c:v>16</c:v>
                </c:pt>
                <c:pt idx="1">
                  <c:v>18</c:v>
                </c:pt>
                <c:pt idx="2">
                  <c:v>14</c:v>
                </c:pt>
                <c:pt idx="3">
                  <c:v>18</c:v>
                </c:pt>
                <c:pt idx="4">
                  <c:v>15</c:v>
                </c:pt>
                <c:pt idx="5">
                  <c:v>16</c:v>
                </c:pt>
                <c:pt idx="6">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0F1E-4E2B-967D-F731B3083DF8}"/>
            </c:ext>
          </c:extLst>
        </c:ser>
        <c:dLbls>
          <c:showLegendKey val="0"/>
          <c:showVal val="0"/>
          <c:showCatName val="0"/>
          <c:showSerName val="0"/>
          <c:showPercent val="0"/>
          <c:showBubbleSize val="0"/>
        </c:dLbls>
        <c:smooth val="0"/>
        <c:axId val="2096022152"/>
        <c:axId val="2096025464"/>
      </c:lineChart>
      <c:catAx>
        <c:axId val="2096022152"/>
        <c:scaling>
          <c:orientation val="minMax"/>
        </c:scaling>
        <c:delete val="0"/>
        <c:axPos val="b"/>
        <c:majorTickMark val="out"/>
        <c:minorTickMark val="none"/>
        <c:tickLblPos val="nextTo"/>
        <c:spPr>
          <a:ln>
            <a:solidFill>
              <a:srgbClr val="000000"/>
            </a:solidFill>
          </a:ln>
        </c:spPr>
        <c:crossAx val="2096025464"/>
        <c:crosses val="autoZero"/>
        <c:auto val="1"/>
        <c:lblAlgn val="ctr"/>
        <c:lblOffset val="100"/>
        <c:noMultiLvlLbl val="0"/>
      </c:catAx>
      <c:valAx>
        <c:axId val="2096025464"/>
        <c:scaling>
          <c:orientation val="minMax"/>
        </c:scaling>
        <c:delete val="0"/>
        <c:axPos val="l"/>
        <c:numFmt formatCode="General" sourceLinked="1"/>
        <c:majorTickMark val="out"/>
        <c:minorTickMark val="none"/>
        <c:tickLblPos val="nextTo"/>
        <c:spPr>
          <a:ln>
            <a:solidFill>
              <a:srgbClr val="000000"/>
            </a:solidFill>
          </a:ln>
        </c:spPr>
        <c:crossAx val="2096022152"/>
        <c:crosses val="autoZero"/>
        <c:crossBetween val="between"/>
      </c:valAx>
    </c:plotArea>
    <c:plotVisOnly val="1"/>
    <c:dispBlanksAs val="gap"/>
    <c:showDLblsOverMax val="0"/>
  </c:chart>
  <c:txPr>
    <a:bodyPr/>
    <a:lstStyle/>
    <a:p>
      <a:pPr>
        <a:defRPr sz="2000"/>
      </a:pPr>
      <a:endParaRPr lang="es-ES"/>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819453327061368"/>
          <c:y val="4.5390439944132541E-2"/>
          <c:w val="0.84418458438401256"/>
          <c:h val="0.75558766975267799"/>
        </c:manualLayout>
      </c:layout>
      <c:lineChart>
        <c:grouping val="standard"/>
        <c:varyColors val="0"/>
        <c:ser>
          <c:idx val="0"/>
          <c:order val="0"/>
          <c:tx>
            <c:v>2014</c:v>
          </c:tx>
          <c:spPr>
            <a:ln w="38100">
              <a:solidFill>
                <a:srgbClr val="00953A"/>
              </a:solidFill>
            </a:ln>
          </c:spPr>
          <c:marker>
            <c:symbol val="none"/>
          </c:marker>
          <c:val>
            <c:numRef>
              <c:f>'[Chart in Microsoft PowerPoint]Case by week'!$U$35:$AI$35</c:f>
              <c:numCache>
                <c:formatCode>General</c:formatCode>
                <c:ptCount val="15"/>
                <c:pt idx="0">
                  <c:v>15</c:v>
                </c:pt>
                <c:pt idx="1">
                  <c:v>20</c:v>
                </c:pt>
                <c:pt idx="2">
                  <c:v>16</c:v>
                </c:pt>
                <c:pt idx="3">
                  <c:v>23</c:v>
                </c:pt>
                <c:pt idx="4">
                  <c:v>18</c:v>
                </c:pt>
                <c:pt idx="5">
                  <c:v>22</c:v>
                </c:pt>
                <c:pt idx="6">
                  <c:v>20</c:v>
                </c:pt>
                <c:pt idx="7">
                  <c:v>19</c:v>
                </c:pt>
                <c:pt idx="8">
                  <c:v>18</c:v>
                </c:pt>
                <c:pt idx="9">
                  <c:v>19</c:v>
                </c:pt>
                <c:pt idx="10">
                  <c:v>23</c:v>
                </c:pt>
                <c:pt idx="11">
                  <c:v>21</c:v>
                </c:pt>
                <c:pt idx="12">
                  <c:v>19</c:v>
                </c:pt>
                <c:pt idx="13">
                  <c:v>17</c:v>
                </c:pt>
                <c:pt idx="14">
                  <c:v>20</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C8B-43D2-878F-8C86E06BAE00}"/>
            </c:ext>
          </c:extLst>
        </c:ser>
        <c:ser>
          <c:idx val="1"/>
          <c:order val="1"/>
          <c:tx>
            <c:v>2015</c:v>
          </c:tx>
          <c:spPr>
            <a:ln w="38100">
              <a:solidFill>
                <a:srgbClr val="C00000"/>
              </a:solidFill>
              <a:prstDash val="dash"/>
            </a:ln>
          </c:spPr>
          <c:marker>
            <c:symbol val="none"/>
          </c:marker>
          <c:val>
            <c:numRef>
              <c:f>'[Chart in Microsoft PowerPoint]Case by week'!$U$36:$AI$36</c:f>
              <c:numCache>
                <c:formatCode>General</c:formatCode>
                <c:ptCount val="15"/>
                <c:pt idx="0">
                  <c:v>21</c:v>
                </c:pt>
                <c:pt idx="1">
                  <c:v>18</c:v>
                </c:pt>
                <c:pt idx="2">
                  <c:v>17</c:v>
                </c:pt>
                <c:pt idx="3">
                  <c:v>20</c:v>
                </c:pt>
                <c:pt idx="4">
                  <c:v>21</c:v>
                </c:pt>
                <c:pt idx="5">
                  <c:v>20</c:v>
                </c:pt>
                <c:pt idx="6">
                  <c:v>19</c:v>
                </c:pt>
                <c:pt idx="7">
                  <c:v>18</c:v>
                </c:pt>
                <c:pt idx="8">
                  <c:v>20</c:v>
                </c:pt>
                <c:pt idx="9">
                  <c:v>23</c:v>
                </c:pt>
                <c:pt idx="10">
                  <c:v>18</c:v>
                </c:pt>
                <c:pt idx="11">
                  <c:v>17</c:v>
                </c:pt>
                <c:pt idx="12">
                  <c:v>18</c:v>
                </c:pt>
                <c:pt idx="13">
                  <c:v>15</c:v>
                </c:pt>
                <c:pt idx="14">
                  <c:v>17</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9C8B-43D2-878F-8C86E06BAE00}"/>
            </c:ext>
          </c:extLst>
        </c:ser>
        <c:ser>
          <c:idx val="2"/>
          <c:order val="2"/>
          <c:tx>
            <c:v>2016</c:v>
          </c:tx>
          <c:spPr>
            <a:ln w="38100">
              <a:solidFill>
                <a:schemeClr val="tx1"/>
              </a:solidFill>
              <a:prstDash val="lgDash"/>
            </a:ln>
          </c:spPr>
          <c:marker>
            <c:symbol val="none"/>
          </c:marker>
          <c:val>
            <c:numRef>
              <c:f>'[Chart in Microsoft PowerPoint]Case by week'!$U$37:$AI$37</c:f>
              <c:numCache>
                <c:formatCode>General</c:formatCode>
                <c:ptCount val="15"/>
                <c:pt idx="0">
                  <c:v>17</c:v>
                </c:pt>
                <c:pt idx="1">
                  <c:v>19</c:v>
                </c:pt>
                <c:pt idx="2">
                  <c:v>20</c:v>
                </c:pt>
                <c:pt idx="3">
                  <c:v>21</c:v>
                </c:pt>
                <c:pt idx="4">
                  <c:v>24</c:v>
                </c:pt>
                <c:pt idx="5">
                  <c:v>19</c:v>
                </c:pt>
                <c:pt idx="6">
                  <c:v>22</c:v>
                </c:pt>
                <c:pt idx="7">
                  <c:v>22</c:v>
                </c:pt>
                <c:pt idx="8">
                  <c:v>19</c:v>
                </c:pt>
                <c:pt idx="9">
                  <c:v>18</c:v>
                </c:pt>
                <c:pt idx="10">
                  <c:v>20</c:v>
                </c:pt>
                <c:pt idx="11">
                  <c:v>23</c:v>
                </c:pt>
                <c:pt idx="12">
                  <c:v>16</c:v>
                </c:pt>
                <c:pt idx="13">
                  <c:v>16</c:v>
                </c:pt>
                <c:pt idx="14">
                  <c:v>16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9C8B-43D2-878F-8C86E06BAE00}"/>
            </c:ext>
          </c:extLst>
        </c:ser>
        <c:ser>
          <c:idx val="3"/>
          <c:order val="3"/>
          <c:tx>
            <c:v>2017</c:v>
          </c:tx>
          <c:spPr>
            <a:ln w="38100">
              <a:solidFill>
                <a:srgbClr val="0065A4"/>
              </a:solidFill>
            </a:ln>
          </c:spPr>
          <c:marker>
            <c:symbol val="none"/>
          </c:marker>
          <c:val>
            <c:numRef>
              <c:f>'[Chart in Microsoft PowerPoint]Case by week'!$U$38:$AI$38</c:f>
              <c:numCache>
                <c:formatCode>General</c:formatCode>
                <c:ptCount val="15"/>
                <c:pt idx="0">
                  <c:v>16</c:v>
                </c:pt>
                <c:pt idx="1">
                  <c:v>18</c:v>
                </c:pt>
                <c:pt idx="2">
                  <c:v>14</c:v>
                </c:pt>
                <c:pt idx="3">
                  <c:v>18</c:v>
                </c:pt>
                <c:pt idx="4">
                  <c:v>15</c:v>
                </c:pt>
                <c:pt idx="5">
                  <c:v>16</c:v>
                </c:pt>
                <c:pt idx="6">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9C8B-43D2-878F-8C86E06BAE00}"/>
            </c:ext>
          </c:extLst>
        </c:ser>
        <c:dLbls>
          <c:showLegendKey val="0"/>
          <c:showVal val="0"/>
          <c:showCatName val="0"/>
          <c:showSerName val="0"/>
          <c:showPercent val="0"/>
          <c:showBubbleSize val="0"/>
        </c:dLbls>
        <c:smooth val="0"/>
        <c:axId val="2097573464"/>
        <c:axId val="2097486952"/>
      </c:lineChart>
      <c:catAx>
        <c:axId val="2097573464"/>
        <c:scaling>
          <c:orientation val="minMax"/>
        </c:scaling>
        <c:delete val="0"/>
        <c:axPos val="b"/>
        <c:title>
          <c:tx>
            <c:rich>
              <a:bodyPr/>
              <a:lstStyle/>
              <a:p>
                <a:pPr>
                  <a:defRPr b="0"/>
                </a:pPr>
                <a:r>
                  <a:rPr lang="es-GT" b="0" noProof="0" dirty="0"/>
                  <a:t>Semana de notificación</a:t>
                </a:r>
              </a:p>
            </c:rich>
          </c:tx>
          <c:overlay val="0"/>
        </c:title>
        <c:majorTickMark val="out"/>
        <c:minorTickMark val="none"/>
        <c:tickLblPos val="nextTo"/>
        <c:spPr>
          <a:ln>
            <a:solidFill>
              <a:schemeClr val="tx1"/>
            </a:solidFill>
          </a:ln>
        </c:spPr>
        <c:crossAx val="2097486952"/>
        <c:crosses val="autoZero"/>
        <c:auto val="1"/>
        <c:lblAlgn val="ctr"/>
        <c:lblOffset val="100"/>
        <c:noMultiLvlLbl val="0"/>
      </c:catAx>
      <c:valAx>
        <c:axId val="2097486952"/>
        <c:scaling>
          <c:orientation val="minMax"/>
          <c:max val="60"/>
        </c:scaling>
        <c:delete val="0"/>
        <c:axPos val="l"/>
        <c:title>
          <c:tx>
            <c:rich>
              <a:bodyPr/>
              <a:lstStyle/>
              <a:p>
                <a:pPr>
                  <a:defRPr b="0"/>
                </a:pPr>
                <a:r>
                  <a:rPr lang="en-US" b="0"/>
                  <a:t>Número de casos</a:t>
                </a:r>
              </a:p>
            </c:rich>
          </c:tx>
          <c:layout>
            <c:manualLayout>
              <c:xMode val="edge"/>
              <c:yMode val="edge"/>
              <c:x val="1.7873131567605192E-2"/>
              <c:y val="0.28964716898850301"/>
            </c:manualLayout>
          </c:layout>
          <c:overlay val="0"/>
        </c:title>
        <c:numFmt formatCode="General" sourceLinked="1"/>
        <c:majorTickMark val="out"/>
        <c:minorTickMark val="none"/>
        <c:tickLblPos val="nextTo"/>
        <c:spPr>
          <a:ln>
            <a:solidFill>
              <a:schemeClr val="tx1"/>
            </a:solidFill>
          </a:ln>
        </c:spPr>
        <c:crossAx val="2097573464"/>
        <c:crosses val="autoZero"/>
        <c:crossBetween val="between"/>
      </c:valAx>
    </c:plotArea>
    <c:plotVisOnly val="1"/>
    <c:dispBlanksAs val="gap"/>
    <c:showDLblsOverMax val="0"/>
  </c:chart>
  <c:txPr>
    <a:bodyPr/>
    <a:lstStyle/>
    <a:p>
      <a:pPr>
        <a:defRPr sz="2000" baseline="0">
          <a:solidFill>
            <a:schemeClr val="tx1"/>
          </a:solidFill>
          <a:latin typeface="Arial" panose="020B0604020202020204" pitchFamily="34" charset="0"/>
        </a:defRPr>
      </a:pPr>
      <a:endParaRPr lang="es-E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'Case by week'!$B$9</c:f>
              <c:strCache>
                <c:ptCount val="1"/>
                <c:pt idx="0">
                  <c:v>A</c:v>
                </c:pt>
              </c:strCache>
            </c:strRef>
          </c:tx>
          <c:spPr>
            <a:ln w="38100">
              <a:solidFill>
                <a:srgbClr val="C00000"/>
              </a:solidFill>
            </a:ln>
          </c:spPr>
          <c:marker>
            <c:symbol val="none"/>
          </c:marker>
          <c:val>
            <c:numRef>
              <c:f>'Case by week'!$C$9:$I$9</c:f>
              <c:numCache>
                <c:formatCode>General</c:formatCode>
                <c:ptCount val="7"/>
                <c:pt idx="0">
                  <c:v>1</c:v>
                </c:pt>
                <c:pt idx="1">
                  <c:v>3</c:v>
                </c:pt>
                <c:pt idx="2">
                  <c:v>2</c:v>
                </c:pt>
                <c:pt idx="3">
                  <c:v>5</c:v>
                </c:pt>
                <c:pt idx="4">
                  <c:v>3</c:v>
                </c:pt>
                <c:pt idx="5">
                  <c:v>1</c:v>
                </c:pt>
                <c:pt idx="6">
                  <c:v>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C58E-40CD-B51A-37CD425A95B3}"/>
            </c:ext>
          </c:extLst>
        </c:ser>
        <c:ser>
          <c:idx val="1"/>
          <c:order val="1"/>
          <c:tx>
            <c:strRef>
              <c:f>'Case by week'!$B$10</c:f>
              <c:strCache>
                <c:ptCount val="1"/>
                <c:pt idx="0">
                  <c:v>B</c:v>
                </c:pt>
              </c:strCache>
            </c:strRef>
          </c:tx>
          <c:spPr>
            <a:ln w="38100">
              <a:solidFill>
                <a:srgbClr val="D56513"/>
              </a:solidFill>
            </a:ln>
          </c:spPr>
          <c:marker>
            <c:symbol val="none"/>
          </c:marker>
          <c:val>
            <c:numRef>
              <c:f>'Case by week'!$C$10:$I$10</c:f>
              <c:numCache>
                <c:formatCode>General</c:formatCode>
                <c:ptCount val="7"/>
                <c:pt idx="0">
                  <c:v>1</c:v>
                </c:pt>
                <c:pt idx="1">
                  <c:v>0</c:v>
                </c:pt>
                <c:pt idx="2">
                  <c:v>0</c:v>
                </c:pt>
                <c:pt idx="3">
                  <c:v>2</c:v>
                </c:pt>
                <c:pt idx="4">
                  <c:v>1</c:v>
                </c:pt>
                <c:pt idx="5">
                  <c:v>2</c:v>
                </c:pt>
                <c:pt idx="6">
                  <c:v>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C58E-40CD-B51A-37CD425A95B3}"/>
            </c:ext>
          </c:extLst>
        </c:ser>
        <c:ser>
          <c:idx val="2"/>
          <c:order val="2"/>
          <c:tx>
            <c:strRef>
              <c:f>'Case by week'!$B$11</c:f>
              <c:strCache>
                <c:ptCount val="1"/>
                <c:pt idx="0">
                  <c:v>C</c:v>
                </c:pt>
              </c:strCache>
            </c:strRef>
          </c:tx>
          <c:spPr>
            <a:ln w="38100">
              <a:solidFill>
                <a:srgbClr val="FFC000"/>
              </a:solidFill>
            </a:ln>
          </c:spPr>
          <c:marker>
            <c:symbol val="none"/>
          </c:marker>
          <c:val>
            <c:numRef>
              <c:f>'Case by week'!$C$11:$I$11</c:f>
              <c:numCache>
                <c:formatCode>General</c:formatCode>
                <c:ptCount val="7"/>
                <c:pt idx="0">
                  <c:v>4</c:v>
                </c:pt>
                <c:pt idx="1">
                  <c:v>4</c:v>
                </c:pt>
                <c:pt idx="2">
                  <c:v>2</c:v>
                </c:pt>
                <c:pt idx="3">
                  <c:v>0</c:v>
                </c:pt>
                <c:pt idx="4">
                  <c:v>1</c:v>
                </c:pt>
                <c:pt idx="5">
                  <c:v>3</c:v>
                </c:pt>
                <c:pt idx="6">
                  <c:v>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C58E-40CD-B51A-37CD425A95B3}"/>
            </c:ext>
          </c:extLst>
        </c:ser>
        <c:ser>
          <c:idx val="3"/>
          <c:order val="3"/>
          <c:tx>
            <c:strRef>
              <c:f>'Case by week'!$B$12</c:f>
              <c:strCache>
                <c:ptCount val="1"/>
                <c:pt idx="0">
                  <c:v>D</c:v>
                </c:pt>
              </c:strCache>
            </c:strRef>
          </c:tx>
          <c:spPr>
            <a:ln w="38100">
              <a:solidFill>
                <a:srgbClr val="005808"/>
              </a:solidFill>
            </a:ln>
          </c:spPr>
          <c:marker>
            <c:symbol val="none"/>
          </c:marker>
          <c:val>
            <c:numRef>
              <c:f>'Case by week'!$C$12:$I$12</c:f>
              <c:numCache>
                <c:formatCode>General</c:formatCode>
                <c:ptCount val="7"/>
                <c:pt idx="0">
                  <c:v>4</c:v>
                </c:pt>
                <c:pt idx="1">
                  <c:v>3</c:v>
                </c:pt>
                <c:pt idx="2">
                  <c:v>5</c:v>
                </c:pt>
                <c:pt idx="3">
                  <c:v>2</c:v>
                </c:pt>
                <c:pt idx="4">
                  <c:v>6</c:v>
                </c:pt>
                <c:pt idx="5">
                  <c:v>3</c:v>
                </c:pt>
                <c:pt idx="6">
                  <c:v>8</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C58E-40CD-B51A-37CD425A95B3}"/>
            </c:ext>
          </c:extLst>
        </c:ser>
        <c:ser>
          <c:idx val="4"/>
          <c:order val="4"/>
          <c:tx>
            <c:strRef>
              <c:f>'Case by week'!$B$13</c:f>
              <c:strCache>
                <c:ptCount val="1"/>
                <c:pt idx="0">
                  <c:v>E</c:v>
                </c:pt>
              </c:strCache>
            </c:strRef>
          </c:tx>
          <c:spPr>
            <a:ln w="38100"/>
          </c:spPr>
          <c:marker>
            <c:symbol val="none"/>
          </c:marker>
          <c:val>
            <c:numRef>
              <c:f>'Case by week'!$C$13:$I$13</c:f>
              <c:numCache>
                <c:formatCode>General</c:formatCode>
                <c:ptCount val="7"/>
                <c:pt idx="0">
                  <c:v>3</c:v>
                </c:pt>
                <c:pt idx="1">
                  <c:v>4</c:v>
                </c:pt>
                <c:pt idx="2">
                  <c:v>2</c:v>
                </c:pt>
                <c:pt idx="3">
                  <c:v>6</c:v>
                </c:pt>
                <c:pt idx="4">
                  <c:v>3</c:v>
                </c:pt>
                <c:pt idx="5">
                  <c:v>4</c:v>
                </c:pt>
                <c:pt idx="6">
                  <c:v>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4-C58E-40CD-B51A-37CD425A95B3}"/>
            </c:ext>
          </c:extLst>
        </c:ser>
        <c:ser>
          <c:idx val="5"/>
          <c:order val="5"/>
          <c:tx>
            <c:strRef>
              <c:f>'Case by week'!$B$14</c:f>
              <c:strCache>
                <c:ptCount val="1"/>
                <c:pt idx="0">
                  <c:v>F</c:v>
                </c:pt>
              </c:strCache>
            </c:strRef>
          </c:tx>
          <c:spPr>
            <a:ln w="38100">
              <a:solidFill>
                <a:srgbClr val="7030A0"/>
              </a:solidFill>
            </a:ln>
          </c:spPr>
          <c:marker>
            <c:symbol val="none"/>
          </c:marker>
          <c:val>
            <c:numRef>
              <c:f>'Case by week'!$C$14:$I$14</c:f>
              <c:numCache>
                <c:formatCode>General</c:formatCode>
                <c:ptCount val="7"/>
                <c:pt idx="0">
                  <c:v>2</c:v>
                </c:pt>
                <c:pt idx="1">
                  <c:v>0</c:v>
                </c:pt>
                <c:pt idx="2">
                  <c:v>1</c:v>
                </c:pt>
                <c:pt idx="3">
                  <c:v>3</c:v>
                </c:pt>
                <c:pt idx="4">
                  <c:v>0</c:v>
                </c:pt>
                <c:pt idx="5">
                  <c:v>2</c:v>
                </c:pt>
                <c:pt idx="6">
                  <c:v>4</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5-C58E-40CD-B51A-37CD425A95B3}"/>
            </c:ext>
          </c:extLst>
        </c:ser>
        <c:ser>
          <c:idx val="6"/>
          <c:order val="6"/>
          <c:tx>
            <c:strRef>
              <c:f>'Case by week'!$B$15</c:f>
              <c:strCache>
                <c:ptCount val="1"/>
                <c:pt idx="0">
                  <c:v>G</c:v>
                </c:pt>
              </c:strCache>
            </c:strRef>
          </c:tx>
          <c:spPr>
            <a:ln w="38100">
              <a:solidFill>
                <a:srgbClr val="000000"/>
              </a:solidFill>
            </a:ln>
          </c:spPr>
          <c:marker>
            <c:symbol val="none"/>
          </c:marker>
          <c:val>
            <c:numRef>
              <c:f>'Case by week'!$C$15:$I$15</c:f>
              <c:numCache>
                <c:formatCode>General</c:formatCode>
                <c:ptCount val="7"/>
                <c:pt idx="0">
                  <c:v>1</c:v>
                </c:pt>
                <c:pt idx="1">
                  <c:v>4</c:v>
                </c:pt>
                <c:pt idx="2">
                  <c:v>2</c:v>
                </c:pt>
                <c:pt idx="3">
                  <c:v>0</c:v>
                </c:pt>
                <c:pt idx="4">
                  <c:v>1</c:v>
                </c:pt>
                <c:pt idx="5">
                  <c:v>1</c:v>
                </c:pt>
                <c:pt idx="6">
                  <c:v>12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6-C58E-40CD-B51A-37CD425A95B3}"/>
            </c:ext>
          </c:extLst>
        </c:ser>
        <c:dLbls>
          <c:showLegendKey val="0"/>
          <c:showVal val="0"/>
          <c:showCatName val="0"/>
          <c:showSerName val="0"/>
          <c:showPercent val="0"/>
          <c:showBubbleSize val="0"/>
        </c:dLbls>
        <c:smooth val="0"/>
        <c:axId val="2098104504"/>
        <c:axId val="2098107736"/>
      </c:lineChart>
      <c:catAx>
        <c:axId val="2098104504"/>
        <c:scaling>
          <c:orientation val="minMax"/>
        </c:scaling>
        <c:delete val="0"/>
        <c:axPos val="b"/>
        <c:majorTickMark val="out"/>
        <c:minorTickMark val="none"/>
        <c:tickLblPos val="nextTo"/>
        <c:spPr>
          <a:ln>
            <a:solidFill>
              <a:srgbClr val="000000"/>
            </a:solidFill>
          </a:ln>
        </c:spPr>
        <c:crossAx val="2098107736"/>
        <c:crosses val="autoZero"/>
        <c:auto val="1"/>
        <c:lblAlgn val="ctr"/>
        <c:lblOffset val="100"/>
        <c:noMultiLvlLbl val="0"/>
      </c:catAx>
      <c:valAx>
        <c:axId val="2098107736"/>
        <c:scaling>
          <c:orientation val="minMax"/>
        </c:scaling>
        <c:delete val="0"/>
        <c:axPos val="l"/>
        <c:numFmt formatCode="General" sourceLinked="1"/>
        <c:majorTickMark val="out"/>
        <c:minorTickMark val="none"/>
        <c:tickLblPos val="nextTo"/>
        <c:spPr>
          <a:ln>
            <a:solidFill>
              <a:srgbClr val="000000"/>
            </a:solidFill>
          </a:ln>
        </c:spPr>
        <c:crossAx val="2098104504"/>
        <c:crosses val="autoZero"/>
        <c:crossBetween val="between"/>
      </c:valAx>
    </c:plotArea>
    <c:legend>
      <c:legendPos val="r"/>
      <c:overlay val="0"/>
    </c:legend>
    <c:plotVisOnly val="1"/>
    <c:dispBlanksAs val="gap"/>
    <c:showDLblsOverMax val="0"/>
  </c:chart>
  <c:txPr>
    <a:bodyPr/>
    <a:lstStyle/>
    <a:p>
      <a:pPr>
        <a:defRPr sz="2000"/>
      </a:pPr>
      <a:endParaRPr lang="es-E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'Case by week'!$K$9</c:f>
              <c:strCache>
                <c:ptCount val="1"/>
                <c:pt idx="0">
                  <c:v>A</c:v>
                </c:pt>
              </c:strCache>
            </c:strRef>
          </c:tx>
          <c:spPr>
            <a:ln w="38100">
              <a:solidFill>
                <a:srgbClr val="C00000"/>
              </a:solidFill>
            </a:ln>
          </c:spPr>
          <c:marker>
            <c:symbol val="none"/>
          </c:marker>
          <c:val>
            <c:numRef>
              <c:f>'Case by week'!$L$9:$R$9</c:f>
              <c:numCache>
                <c:formatCode>General</c:formatCode>
                <c:ptCount val="7"/>
                <c:pt idx="0">
                  <c:v>1</c:v>
                </c:pt>
                <c:pt idx="1">
                  <c:v>3</c:v>
                </c:pt>
                <c:pt idx="2">
                  <c:v>2</c:v>
                </c:pt>
                <c:pt idx="3">
                  <c:v>5</c:v>
                </c:pt>
                <c:pt idx="4">
                  <c:v>3</c:v>
                </c:pt>
                <c:pt idx="5">
                  <c:v>1</c:v>
                </c:pt>
                <c:pt idx="6">
                  <c:v>4</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AAD8-42B0-AD35-FF383736F72C}"/>
            </c:ext>
          </c:extLst>
        </c:ser>
        <c:ser>
          <c:idx val="1"/>
          <c:order val="1"/>
          <c:tx>
            <c:strRef>
              <c:f>'Case by week'!$K$10</c:f>
              <c:strCache>
                <c:ptCount val="1"/>
                <c:pt idx="0">
                  <c:v>B</c:v>
                </c:pt>
              </c:strCache>
            </c:strRef>
          </c:tx>
          <c:spPr>
            <a:ln w="38100">
              <a:solidFill>
                <a:srgbClr val="D56513"/>
              </a:solidFill>
            </a:ln>
          </c:spPr>
          <c:marker>
            <c:symbol val="none"/>
          </c:marker>
          <c:val>
            <c:numRef>
              <c:f>'Case by week'!$L$10:$R$10</c:f>
              <c:numCache>
                <c:formatCode>General</c:formatCode>
                <c:ptCount val="7"/>
                <c:pt idx="0">
                  <c:v>1</c:v>
                </c:pt>
                <c:pt idx="1">
                  <c:v>0</c:v>
                </c:pt>
                <c:pt idx="2">
                  <c:v>0</c:v>
                </c:pt>
                <c:pt idx="3">
                  <c:v>2</c:v>
                </c:pt>
                <c:pt idx="4">
                  <c:v>1</c:v>
                </c:pt>
                <c:pt idx="5">
                  <c:v>2</c:v>
                </c:pt>
                <c:pt idx="6">
                  <c:v>3</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AAD8-42B0-AD35-FF383736F72C}"/>
            </c:ext>
          </c:extLst>
        </c:ser>
        <c:ser>
          <c:idx val="2"/>
          <c:order val="2"/>
          <c:tx>
            <c:strRef>
              <c:f>'Case by week'!$K$11</c:f>
              <c:strCache>
                <c:ptCount val="1"/>
                <c:pt idx="0">
                  <c:v>C</c:v>
                </c:pt>
              </c:strCache>
            </c:strRef>
          </c:tx>
          <c:spPr>
            <a:ln w="38100">
              <a:solidFill>
                <a:srgbClr val="FFC000"/>
              </a:solidFill>
            </a:ln>
          </c:spPr>
          <c:marker>
            <c:symbol val="none"/>
          </c:marker>
          <c:val>
            <c:numRef>
              <c:f>'Case by week'!$L$11:$R$11</c:f>
              <c:numCache>
                <c:formatCode>General</c:formatCode>
                <c:ptCount val="7"/>
                <c:pt idx="0">
                  <c:v>4</c:v>
                </c:pt>
                <c:pt idx="1">
                  <c:v>4</c:v>
                </c:pt>
                <c:pt idx="2">
                  <c:v>2</c:v>
                </c:pt>
                <c:pt idx="3">
                  <c:v>0</c:v>
                </c:pt>
                <c:pt idx="4">
                  <c:v>1</c:v>
                </c:pt>
                <c:pt idx="5">
                  <c:v>3</c:v>
                </c:pt>
                <c:pt idx="6">
                  <c:v>4</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AAD8-42B0-AD35-FF383736F72C}"/>
            </c:ext>
          </c:extLst>
        </c:ser>
        <c:ser>
          <c:idx val="3"/>
          <c:order val="3"/>
          <c:tx>
            <c:strRef>
              <c:f>'Case by week'!$K$12</c:f>
              <c:strCache>
                <c:ptCount val="1"/>
                <c:pt idx="0">
                  <c:v>D</c:v>
                </c:pt>
              </c:strCache>
            </c:strRef>
          </c:tx>
          <c:spPr>
            <a:ln w="38100">
              <a:solidFill>
                <a:srgbClr val="005808"/>
              </a:solidFill>
            </a:ln>
          </c:spPr>
          <c:marker>
            <c:symbol val="none"/>
          </c:marker>
          <c:val>
            <c:numRef>
              <c:f>'Case by week'!$L$12:$R$12</c:f>
              <c:numCache>
                <c:formatCode>General</c:formatCode>
                <c:ptCount val="7"/>
                <c:pt idx="0">
                  <c:v>4</c:v>
                </c:pt>
                <c:pt idx="1">
                  <c:v>3</c:v>
                </c:pt>
                <c:pt idx="2">
                  <c:v>5</c:v>
                </c:pt>
                <c:pt idx="3">
                  <c:v>2</c:v>
                </c:pt>
                <c:pt idx="4">
                  <c:v>6</c:v>
                </c:pt>
                <c:pt idx="5">
                  <c:v>3</c:v>
                </c:pt>
                <c:pt idx="6">
                  <c:v>7</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AAD8-42B0-AD35-FF383736F72C}"/>
            </c:ext>
          </c:extLst>
        </c:ser>
        <c:ser>
          <c:idx val="4"/>
          <c:order val="4"/>
          <c:tx>
            <c:strRef>
              <c:f>'Case by week'!$K$13</c:f>
              <c:strCache>
                <c:ptCount val="1"/>
                <c:pt idx="0">
                  <c:v>E</c:v>
                </c:pt>
              </c:strCache>
            </c:strRef>
          </c:tx>
          <c:spPr>
            <a:ln w="38100">
              <a:solidFill>
                <a:srgbClr val="0065A4"/>
              </a:solidFill>
            </a:ln>
          </c:spPr>
          <c:marker>
            <c:symbol val="none"/>
          </c:marker>
          <c:val>
            <c:numRef>
              <c:f>'Case by week'!$L$13:$R$13</c:f>
              <c:numCache>
                <c:formatCode>General</c:formatCode>
                <c:ptCount val="7"/>
                <c:pt idx="0">
                  <c:v>3</c:v>
                </c:pt>
                <c:pt idx="1">
                  <c:v>4</c:v>
                </c:pt>
                <c:pt idx="2">
                  <c:v>2</c:v>
                </c:pt>
                <c:pt idx="3">
                  <c:v>6</c:v>
                </c:pt>
                <c:pt idx="4">
                  <c:v>3</c:v>
                </c:pt>
                <c:pt idx="5">
                  <c:v>4</c:v>
                </c:pt>
                <c:pt idx="6">
                  <c:v>5</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4-AAD8-42B0-AD35-FF383736F72C}"/>
            </c:ext>
          </c:extLst>
        </c:ser>
        <c:ser>
          <c:idx val="5"/>
          <c:order val="5"/>
          <c:tx>
            <c:strRef>
              <c:f>'Case by week'!$K$14</c:f>
              <c:strCache>
                <c:ptCount val="1"/>
                <c:pt idx="0">
                  <c:v>F</c:v>
                </c:pt>
              </c:strCache>
            </c:strRef>
          </c:tx>
          <c:spPr>
            <a:ln w="38100">
              <a:solidFill>
                <a:srgbClr val="7030A0"/>
              </a:solidFill>
            </a:ln>
          </c:spPr>
          <c:marker>
            <c:symbol val="none"/>
          </c:marker>
          <c:val>
            <c:numRef>
              <c:f>'Case by week'!$L$14:$R$14</c:f>
              <c:numCache>
                <c:formatCode>General</c:formatCode>
                <c:ptCount val="7"/>
                <c:pt idx="0">
                  <c:v>2</c:v>
                </c:pt>
                <c:pt idx="1">
                  <c:v>0</c:v>
                </c:pt>
                <c:pt idx="2">
                  <c:v>1</c:v>
                </c:pt>
                <c:pt idx="3">
                  <c:v>3</c:v>
                </c:pt>
                <c:pt idx="4">
                  <c:v>0</c:v>
                </c:pt>
                <c:pt idx="5">
                  <c:v>2</c:v>
                </c:pt>
                <c:pt idx="6">
                  <c:v>4</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5-AAD8-42B0-AD35-FF383736F72C}"/>
            </c:ext>
          </c:extLst>
        </c:ser>
        <c:ser>
          <c:idx val="6"/>
          <c:order val="6"/>
          <c:tx>
            <c:strRef>
              <c:f>'Case by week'!$K$15</c:f>
              <c:strCache>
                <c:ptCount val="1"/>
                <c:pt idx="0">
                  <c:v>G</c:v>
                </c:pt>
              </c:strCache>
            </c:strRef>
          </c:tx>
          <c:spPr>
            <a:ln w="38100">
              <a:solidFill>
                <a:srgbClr val="000000"/>
              </a:solidFill>
            </a:ln>
          </c:spPr>
          <c:marker>
            <c:symbol val="none"/>
          </c:marker>
          <c:val>
            <c:numRef>
              <c:f>'Case by week'!$L$15:$R$15</c:f>
              <c:numCache>
                <c:formatCode>General</c:formatCode>
                <c:ptCount val="7"/>
                <c:pt idx="0">
                  <c:v>1</c:v>
                </c:pt>
                <c:pt idx="1">
                  <c:v>4</c:v>
                </c:pt>
                <c:pt idx="2">
                  <c:v>2</c:v>
                </c:pt>
                <c:pt idx="3">
                  <c:v>0</c:v>
                </c:pt>
                <c:pt idx="4">
                  <c:v>1</c:v>
                </c:pt>
                <c:pt idx="5">
                  <c:v>1</c:v>
                </c:pt>
                <c:pt idx="6">
                  <c:v>4</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6-AAD8-42B0-AD35-FF383736F72C}"/>
            </c:ext>
          </c:extLst>
        </c:ser>
        <c:dLbls>
          <c:showLegendKey val="0"/>
          <c:showVal val="0"/>
          <c:showCatName val="0"/>
          <c:showSerName val="0"/>
          <c:showPercent val="0"/>
          <c:showBubbleSize val="0"/>
        </c:dLbls>
        <c:smooth val="0"/>
        <c:axId val="2088350376"/>
        <c:axId val="2088342952"/>
      </c:lineChart>
      <c:catAx>
        <c:axId val="2088350376"/>
        <c:scaling>
          <c:orientation val="minMax"/>
        </c:scaling>
        <c:delete val="0"/>
        <c:axPos val="b"/>
        <c:majorTickMark val="out"/>
        <c:minorTickMark val="none"/>
        <c:tickLblPos val="nextTo"/>
        <c:spPr>
          <a:ln>
            <a:solidFill>
              <a:srgbClr val="000000"/>
            </a:solidFill>
          </a:ln>
        </c:spPr>
        <c:crossAx val="2088342952"/>
        <c:crosses val="autoZero"/>
        <c:auto val="1"/>
        <c:lblAlgn val="ctr"/>
        <c:lblOffset val="100"/>
        <c:noMultiLvlLbl val="0"/>
      </c:catAx>
      <c:valAx>
        <c:axId val="2088342952"/>
        <c:scaling>
          <c:orientation val="minMax"/>
          <c:max val="12"/>
        </c:scaling>
        <c:delete val="0"/>
        <c:axPos val="l"/>
        <c:numFmt formatCode="General" sourceLinked="1"/>
        <c:majorTickMark val="out"/>
        <c:minorTickMark val="none"/>
        <c:tickLblPos val="nextTo"/>
        <c:spPr>
          <a:ln>
            <a:solidFill>
              <a:srgbClr val="000000"/>
            </a:solidFill>
          </a:ln>
        </c:spPr>
        <c:crossAx val="2088350376"/>
        <c:crosses val="autoZero"/>
        <c:crossBetween val="between"/>
      </c:valAx>
      <c:spPr>
        <a:noFill/>
        <a:ln w="25400">
          <a:noFill/>
        </a:ln>
      </c:spPr>
    </c:plotArea>
    <c:legend>
      <c:legendPos val="b"/>
      <c:overlay val="0"/>
    </c:legend>
    <c:plotVisOnly val="1"/>
    <c:dispBlanksAs val="gap"/>
    <c:showDLblsOverMax val="0"/>
  </c:chart>
  <c:txPr>
    <a:bodyPr/>
    <a:lstStyle/>
    <a:p>
      <a:pPr>
        <a:defRPr sz="2000"/>
      </a:pPr>
      <a:endParaRPr lang="es-E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1"/>
          <c:order val="0"/>
          <c:spPr>
            <a:ln w="50800">
              <a:solidFill>
                <a:srgbClr val="0065A4"/>
              </a:solidFill>
            </a:ln>
          </c:spPr>
          <c:marker>
            <c:symbol val="none"/>
          </c:marker>
          <c:val>
            <c:numRef>
              <c:f>Sheet3!$C$4:$C$26</c:f>
              <c:numCache>
                <c:formatCode>General</c:formatCode>
                <c:ptCount val="23"/>
                <c:pt idx="0">
                  <c:v>0</c:v>
                </c:pt>
                <c:pt idx="1">
                  <c:v>0</c:v>
                </c:pt>
                <c:pt idx="2">
                  <c:v>5</c:v>
                </c:pt>
                <c:pt idx="3">
                  <c:v>3</c:v>
                </c:pt>
                <c:pt idx="4">
                  <c:v>7</c:v>
                </c:pt>
                <c:pt idx="5">
                  <c:v>6</c:v>
                </c:pt>
                <c:pt idx="6">
                  <c:v>7</c:v>
                </c:pt>
                <c:pt idx="7">
                  <c:v>8</c:v>
                </c:pt>
                <c:pt idx="8">
                  <c:v>4</c:v>
                </c:pt>
                <c:pt idx="9">
                  <c:v>2</c:v>
                </c:pt>
                <c:pt idx="10">
                  <c:v>7</c:v>
                </c:pt>
                <c:pt idx="11">
                  <c:v>5</c:v>
                </c:pt>
                <c:pt idx="12">
                  <c:v>8</c:v>
                </c:pt>
                <c:pt idx="13">
                  <c:v>12</c:v>
                </c:pt>
                <c:pt idx="14">
                  <c:v>9</c:v>
                </c:pt>
                <c:pt idx="15">
                  <c:v>6</c:v>
                </c:pt>
                <c:pt idx="16">
                  <c:v>5</c:v>
                </c:pt>
                <c:pt idx="17">
                  <c:v>6</c:v>
                </c:pt>
                <c:pt idx="18">
                  <c:v>5</c:v>
                </c:pt>
                <c:pt idx="19">
                  <c:v>8</c:v>
                </c:pt>
                <c:pt idx="20">
                  <c:v>21</c:v>
                </c:pt>
                <c:pt idx="21">
                  <c:v>29</c:v>
                </c:pt>
                <c:pt idx="22">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0B8-42A3-97EC-7173FB5228CE}"/>
            </c:ext>
          </c:extLst>
        </c:ser>
        <c:dLbls>
          <c:showLegendKey val="0"/>
          <c:showVal val="0"/>
          <c:showCatName val="0"/>
          <c:showSerName val="0"/>
          <c:showPercent val="0"/>
          <c:showBubbleSize val="0"/>
        </c:dLbls>
        <c:smooth val="0"/>
        <c:axId val="2087486232"/>
        <c:axId val="2087508744"/>
      </c:lineChart>
      <c:catAx>
        <c:axId val="2087486232"/>
        <c:scaling>
          <c:orientation val="minMax"/>
        </c:scaling>
        <c:delete val="0"/>
        <c:axPos val="b"/>
        <c:title>
          <c:tx>
            <c:rich>
              <a:bodyPr/>
              <a:lstStyle/>
              <a:p>
                <a:pPr>
                  <a:defRPr b="0"/>
                </a:pPr>
                <a:r>
                  <a:rPr lang="en-US" b="0"/>
                  <a:t>Semana</a:t>
                </a:r>
              </a:p>
            </c:rich>
          </c:tx>
          <c:overlay val="0"/>
        </c:title>
        <c:majorTickMark val="out"/>
        <c:minorTickMark val="none"/>
        <c:tickLblPos val="nextTo"/>
        <c:spPr>
          <a:noFill/>
          <a:ln w="9525" cap="flat" cmpd="sng" algn="ctr">
            <a:solidFill>
              <a:sysClr val="windowText" lastClr="000000">
                <a:shade val="95000"/>
                <a:satMod val="105000"/>
              </a:sysClr>
            </a:solidFill>
            <a:prstDash val="solid"/>
          </a:ln>
          <a:effectLst/>
        </c:spPr>
        <c:txPr>
          <a:bodyPr/>
          <a:lstStyle/>
          <a:p>
            <a:pPr>
              <a:defRPr>
                <a:solidFill>
                  <a:sysClr val="windowText" lastClr="000000"/>
                </a:solidFill>
                <a:latin typeface="+mn-lt"/>
                <a:ea typeface="+mn-ea"/>
                <a:cs typeface="+mn-cs"/>
              </a:defRPr>
            </a:pPr>
            <a:endParaRPr lang="es-ES"/>
          </a:p>
        </c:txPr>
        <c:crossAx val="2087508744"/>
        <c:crosses val="autoZero"/>
        <c:auto val="1"/>
        <c:lblAlgn val="ctr"/>
        <c:lblOffset val="100"/>
        <c:noMultiLvlLbl val="0"/>
      </c:catAx>
      <c:valAx>
        <c:axId val="2087508744"/>
        <c:scaling>
          <c:orientation val="minMax"/>
        </c:scaling>
        <c:delete val="0"/>
        <c:axPos val="l"/>
        <c:title>
          <c:tx>
            <c:rich>
              <a:bodyPr rot="-5400000" vert="horz"/>
              <a:lstStyle/>
              <a:p>
                <a:pPr>
                  <a:defRPr b="0"/>
                </a:pPr>
                <a:r>
                  <a:rPr lang="en-US" b="0"/>
                  <a:t>Nº de casos</a:t>
                </a:r>
              </a:p>
            </c:rich>
          </c:tx>
          <c:overlay val="0"/>
        </c:title>
        <c:numFmt formatCode="General" sourceLinked="1"/>
        <c:majorTickMark val="out"/>
        <c:minorTickMark val="none"/>
        <c:tickLblPos val="nextTo"/>
        <c:spPr>
          <a:noFill/>
          <a:ln w="9525" cap="flat" cmpd="sng" algn="ctr">
            <a:solidFill>
              <a:sysClr val="windowText" lastClr="000000">
                <a:shade val="95000"/>
                <a:satMod val="105000"/>
              </a:sysClr>
            </a:solidFill>
            <a:prstDash val="solid"/>
          </a:ln>
          <a:effectLst/>
        </c:spPr>
        <c:txPr>
          <a:bodyPr/>
          <a:lstStyle/>
          <a:p>
            <a:pPr>
              <a:defRPr>
                <a:solidFill>
                  <a:sysClr val="windowText" lastClr="000000"/>
                </a:solidFill>
                <a:latin typeface="+mn-lt"/>
                <a:ea typeface="+mn-ea"/>
                <a:cs typeface="+mn-cs"/>
              </a:defRPr>
            </a:pPr>
            <a:endParaRPr lang="es-ES"/>
          </a:p>
        </c:txPr>
        <c:crossAx val="2087486232"/>
        <c:crosses val="autoZero"/>
        <c:crossBetween val="midCat"/>
      </c:valAx>
      <c:spPr>
        <a:noFill/>
        <a:ln>
          <a:noFill/>
        </a:ln>
      </c:spPr>
    </c:plotArea>
    <c:plotVisOnly val="1"/>
    <c:dispBlanksAs val="gap"/>
    <c:showDLblsOverMax val="0"/>
  </c:chart>
  <c:spPr>
    <a:ln>
      <a:noFill/>
    </a:ln>
  </c:spPr>
  <c:txPr>
    <a:bodyPr/>
    <a:lstStyle/>
    <a:p>
      <a:pPr>
        <a:defRPr sz="2000"/>
      </a:pPr>
      <a:endParaRPr lang="es-E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'1.07 - S52'!$C$3</c:f>
              <c:strCache>
                <c:ptCount val="1"/>
                <c:pt idx="0">
                  <c:v># Casos</c:v>
                </c:pt>
              </c:strCache>
            </c:strRef>
          </c:tx>
          <c:spPr>
            <a:solidFill>
              <a:srgbClr val="0065A4"/>
            </a:solidFill>
            <a:ln>
              <a:solidFill>
                <a:schemeClr val="tx1"/>
              </a:solidFill>
            </a:ln>
            <a:effectLst/>
          </c:spPr>
          <c:invertIfNegative val="0"/>
          <c:cat>
            <c:numRef>
              <c:f>'1.07 - S52'!$B$4:$B$26</c:f>
              <c:numCache>
                <c:formatCode>d\-mmm</c:formatCode>
                <c:ptCount val="23"/>
                <c:pt idx="0">
                  <c:v>44652</c:v>
                </c:pt>
                <c:pt idx="1">
                  <c:v>44653</c:v>
                </c:pt>
                <c:pt idx="2">
                  <c:v>44654</c:v>
                </c:pt>
                <c:pt idx="3">
                  <c:v>44655</c:v>
                </c:pt>
                <c:pt idx="4">
                  <c:v>44656</c:v>
                </c:pt>
                <c:pt idx="5">
                  <c:v>44657</c:v>
                </c:pt>
                <c:pt idx="6">
                  <c:v>44658</c:v>
                </c:pt>
                <c:pt idx="7">
                  <c:v>44659</c:v>
                </c:pt>
                <c:pt idx="8">
                  <c:v>44660</c:v>
                </c:pt>
                <c:pt idx="9">
                  <c:v>44661</c:v>
                </c:pt>
                <c:pt idx="10">
                  <c:v>44662</c:v>
                </c:pt>
                <c:pt idx="11">
                  <c:v>44663</c:v>
                </c:pt>
                <c:pt idx="12">
                  <c:v>44664</c:v>
                </c:pt>
                <c:pt idx="13">
                  <c:v>44665</c:v>
                </c:pt>
                <c:pt idx="14">
                  <c:v>44666</c:v>
                </c:pt>
                <c:pt idx="15">
                  <c:v>44667</c:v>
                </c:pt>
                <c:pt idx="16">
                  <c:v>44668</c:v>
                </c:pt>
                <c:pt idx="17">
                  <c:v>44669</c:v>
                </c:pt>
                <c:pt idx="18">
                  <c:v>44670</c:v>
                </c:pt>
                <c:pt idx="19">
                  <c:v>44671</c:v>
                </c:pt>
                <c:pt idx="20">
                  <c:v>44672</c:v>
                </c:pt>
                <c:pt idx="21">
                  <c:v>44673</c:v>
                </c:pt>
                <c:pt idx="22">
                  <c:v>44674</c:v>
                </c:pt>
              </c:numCache>
            </c:numRef>
          </c:cat>
          <c:val>
            <c:numRef>
              <c:f>'1.07 - S52'!$C$4:$C$26</c:f>
              <c:numCache>
                <c:formatCode>General</c:formatCode>
                <c:ptCount val="23"/>
                <c:pt idx="0">
                  <c:v>0</c:v>
                </c:pt>
                <c:pt idx="1">
                  <c:v>1</c:v>
                </c:pt>
                <c:pt idx="2">
                  <c:v>0</c:v>
                </c:pt>
                <c:pt idx="3">
                  <c:v>0</c:v>
                </c:pt>
                <c:pt idx="4">
                  <c:v>0</c:v>
                </c:pt>
                <c:pt idx="5">
                  <c:v>0</c:v>
                </c:pt>
                <c:pt idx="6">
                  <c:v>1</c:v>
                </c:pt>
                <c:pt idx="7">
                  <c:v>1</c:v>
                </c:pt>
                <c:pt idx="8">
                  <c:v>0</c:v>
                </c:pt>
                <c:pt idx="9">
                  <c:v>1</c:v>
                </c:pt>
                <c:pt idx="10">
                  <c:v>0</c:v>
                </c:pt>
                <c:pt idx="11">
                  <c:v>0</c:v>
                </c:pt>
                <c:pt idx="12">
                  <c:v>1</c:v>
                </c:pt>
                <c:pt idx="13">
                  <c:v>1</c:v>
                </c:pt>
                <c:pt idx="14">
                  <c:v>0</c:v>
                </c:pt>
                <c:pt idx="15">
                  <c:v>0</c:v>
                </c:pt>
                <c:pt idx="16">
                  <c:v>3</c:v>
                </c:pt>
                <c:pt idx="17">
                  <c:v>0</c:v>
                </c:pt>
                <c:pt idx="18">
                  <c:v>1</c:v>
                </c:pt>
                <c:pt idx="19">
                  <c:v>0</c:v>
                </c:pt>
                <c:pt idx="20">
                  <c:v>0</c:v>
                </c:pt>
                <c:pt idx="21">
                  <c:v>1</c:v>
                </c:pt>
                <c:pt idx="22">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8343-4A9A-9004-097D993907FB}"/>
            </c:ext>
          </c:extLst>
        </c:ser>
        <c:dLbls>
          <c:showLegendKey val="0"/>
          <c:showVal val="0"/>
          <c:showCatName val="0"/>
          <c:showSerName val="0"/>
          <c:showPercent val="0"/>
          <c:showBubbleSize val="0"/>
        </c:dLbls>
        <c:gapWidth val="0"/>
        <c:overlap val="100"/>
        <c:axId val="13577648"/>
        <c:axId val="13576400"/>
      </c:barChart>
      <c:dateAx>
        <c:axId val="13577648"/>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latin typeface="Arial" panose="020B0604020202020204" pitchFamily="34" charset="0"/>
                    <a:cs typeface="Arial" panose="020B0604020202020204" pitchFamily="34" charset="0"/>
                  </a:rPr>
                  <a:t>Fecha</a:t>
                </a:r>
              </a:p>
            </c:rich>
          </c:tx>
          <c:layout>
            <c:manualLayout>
              <c:xMode val="edge"/>
              <c:yMode val="edge"/>
              <c:x val="0.5105843445247038"/>
              <c:y val="0.90885991393717203"/>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d\-mmm" sourceLinked="1"/>
        <c:majorTickMark val="out"/>
        <c:minorTickMark val="none"/>
        <c:tickLblPos val="nextTo"/>
        <c:spPr>
          <a:noFill/>
          <a:ln w="9525" cap="flat" cmpd="sng" algn="ctr">
            <a:solidFill>
              <a:sysClr val="windowText" lastClr="000000"/>
            </a:solidFill>
            <a:round/>
          </a:ln>
          <a:effectLst/>
        </c:spPr>
        <c:txPr>
          <a:bodyPr rot="-5400000" spcFirstLastPara="1" vertOverflow="ellipsis" wrap="square" anchor="ctr" anchorCtr="1"/>
          <a:lstStyle/>
          <a:p>
            <a:pPr>
              <a:defRPr sz="2000" b="0" i="0" u="none" strike="noStrike" kern="1200" baseline="0">
                <a:solidFill>
                  <a:schemeClr val="tx1"/>
                </a:solidFill>
                <a:latin typeface="+mn-lt"/>
                <a:ea typeface="+mn-ea"/>
                <a:cs typeface="+mn-cs"/>
              </a:defRPr>
            </a:pPr>
            <a:endParaRPr lang="es-ES"/>
          </a:p>
        </c:txPr>
        <c:crossAx val="13576400"/>
        <c:crosses val="autoZero"/>
        <c:auto val="1"/>
        <c:lblOffset val="100"/>
        <c:baseTimeUnit val="days"/>
        <c:majorUnit val="2"/>
        <c:majorTimeUnit val="days"/>
      </c:dateAx>
      <c:valAx>
        <c:axId val="13576400"/>
        <c:scaling>
          <c:orientation val="minMax"/>
          <c:max val="4"/>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latin typeface="Arial" panose="020B0604020202020204" pitchFamily="34" charset="0"/>
                    <a:cs typeface="Arial" panose="020B0604020202020204" pitchFamily="34" charset="0"/>
                  </a:rPr>
                  <a:t>Número de casos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3577648"/>
        <c:crosses val="autoZero"/>
        <c:crossBetween val="between"/>
        <c:majorUnit val="1"/>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'1.07 - S52'!$C$3</c:f>
              <c:strCache>
                <c:ptCount val="1"/>
                <c:pt idx="0">
                  <c:v># Casos</c:v>
                </c:pt>
              </c:strCache>
            </c:strRef>
          </c:tx>
          <c:spPr>
            <a:solidFill>
              <a:srgbClr val="0065A4"/>
            </a:solidFill>
            <a:ln>
              <a:solidFill>
                <a:schemeClr val="tx1"/>
              </a:solidFill>
            </a:ln>
            <a:effectLst/>
          </c:spPr>
          <c:invertIfNegative val="0"/>
          <c:cat>
            <c:numRef>
              <c:f>'1.07 - S52'!$B$27:$B$49</c:f>
              <c:numCache>
                <c:formatCode>d\-mmm</c:formatCode>
                <c:ptCount val="23"/>
                <c:pt idx="0">
                  <c:v>44652</c:v>
                </c:pt>
                <c:pt idx="1">
                  <c:v>44653</c:v>
                </c:pt>
                <c:pt idx="2">
                  <c:v>44654</c:v>
                </c:pt>
                <c:pt idx="3">
                  <c:v>44655</c:v>
                </c:pt>
                <c:pt idx="4">
                  <c:v>44656</c:v>
                </c:pt>
                <c:pt idx="5">
                  <c:v>44657</c:v>
                </c:pt>
                <c:pt idx="6">
                  <c:v>44658</c:v>
                </c:pt>
                <c:pt idx="7">
                  <c:v>44659</c:v>
                </c:pt>
                <c:pt idx="8">
                  <c:v>44660</c:v>
                </c:pt>
                <c:pt idx="9">
                  <c:v>44661</c:v>
                </c:pt>
                <c:pt idx="10">
                  <c:v>44662</c:v>
                </c:pt>
                <c:pt idx="11">
                  <c:v>44663</c:v>
                </c:pt>
                <c:pt idx="12">
                  <c:v>44664</c:v>
                </c:pt>
                <c:pt idx="13">
                  <c:v>44665</c:v>
                </c:pt>
                <c:pt idx="14">
                  <c:v>44666</c:v>
                </c:pt>
                <c:pt idx="15">
                  <c:v>44667</c:v>
                </c:pt>
                <c:pt idx="16">
                  <c:v>44668</c:v>
                </c:pt>
                <c:pt idx="17">
                  <c:v>44669</c:v>
                </c:pt>
                <c:pt idx="18">
                  <c:v>44670</c:v>
                </c:pt>
                <c:pt idx="19">
                  <c:v>44671</c:v>
                </c:pt>
                <c:pt idx="20">
                  <c:v>44672</c:v>
                </c:pt>
                <c:pt idx="21">
                  <c:v>44673</c:v>
                </c:pt>
                <c:pt idx="22">
                  <c:v>44674</c:v>
                </c:pt>
              </c:numCache>
            </c:numRef>
          </c:cat>
          <c:val>
            <c:numRef>
              <c:f>'1.07 - S52'!$C$27:$C$49</c:f>
              <c:numCache>
                <c:formatCode>General</c:formatCode>
                <c:ptCount val="23"/>
                <c:pt idx="0">
                  <c:v>0</c:v>
                </c:pt>
                <c:pt idx="1">
                  <c:v>1</c:v>
                </c:pt>
                <c:pt idx="2">
                  <c:v>0</c:v>
                </c:pt>
                <c:pt idx="3">
                  <c:v>0</c:v>
                </c:pt>
                <c:pt idx="4">
                  <c:v>0</c:v>
                </c:pt>
                <c:pt idx="5">
                  <c:v>0</c:v>
                </c:pt>
                <c:pt idx="6">
                  <c:v>1</c:v>
                </c:pt>
                <c:pt idx="7">
                  <c:v>1</c:v>
                </c:pt>
                <c:pt idx="8">
                  <c:v>0</c:v>
                </c:pt>
                <c:pt idx="9">
                  <c:v>1</c:v>
                </c:pt>
                <c:pt idx="10">
                  <c:v>0</c:v>
                </c:pt>
                <c:pt idx="11">
                  <c:v>0</c:v>
                </c:pt>
                <c:pt idx="12">
                  <c:v>1</c:v>
                </c:pt>
                <c:pt idx="13">
                  <c:v>1</c:v>
                </c:pt>
                <c:pt idx="14">
                  <c:v>0</c:v>
                </c:pt>
                <c:pt idx="15">
                  <c:v>0</c:v>
                </c:pt>
                <c:pt idx="16">
                  <c:v>3</c:v>
                </c:pt>
                <c:pt idx="17">
                  <c:v>0</c:v>
                </c:pt>
                <c:pt idx="18">
                  <c:v>1</c:v>
                </c:pt>
                <c:pt idx="19">
                  <c:v>0</c:v>
                </c:pt>
                <c:pt idx="20">
                  <c:v>0</c:v>
                </c:pt>
                <c:pt idx="21">
                  <c:v>1</c:v>
                </c:pt>
                <c:pt idx="22">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8343-4A9A-9004-097D993907FB}"/>
            </c:ext>
          </c:extLst>
        </c:ser>
        <c:dLbls>
          <c:showLegendKey val="0"/>
          <c:showVal val="0"/>
          <c:showCatName val="0"/>
          <c:showSerName val="0"/>
          <c:showPercent val="0"/>
          <c:showBubbleSize val="0"/>
        </c:dLbls>
        <c:gapWidth val="0"/>
        <c:overlap val="100"/>
        <c:axId val="13577648"/>
        <c:axId val="13576400"/>
      </c:barChart>
      <c:dateAx>
        <c:axId val="13577648"/>
        <c:scaling>
          <c:orientation val="minMax"/>
          <c:max val="44704"/>
          <c:min val="44621"/>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latin typeface="Arial" panose="020B0604020202020204" pitchFamily="34" charset="0"/>
                    <a:cs typeface="Arial" panose="020B0604020202020204" pitchFamily="34" charset="0"/>
                  </a:rPr>
                  <a:t>Fecha</a:t>
                </a:r>
              </a:p>
            </c:rich>
          </c:tx>
          <c:layout>
            <c:manualLayout>
              <c:xMode val="edge"/>
              <c:yMode val="edge"/>
              <c:x val="0.50004282406918055"/>
              <c:y val="0.9080245231171569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d\-mmm" sourceLinked="1"/>
        <c:majorTickMark val="out"/>
        <c:minorTickMark val="none"/>
        <c:tickLblPos val="nextTo"/>
        <c:spPr>
          <a:noFill/>
          <a:ln w="9525" cap="flat" cmpd="sng" algn="ctr">
            <a:solidFill>
              <a:sysClr val="windowText" lastClr="000000"/>
            </a:solidFill>
            <a:round/>
          </a:ln>
          <a:effectLst/>
        </c:spPr>
        <c:txPr>
          <a:bodyPr rot="-5400000" spcFirstLastPara="1" vertOverflow="ellipsis" wrap="square" anchor="ctr" anchorCtr="1"/>
          <a:lstStyle/>
          <a:p>
            <a:pPr>
              <a:defRPr sz="2000" b="0" i="0" u="none" strike="noStrike" kern="1200" baseline="0">
                <a:solidFill>
                  <a:schemeClr val="tx1"/>
                </a:solidFill>
                <a:latin typeface="+mn-lt"/>
                <a:ea typeface="+mn-ea"/>
                <a:cs typeface="+mn-cs"/>
              </a:defRPr>
            </a:pPr>
            <a:endParaRPr lang="es-ES"/>
          </a:p>
        </c:txPr>
        <c:crossAx val="13576400"/>
        <c:crosses val="autoZero"/>
        <c:auto val="1"/>
        <c:lblOffset val="100"/>
        <c:baseTimeUnit val="days"/>
      </c:dateAx>
      <c:valAx>
        <c:axId val="13576400"/>
        <c:scaling>
          <c:orientation val="minMax"/>
          <c:max val="4"/>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latin typeface="Arial" panose="020B0604020202020204" pitchFamily="34" charset="0"/>
                    <a:cs typeface="Arial" panose="020B0604020202020204" pitchFamily="34" charset="0"/>
                  </a:rPr>
                  <a:t>Número de casos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3577648"/>
        <c:crosses val="autoZero"/>
        <c:crossBetween val="between"/>
        <c:majorUnit val="1"/>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91294165152434"/>
          <c:y val="3.4131008845759911E-2"/>
          <c:w val="0.81752295578437306"/>
          <c:h val="0.59098090418512639"/>
        </c:manualLayout>
      </c:layout>
      <c:barChart>
        <c:barDir val="col"/>
        <c:grouping val="clustered"/>
        <c:varyColors val="0"/>
        <c:ser>
          <c:idx val="0"/>
          <c:order val="0"/>
          <c:tx>
            <c:strRef>
              <c:f>Sheet1!$E$29</c:f>
              <c:strCache>
                <c:ptCount val="1"/>
                <c:pt idx="0">
                  <c:v>Número de casos</c:v>
                </c:pt>
              </c:strCache>
            </c:strRef>
          </c:tx>
          <c:spPr>
            <a:solidFill>
              <a:srgbClr val="0065A4"/>
            </a:solidFill>
            <a:ln>
              <a:solidFill>
                <a:schemeClr val="tx1"/>
              </a:solidFill>
            </a:ln>
            <a:effectLst/>
          </c:spPr>
          <c:invertIfNegative val="0"/>
          <c:cat>
            <c:strRef>
              <c:f>Sheet1!$D$30:$D$45</c:f>
              <c:strCache>
                <c:ptCount val="16"/>
                <c:pt idx="0">
                  <c:v>Jan</c:v>
                </c:pt>
                <c:pt idx="1">
                  <c:v>Feb</c:v>
                </c:pt>
                <c:pt idx="2">
                  <c:v>Mar</c:v>
                </c:pt>
                <c:pt idx="3">
                  <c:v>Apr</c:v>
                </c:pt>
                <c:pt idx="4">
                  <c:v>May</c:v>
                </c:pt>
                <c:pt idx="5">
                  <c:v>Jun</c:v>
                </c:pt>
                <c:pt idx="6">
                  <c:v>Jul</c:v>
                </c:pt>
                <c:pt idx="7">
                  <c:v>Aug</c:v>
                </c:pt>
                <c:pt idx="8">
                  <c:v>Sep</c:v>
                </c:pt>
                <c:pt idx="9">
                  <c:v>Oct</c:v>
                </c:pt>
                <c:pt idx="10">
                  <c:v>Nov</c:v>
                </c:pt>
                <c:pt idx="11">
                  <c:v>Dec</c:v>
                </c:pt>
                <c:pt idx="12">
                  <c:v>Jan</c:v>
                </c:pt>
                <c:pt idx="13">
                  <c:v>Feb</c:v>
                </c:pt>
                <c:pt idx="14">
                  <c:v>Mar</c:v>
                </c:pt>
                <c:pt idx="15">
                  <c:v>Apr</c:v>
                </c:pt>
              </c:strCache>
            </c:strRef>
          </c:cat>
          <c:val>
            <c:numRef>
              <c:f>Sheet1!$E$30:$E$45</c:f>
              <c:numCache>
                <c:formatCode>General</c:formatCode>
                <c:ptCount val="16"/>
                <c:pt idx="0">
                  <c:v>0</c:v>
                </c:pt>
                <c:pt idx="1">
                  <c:v>0</c:v>
                </c:pt>
                <c:pt idx="2">
                  <c:v>0</c:v>
                </c:pt>
                <c:pt idx="3">
                  <c:v>6</c:v>
                </c:pt>
                <c:pt idx="4">
                  <c:v>0</c:v>
                </c:pt>
                <c:pt idx="5">
                  <c:v>0</c:v>
                </c:pt>
                <c:pt idx="6">
                  <c:v>0</c:v>
                </c:pt>
                <c:pt idx="7">
                  <c:v>0</c:v>
                </c:pt>
                <c:pt idx="8">
                  <c:v>0</c:v>
                </c:pt>
                <c:pt idx="9">
                  <c:v>0</c:v>
                </c:pt>
                <c:pt idx="10">
                  <c:v>0</c:v>
                </c:pt>
                <c:pt idx="11">
                  <c:v>0</c:v>
                </c:pt>
                <c:pt idx="12">
                  <c:v>0</c:v>
                </c:pt>
                <c:pt idx="13">
                  <c:v>0</c:v>
                </c:pt>
                <c:pt idx="14">
                  <c:v>0</c:v>
                </c:pt>
                <c:pt idx="15">
                  <c:v>11</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2DFE-45F8-9459-D3B70E3D86B1}"/>
            </c:ext>
          </c:extLst>
        </c:ser>
        <c:dLbls>
          <c:showLegendKey val="0"/>
          <c:showVal val="0"/>
          <c:showCatName val="0"/>
          <c:showSerName val="0"/>
          <c:showPercent val="0"/>
          <c:showBubbleSize val="0"/>
        </c:dLbls>
        <c:gapWidth val="0"/>
        <c:overlap val="-27"/>
        <c:axId val="1740124559"/>
        <c:axId val="1736427983"/>
      </c:barChart>
      <c:catAx>
        <c:axId val="1740124559"/>
        <c:scaling>
          <c:orientation val="minMax"/>
        </c:scaling>
        <c:delete val="0"/>
        <c:axPos val="b"/>
        <c:title>
          <c:tx>
            <c:rich>
              <a:bodyPr rot="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Fecha</a:t>
                </a:r>
              </a:p>
            </c:rich>
          </c:tx>
          <c:layout>
            <c:manualLayout>
              <c:xMode val="edge"/>
              <c:yMode val="edge"/>
              <c:x val="0.53079855308416546"/>
              <c:y val="0.9011261301351905"/>
            </c:manualLayout>
          </c:layout>
          <c:overlay val="0"/>
          <c:spPr>
            <a:noFill/>
            <a:ln>
              <a:noFill/>
            </a:ln>
            <a:effectLst/>
          </c:spPr>
          <c:txPr>
            <a:bodyPr rot="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1736427983"/>
        <c:crosses val="autoZero"/>
        <c:auto val="1"/>
        <c:lblAlgn val="ctr"/>
        <c:lblOffset val="100"/>
        <c:noMultiLvlLbl val="0"/>
      </c:catAx>
      <c:valAx>
        <c:axId val="1736427983"/>
        <c:scaling>
          <c:orientation val="minMax"/>
          <c:max val="12"/>
        </c:scaling>
        <c:delete val="0"/>
        <c:axPos val="l"/>
        <c:title>
          <c:tx>
            <c:rich>
              <a:bodyPr rot="-54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Número de casos</a:t>
                </a:r>
              </a:p>
            </c:rich>
          </c:tx>
          <c:overlay val="0"/>
          <c:spPr>
            <a:noFill/>
            <a:ln>
              <a:noFill/>
            </a:ln>
            <a:effectLst/>
          </c:spPr>
          <c:txPr>
            <a:bodyPr rot="-54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1740124559"/>
        <c:crosses val="autoZero"/>
        <c:crossBetween val="between"/>
        <c:majorUnit val="2"/>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ysClr val="windowText" lastClr="000000"/>
          </a:solidFill>
          <a:latin typeface="Arial" panose="020B0604020202020204" pitchFamily="34" charset="0"/>
          <a:cs typeface="Arial" panose="020B0604020202020204" pitchFamily="34" charset="0"/>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866696074267907E-2"/>
          <c:y val="4.2081764235992199E-2"/>
          <c:w val="0.62605010951415063"/>
          <c:h val="0.71718232911103497"/>
        </c:manualLayout>
      </c:layout>
      <c:barChart>
        <c:barDir val="col"/>
        <c:grouping val="stacked"/>
        <c:varyColors val="0"/>
        <c:ser>
          <c:idx val="0"/>
          <c:order val="0"/>
          <c:tx>
            <c:strRef>
              <c:f>Sheet1!$B$1</c:f>
              <c:strCache>
                <c:ptCount val="1"/>
                <c:pt idx="0">
                  <c:v>S. Paratyphi A</c:v>
                </c:pt>
              </c:strCache>
            </c:strRef>
          </c:tx>
          <c:spPr>
            <a:solidFill>
              <a:srgbClr val="109648"/>
            </a:solidFill>
            <a:ln>
              <a:solidFill>
                <a:schemeClr val="tx1"/>
              </a:solidFill>
            </a:ln>
            <a:effectLst/>
          </c:spPr>
          <c:invertIfNegative val="0"/>
          <c:cat>
            <c:strRef>
              <c:f>Sheet1!$A$2:$A$33</c:f>
              <c:strCache>
                <c:ptCount val="32"/>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Aug</c:v>
                </c:pt>
              </c:strCache>
            </c:strRef>
          </c:cat>
          <c:val>
            <c:numRef>
              <c:f>Sheet1!$B$2:$B$33</c:f>
              <c:numCache>
                <c:formatCode>General</c:formatCode>
                <c:ptCount val="32"/>
                <c:pt idx="0">
                  <c:v>0</c:v>
                </c:pt>
                <c:pt idx="1">
                  <c:v>0</c:v>
                </c:pt>
                <c:pt idx="2">
                  <c:v>1</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2</c:v>
                </c:pt>
                <c:pt idx="18">
                  <c:v>1</c:v>
                </c:pt>
                <c:pt idx="19">
                  <c:v>1</c:v>
                </c:pt>
                <c:pt idx="20">
                  <c:v>3</c:v>
                </c:pt>
                <c:pt idx="21">
                  <c:v>0</c:v>
                </c:pt>
                <c:pt idx="22">
                  <c:v>0</c:v>
                </c:pt>
                <c:pt idx="23">
                  <c:v>0</c:v>
                </c:pt>
                <c:pt idx="24">
                  <c:v>1</c:v>
                </c:pt>
                <c:pt idx="25">
                  <c:v>5</c:v>
                </c:pt>
                <c:pt idx="26">
                  <c:v>9</c:v>
                </c:pt>
                <c:pt idx="27">
                  <c:v>14</c:v>
                </c:pt>
                <c:pt idx="28">
                  <c:v>10</c:v>
                </c:pt>
                <c:pt idx="29">
                  <c:v>4</c:v>
                </c:pt>
                <c:pt idx="30">
                  <c:v>9</c:v>
                </c:pt>
                <c:pt idx="31">
                  <c:v>9</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439-4BF7-AF2C-0A95A06081DD}"/>
            </c:ext>
          </c:extLst>
        </c:ser>
        <c:ser>
          <c:idx val="1"/>
          <c:order val="1"/>
          <c:tx>
            <c:strRef>
              <c:f>Sheet1!$C$1</c:f>
              <c:strCache>
                <c:ptCount val="1"/>
                <c:pt idx="0">
                  <c:v>S. Typhi</c:v>
                </c:pt>
              </c:strCache>
            </c:strRef>
          </c:tx>
          <c:spPr>
            <a:solidFill>
              <a:srgbClr val="0065A4"/>
            </a:solidFill>
            <a:ln>
              <a:solidFill>
                <a:schemeClr val="tx1"/>
              </a:solidFill>
            </a:ln>
            <a:effectLst/>
          </c:spPr>
          <c:invertIfNegative val="0"/>
          <c:cat>
            <c:strRef>
              <c:f>Sheet1!$A$2:$A$33</c:f>
              <c:strCache>
                <c:ptCount val="32"/>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Aug</c:v>
                </c:pt>
              </c:strCache>
            </c:strRef>
          </c:cat>
          <c:val>
            <c:numRef>
              <c:f>Sheet1!$C$2:$C$33</c:f>
              <c:numCache>
                <c:formatCode>General</c:formatCode>
                <c:ptCount val="32"/>
                <c:pt idx="0">
                  <c:v>0</c:v>
                </c:pt>
                <c:pt idx="1">
                  <c:v>0</c:v>
                </c:pt>
                <c:pt idx="2">
                  <c:v>0</c:v>
                </c:pt>
                <c:pt idx="3">
                  <c:v>0</c:v>
                </c:pt>
                <c:pt idx="4">
                  <c:v>0</c:v>
                </c:pt>
                <c:pt idx="5">
                  <c:v>1</c:v>
                </c:pt>
                <c:pt idx="6">
                  <c:v>1</c:v>
                </c:pt>
                <c:pt idx="7">
                  <c:v>0</c:v>
                </c:pt>
                <c:pt idx="8">
                  <c:v>0</c:v>
                </c:pt>
                <c:pt idx="9">
                  <c:v>0</c:v>
                </c:pt>
                <c:pt idx="10">
                  <c:v>1</c:v>
                </c:pt>
                <c:pt idx="11">
                  <c:v>1</c:v>
                </c:pt>
                <c:pt idx="12">
                  <c:v>0</c:v>
                </c:pt>
                <c:pt idx="13">
                  <c:v>1</c:v>
                </c:pt>
                <c:pt idx="14">
                  <c:v>0</c:v>
                </c:pt>
                <c:pt idx="15">
                  <c:v>0</c:v>
                </c:pt>
                <c:pt idx="16">
                  <c:v>3</c:v>
                </c:pt>
                <c:pt idx="17">
                  <c:v>1</c:v>
                </c:pt>
                <c:pt idx="18">
                  <c:v>0</c:v>
                </c:pt>
                <c:pt idx="19">
                  <c:v>1</c:v>
                </c:pt>
                <c:pt idx="20">
                  <c:v>2</c:v>
                </c:pt>
                <c:pt idx="21">
                  <c:v>2</c:v>
                </c:pt>
                <c:pt idx="22">
                  <c:v>0</c:v>
                </c:pt>
                <c:pt idx="23">
                  <c:v>0</c:v>
                </c:pt>
                <c:pt idx="24">
                  <c:v>0</c:v>
                </c:pt>
                <c:pt idx="25">
                  <c:v>1</c:v>
                </c:pt>
                <c:pt idx="26">
                  <c:v>2</c:v>
                </c:pt>
                <c:pt idx="27">
                  <c:v>2</c:v>
                </c:pt>
                <c:pt idx="28">
                  <c:v>3</c:v>
                </c:pt>
                <c:pt idx="29">
                  <c:v>3</c:v>
                </c:pt>
                <c:pt idx="30">
                  <c:v>3</c:v>
                </c:pt>
                <c:pt idx="31">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5439-4BF7-AF2C-0A95A06081DD}"/>
            </c:ext>
          </c:extLst>
        </c:ser>
        <c:dLbls>
          <c:showLegendKey val="0"/>
          <c:showVal val="0"/>
          <c:showCatName val="0"/>
          <c:showSerName val="0"/>
          <c:showPercent val="0"/>
          <c:showBubbleSize val="0"/>
        </c:dLbls>
        <c:gapWidth val="0"/>
        <c:overlap val="100"/>
        <c:axId val="2086732728"/>
        <c:axId val="2086725944"/>
      </c:barChart>
      <c:catAx>
        <c:axId val="208673272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2086725944"/>
        <c:crosses val="autoZero"/>
        <c:auto val="1"/>
        <c:lblAlgn val="ctr"/>
        <c:lblOffset val="100"/>
        <c:tickLblSkip val="3"/>
        <c:noMultiLvlLbl val="0"/>
      </c:catAx>
      <c:valAx>
        <c:axId val="2086725944"/>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t>Número de casos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2086732728"/>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Entry>
      <c:legendEntry>
        <c:idx val="1"/>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Entry>
      <c:layout>
        <c:manualLayout>
          <c:xMode val="edge"/>
          <c:yMode val="edge"/>
          <c:x val="0.68127377730029948"/>
          <c:y val="0.13924541390473255"/>
          <c:w val="0.27110551550162898"/>
          <c:h val="0.22471530511811"/>
        </c:manualLayout>
      </c:layout>
      <c:overlay val="0"/>
      <c:spPr>
        <a:noFill/>
        <a:ln>
          <a:noFill/>
        </a:ln>
        <a:effectLst/>
      </c:spPr>
      <c:txPr>
        <a:bodyPr rot="0" spcFirstLastPara="1" vertOverflow="ellipsis" vert="horz" wrap="square" anchor="ctr" anchorCtr="1"/>
        <a:lstStyle/>
        <a:p>
          <a:pPr>
            <a:defRPr sz="2000" b="0" i="1" u="none" strike="noStrike" kern="1200" baseline="0">
              <a:solidFill>
                <a:schemeClr val="tx1"/>
              </a:solidFill>
              <a:latin typeface="+mn-lt"/>
              <a:ea typeface="+mn-ea"/>
              <a:cs typeface="+mn-cs"/>
            </a:defRPr>
          </a:pPr>
          <a:endParaRPr lang="es-ES"/>
        </a:p>
      </c:txPr>
    </c:legend>
    <c:plotVisOnly val="1"/>
    <c:dispBlanksAs val="gap"/>
    <c:showDLblsOverMax val="0"/>
  </c:chart>
  <c:spPr>
    <a:noFill/>
    <a:ln>
      <a:noFill/>
    </a:ln>
    <a:effectLst/>
  </c:spPr>
  <c:txPr>
    <a:bodyPr/>
    <a:lstStyle/>
    <a:p>
      <a:pPr>
        <a:defRPr sz="2000">
          <a:solidFill>
            <a:schemeClr val="tx1"/>
          </a:solidFill>
        </a:defRPr>
      </a:pPr>
      <a:endParaRPr lang="es-E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8132625959326"/>
          <c:y val="0.103868050306893"/>
          <c:w val="0.83729370078740095"/>
          <c:h val="0.733266171439378"/>
        </c:manualLayout>
      </c:layout>
      <c:barChart>
        <c:barDir val="col"/>
        <c:grouping val="clustered"/>
        <c:varyColors val="0"/>
        <c:ser>
          <c:idx val="2"/>
          <c:order val="0"/>
          <c:tx>
            <c:v>Casos</c:v>
          </c:tx>
          <c:spPr>
            <a:solidFill>
              <a:srgbClr val="F7941D"/>
            </a:solidFill>
            <a:ln>
              <a:solidFill>
                <a:schemeClr val="tx1"/>
              </a:solidFill>
            </a:ln>
          </c:spPr>
          <c:invertIfNegative val="0"/>
          <c:val>
            <c:numRef>
              <c:f>National!$K$61:$K$112</c:f>
              <c:numCache>
                <c:formatCode>General</c:formatCode>
                <c:ptCount val="52"/>
                <c:pt idx="0">
                  <c:v>214</c:v>
                </c:pt>
                <c:pt idx="1">
                  <c:v>290</c:v>
                </c:pt>
                <c:pt idx="2">
                  <c:v>275</c:v>
                </c:pt>
                <c:pt idx="3">
                  <c:v>321</c:v>
                </c:pt>
                <c:pt idx="4">
                  <c:v>263</c:v>
                </c:pt>
                <c:pt idx="5">
                  <c:v>275</c:v>
                </c:pt>
                <c:pt idx="6">
                  <c:v>231</c:v>
                </c:pt>
                <c:pt idx="7">
                  <c:v>231</c:v>
                </c:pt>
                <c:pt idx="8">
                  <c:v>210</c:v>
                </c:pt>
                <c:pt idx="9">
                  <c:v>174</c:v>
                </c:pt>
                <c:pt idx="10">
                  <c:v>186</c:v>
                </c:pt>
                <c:pt idx="11">
                  <c:v>164</c:v>
                </c:pt>
                <c:pt idx="12">
                  <c:v>190</c:v>
                </c:pt>
                <c:pt idx="13">
                  <c:v>137</c:v>
                </c:pt>
                <c:pt idx="14">
                  <c:v>180</c:v>
                </c:pt>
                <c:pt idx="15">
                  <c:v>155</c:v>
                </c:pt>
                <c:pt idx="16">
                  <c:v>122</c:v>
                </c:pt>
                <c:pt idx="17">
                  <c:v>157</c:v>
                </c:pt>
                <c:pt idx="18">
                  <c:v>210</c:v>
                </c:pt>
                <c:pt idx="19">
                  <c:v>216</c:v>
                </c:pt>
                <c:pt idx="20">
                  <c:v>174</c:v>
                </c:pt>
                <c:pt idx="21">
                  <c:v>162</c:v>
                </c:pt>
                <c:pt idx="22">
                  <c:v>151</c:v>
                </c:pt>
                <c:pt idx="23">
                  <c:v>130</c:v>
                </c:pt>
                <c:pt idx="24">
                  <c:v>140</c:v>
                </c:pt>
                <c:pt idx="25">
                  <c:v>112</c:v>
                </c:pt>
                <c:pt idx="26">
                  <c:v>128</c:v>
                </c:pt>
                <c:pt idx="27">
                  <c:v>101</c:v>
                </c:pt>
                <c:pt idx="28">
                  <c:v>100</c:v>
                </c:pt>
                <c:pt idx="29">
                  <c:v>144</c:v>
                </c:pt>
                <c:pt idx="30">
                  <c:v>131</c:v>
                </c:pt>
                <c:pt idx="31">
                  <c:v>210</c:v>
                </c:pt>
                <c:pt idx="32">
                  <c:v>323</c:v>
                </c:pt>
                <c:pt idx="33">
                  <c:v>441</c:v>
                </c:pt>
                <c:pt idx="34">
                  <c:v>403</c:v>
                </c:pt>
                <c:pt idx="35">
                  <c:v>271</c:v>
                </c:pt>
                <c:pt idx="36">
                  <c:v>282</c:v>
                </c:pt>
                <c:pt idx="37">
                  <c:v>243</c:v>
                </c:pt>
                <c:pt idx="38">
                  <c:v>196</c:v>
                </c:pt>
                <c:pt idx="39">
                  <c:v>198</c:v>
                </c:pt>
                <c:pt idx="40">
                  <c:v>243</c:v>
                </c:pt>
                <c:pt idx="41">
                  <c:v>249</c:v>
                </c:pt>
                <c:pt idx="42">
                  <c:v>210</c:v>
                </c:pt>
                <c:pt idx="43">
                  <c:v>161</c:v>
                </c:pt>
                <c:pt idx="44">
                  <c:v>149</c:v>
                </c:pt>
                <c:pt idx="45">
                  <c:v>252</c:v>
                </c:pt>
                <c:pt idx="46">
                  <c:v>0</c:v>
                </c:pt>
                <c:pt idx="47">
                  <c:v>0</c:v>
                </c:pt>
                <c:pt idx="48">
                  <c:v>0</c:v>
                </c:pt>
                <c:pt idx="49">
                  <c:v>0</c:v>
                </c:pt>
                <c:pt idx="50">
                  <c:v>0</c:v>
                </c:pt>
                <c:pt idx="51">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3EF5-44CA-92D6-F5B6E41AC13B}"/>
            </c:ext>
          </c:extLst>
        </c:ser>
        <c:dLbls>
          <c:showLegendKey val="0"/>
          <c:showVal val="0"/>
          <c:showCatName val="0"/>
          <c:showSerName val="0"/>
          <c:showPercent val="0"/>
          <c:showBubbleSize val="0"/>
        </c:dLbls>
        <c:gapWidth val="0"/>
        <c:axId val="2089294504"/>
        <c:axId val="2089300712"/>
      </c:barChart>
      <c:catAx>
        <c:axId val="2089294504"/>
        <c:scaling>
          <c:orientation val="minMax"/>
        </c:scaling>
        <c:delete val="0"/>
        <c:axPos val="b"/>
        <c:majorTickMark val="out"/>
        <c:minorTickMark val="none"/>
        <c:tickLblPos val="nextTo"/>
        <c:crossAx val="2089300712"/>
        <c:crosses val="autoZero"/>
        <c:auto val="1"/>
        <c:lblAlgn val="ctr"/>
        <c:lblOffset val="100"/>
        <c:tickLblSkip val="2"/>
        <c:noMultiLvlLbl val="0"/>
      </c:catAx>
      <c:valAx>
        <c:axId val="2089300712"/>
        <c:scaling>
          <c:orientation val="minMax"/>
          <c:max val="600"/>
        </c:scaling>
        <c:delete val="0"/>
        <c:axPos val="l"/>
        <c:majorGridlines>
          <c:spPr>
            <a:ln>
              <a:noFill/>
            </a:ln>
          </c:spPr>
        </c:majorGridlines>
        <c:title>
          <c:tx>
            <c:rich>
              <a:bodyPr rot="-5400000" vert="horz"/>
              <a:lstStyle/>
              <a:p>
                <a:pPr>
                  <a:defRPr b="0"/>
                </a:pPr>
                <a:r>
                  <a:rPr lang="en-US" b="0"/>
                  <a:t>Nº de casos</a:t>
                </a:r>
              </a:p>
            </c:rich>
          </c:tx>
          <c:overlay val="0"/>
        </c:title>
        <c:numFmt formatCode="General" sourceLinked="1"/>
        <c:majorTickMark val="out"/>
        <c:minorTickMark val="none"/>
        <c:tickLblPos val="nextTo"/>
        <c:crossAx val="2089294504"/>
        <c:crosses val="autoZero"/>
        <c:crossBetween val="between"/>
      </c:valAx>
      <c:spPr>
        <a:noFill/>
        <a:ln w="25400">
          <a:noFill/>
        </a:ln>
      </c:spPr>
    </c:plotArea>
    <c:plotVisOnly val="1"/>
    <c:dispBlanksAs val="gap"/>
    <c:showDLblsOverMax val="0"/>
  </c:chart>
  <c:spPr>
    <a:ln>
      <a:noFill/>
    </a:ln>
    <a:scene3d>
      <a:camera prst="orthographicFront"/>
      <a:lightRig rig="threePt" dir="t"/>
    </a:scene3d>
    <a:sp3d>
      <a:bevelT/>
    </a:sp3d>
  </c:spPr>
  <c:txPr>
    <a:bodyPr/>
    <a:lstStyle/>
    <a:p>
      <a:pPr>
        <a:defRPr sz="2000">
          <a:solidFill>
            <a:schemeClr val="tx1"/>
          </a:solidFill>
        </a:defRPr>
      </a:pPr>
      <a:endParaRPr lang="es-E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8132625959326"/>
          <c:y val="0.103868050306893"/>
          <c:w val="0.83729370078740095"/>
          <c:h val="0.733266171439378"/>
        </c:manualLayout>
      </c:layout>
      <c:barChart>
        <c:barDir val="col"/>
        <c:grouping val="clustered"/>
        <c:varyColors val="0"/>
        <c:ser>
          <c:idx val="2"/>
          <c:order val="2"/>
          <c:tx>
            <c:v>Casos</c:v>
          </c:tx>
          <c:spPr>
            <a:solidFill>
              <a:srgbClr val="F7941D"/>
            </a:solidFill>
            <a:ln>
              <a:solidFill>
                <a:schemeClr val="tx1"/>
              </a:solidFill>
            </a:ln>
          </c:spPr>
          <c:invertIfNegative val="0"/>
          <c:val>
            <c:numRef>
              <c:f>National!$K$61:$K$112</c:f>
              <c:numCache>
                <c:formatCode>General</c:formatCode>
                <c:ptCount val="52"/>
                <c:pt idx="0">
                  <c:v>214</c:v>
                </c:pt>
                <c:pt idx="1">
                  <c:v>290</c:v>
                </c:pt>
                <c:pt idx="2">
                  <c:v>275</c:v>
                </c:pt>
                <c:pt idx="3">
                  <c:v>321</c:v>
                </c:pt>
                <c:pt idx="4">
                  <c:v>263</c:v>
                </c:pt>
                <c:pt idx="5">
                  <c:v>275</c:v>
                </c:pt>
                <c:pt idx="6">
                  <c:v>231</c:v>
                </c:pt>
                <c:pt idx="7">
                  <c:v>231</c:v>
                </c:pt>
                <c:pt idx="8">
                  <c:v>210</c:v>
                </c:pt>
                <c:pt idx="9">
                  <c:v>174</c:v>
                </c:pt>
                <c:pt idx="10">
                  <c:v>186</c:v>
                </c:pt>
                <c:pt idx="11">
                  <c:v>164</c:v>
                </c:pt>
                <c:pt idx="12">
                  <c:v>190</c:v>
                </c:pt>
                <c:pt idx="13">
                  <c:v>137</c:v>
                </c:pt>
                <c:pt idx="14">
                  <c:v>180</c:v>
                </c:pt>
                <c:pt idx="15">
                  <c:v>155</c:v>
                </c:pt>
                <c:pt idx="16">
                  <c:v>122</c:v>
                </c:pt>
                <c:pt idx="17">
                  <c:v>157</c:v>
                </c:pt>
                <c:pt idx="18">
                  <c:v>210</c:v>
                </c:pt>
                <c:pt idx="19">
                  <c:v>216</c:v>
                </c:pt>
                <c:pt idx="20">
                  <c:v>174</c:v>
                </c:pt>
                <c:pt idx="21">
                  <c:v>162</c:v>
                </c:pt>
                <c:pt idx="22">
                  <c:v>151</c:v>
                </c:pt>
                <c:pt idx="23">
                  <c:v>130</c:v>
                </c:pt>
                <c:pt idx="24">
                  <c:v>140</c:v>
                </c:pt>
                <c:pt idx="25">
                  <c:v>112</c:v>
                </c:pt>
                <c:pt idx="26">
                  <c:v>128</c:v>
                </c:pt>
                <c:pt idx="27">
                  <c:v>101</c:v>
                </c:pt>
                <c:pt idx="28">
                  <c:v>100</c:v>
                </c:pt>
                <c:pt idx="29">
                  <c:v>144</c:v>
                </c:pt>
                <c:pt idx="30">
                  <c:v>131</c:v>
                </c:pt>
                <c:pt idx="31">
                  <c:v>210</c:v>
                </c:pt>
                <c:pt idx="32">
                  <c:v>323</c:v>
                </c:pt>
                <c:pt idx="33">
                  <c:v>441</c:v>
                </c:pt>
                <c:pt idx="34">
                  <c:v>403</c:v>
                </c:pt>
                <c:pt idx="35">
                  <c:v>271</c:v>
                </c:pt>
                <c:pt idx="36">
                  <c:v>282</c:v>
                </c:pt>
                <c:pt idx="37">
                  <c:v>243</c:v>
                </c:pt>
                <c:pt idx="38">
                  <c:v>196</c:v>
                </c:pt>
                <c:pt idx="39">
                  <c:v>198</c:v>
                </c:pt>
                <c:pt idx="40">
                  <c:v>243</c:v>
                </c:pt>
                <c:pt idx="41">
                  <c:v>249</c:v>
                </c:pt>
                <c:pt idx="42">
                  <c:v>210</c:v>
                </c:pt>
                <c:pt idx="43">
                  <c:v>161</c:v>
                </c:pt>
                <c:pt idx="44">
                  <c:v>149</c:v>
                </c:pt>
                <c:pt idx="45">
                  <c:v>252</c:v>
                </c:pt>
                <c:pt idx="46">
                  <c:v>0</c:v>
                </c:pt>
                <c:pt idx="47">
                  <c:v>0</c:v>
                </c:pt>
                <c:pt idx="48">
                  <c:v>0</c:v>
                </c:pt>
                <c:pt idx="49">
                  <c:v>0</c:v>
                </c:pt>
                <c:pt idx="50">
                  <c:v>0</c:v>
                </c:pt>
                <c:pt idx="51">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140-4225-A5D5-35C8518FEFAA}"/>
            </c:ext>
          </c:extLst>
        </c:ser>
        <c:dLbls>
          <c:showLegendKey val="0"/>
          <c:showVal val="0"/>
          <c:showCatName val="0"/>
          <c:showSerName val="0"/>
          <c:showPercent val="0"/>
          <c:showBubbleSize val="0"/>
        </c:dLbls>
        <c:gapWidth val="0"/>
        <c:axId val="2086791256"/>
        <c:axId val="2086754456"/>
      </c:barChart>
      <c:lineChart>
        <c:grouping val="standard"/>
        <c:varyColors val="0"/>
        <c:ser>
          <c:idx val="0"/>
          <c:order val="0"/>
          <c:tx>
            <c:strRef>
              <c:f>National!$I$60</c:f>
              <c:strCache>
                <c:ptCount val="1"/>
                <c:pt idx="0">
                  <c:v>Alerta</c:v>
                </c:pt>
              </c:strCache>
            </c:strRef>
          </c:tx>
          <c:spPr>
            <a:ln w="38100">
              <a:solidFill>
                <a:srgbClr val="0065A4"/>
              </a:solidFill>
            </a:ln>
          </c:spPr>
          <c:marker>
            <c:symbol val="none"/>
          </c:marker>
          <c:val>
            <c:numRef>
              <c:f>National!$I$61:$I$112</c:f>
              <c:numCache>
                <c:formatCode>General</c:formatCode>
                <c:ptCount val="52"/>
                <c:pt idx="0">
                  <c:v>380</c:v>
                </c:pt>
                <c:pt idx="1">
                  <c:v>498</c:v>
                </c:pt>
                <c:pt idx="2">
                  <c:v>469</c:v>
                </c:pt>
                <c:pt idx="3">
                  <c:v>526</c:v>
                </c:pt>
                <c:pt idx="4">
                  <c:v>575</c:v>
                </c:pt>
                <c:pt idx="5">
                  <c:v>506</c:v>
                </c:pt>
                <c:pt idx="6">
                  <c:v>482</c:v>
                </c:pt>
                <c:pt idx="7">
                  <c:v>532</c:v>
                </c:pt>
                <c:pt idx="8">
                  <c:v>483</c:v>
                </c:pt>
                <c:pt idx="9">
                  <c:v>482</c:v>
                </c:pt>
                <c:pt idx="10">
                  <c:v>492</c:v>
                </c:pt>
                <c:pt idx="11">
                  <c:v>482</c:v>
                </c:pt>
                <c:pt idx="12">
                  <c:v>412</c:v>
                </c:pt>
                <c:pt idx="13">
                  <c:v>388</c:v>
                </c:pt>
                <c:pt idx="14">
                  <c:v>395</c:v>
                </c:pt>
                <c:pt idx="15">
                  <c:v>387</c:v>
                </c:pt>
                <c:pt idx="16">
                  <c:v>325</c:v>
                </c:pt>
                <c:pt idx="17">
                  <c:v>306</c:v>
                </c:pt>
                <c:pt idx="18">
                  <c:v>390</c:v>
                </c:pt>
                <c:pt idx="19">
                  <c:v>334</c:v>
                </c:pt>
                <c:pt idx="20">
                  <c:v>327</c:v>
                </c:pt>
                <c:pt idx="21">
                  <c:v>309</c:v>
                </c:pt>
                <c:pt idx="22">
                  <c:v>275</c:v>
                </c:pt>
                <c:pt idx="23">
                  <c:v>256</c:v>
                </c:pt>
                <c:pt idx="24">
                  <c:v>295</c:v>
                </c:pt>
                <c:pt idx="25">
                  <c:v>343</c:v>
                </c:pt>
                <c:pt idx="26">
                  <c:v>176</c:v>
                </c:pt>
                <c:pt idx="27">
                  <c:v>232</c:v>
                </c:pt>
                <c:pt idx="28">
                  <c:v>201</c:v>
                </c:pt>
                <c:pt idx="29">
                  <c:v>291</c:v>
                </c:pt>
                <c:pt idx="30">
                  <c:v>379</c:v>
                </c:pt>
                <c:pt idx="31">
                  <c:v>587</c:v>
                </c:pt>
                <c:pt idx="32">
                  <c:v>661</c:v>
                </c:pt>
                <c:pt idx="33">
                  <c:v>650</c:v>
                </c:pt>
                <c:pt idx="34">
                  <c:v>697</c:v>
                </c:pt>
                <c:pt idx="35">
                  <c:v>694</c:v>
                </c:pt>
                <c:pt idx="36">
                  <c:v>731</c:v>
                </c:pt>
                <c:pt idx="37">
                  <c:v>692</c:v>
                </c:pt>
                <c:pt idx="38">
                  <c:v>366</c:v>
                </c:pt>
                <c:pt idx="39">
                  <c:v>382</c:v>
                </c:pt>
                <c:pt idx="40">
                  <c:v>472</c:v>
                </c:pt>
                <c:pt idx="41">
                  <c:v>417</c:v>
                </c:pt>
                <c:pt idx="42">
                  <c:v>321</c:v>
                </c:pt>
                <c:pt idx="43">
                  <c:v>335</c:v>
                </c:pt>
                <c:pt idx="44">
                  <c:v>360</c:v>
                </c:pt>
                <c:pt idx="45">
                  <c:v>450</c:v>
                </c:pt>
                <c:pt idx="46">
                  <c:v>387</c:v>
                </c:pt>
                <c:pt idx="47">
                  <c:v>290</c:v>
                </c:pt>
                <c:pt idx="48">
                  <c:v>255</c:v>
                </c:pt>
                <c:pt idx="49">
                  <c:v>296</c:v>
                </c:pt>
                <c:pt idx="50">
                  <c:v>300</c:v>
                </c:pt>
                <c:pt idx="51">
                  <c:v>277</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9140-4225-A5D5-35C8518FEFAA}"/>
            </c:ext>
          </c:extLst>
        </c:ser>
        <c:ser>
          <c:idx val="1"/>
          <c:order val="1"/>
          <c:tx>
            <c:strRef>
              <c:f>National!$J$60</c:f>
              <c:strCache>
                <c:ptCount val="1"/>
                <c:pt idx="0">
                  <c:v>Acción</c:v>
                </c:pt>
              </c:strCache>
            </c:strRef>
          </c:tx>
          <c:spPr>
            <a:ln w="38100">
              <a:solidFill>
                <a:srgbClr val="C00000"/>
              </a:solidFill>
            </a:ln>
          </c:spPr>
          <c:marker>
            <c:symbol val="none"/>
          </c:marker>
          <c:val>
            <c:numRef>
              <c:f>National!$J$61:$J$112</c:f>
              <c:numCache>
                <c:formatCode>General</c:formatCode>
                <c:ptCount val="52"/>
                <c:pt idx="0">
                  <c:v>523.94560207947643</c:v>
                </c:pt>
                <c:pt idx="1">
                  <c:v>633.60449023688784</c:v>
                </c:pt>
                <c:pt idx="2">
                  <c:v>607.45588912735809</c:v>
                </c:pt>
                <c:pt idx="3">
                  <c:v>713.8650544506072</c:v>
                </c:pt>
                <c:pt idx="4">
                  <c:v>694.07878580027182</c:v>
                </c:pt>
                <c:pt idx="5">
                  <c:v>638.0232334210466</c:v>
                </c:pt>
                <c:pt idx="6">
                  <c:v>641.17051555144951</c:v>
                </c:pt>
                <c:pt idx="7">
                  <c:v>648.62206895357497</c:v>
                </c:pt>
                <c:pt idx="8">
                  <c:v>555.11242463615577</c:v>
                </c:pt>
                <c:pt idx="9">
                  <c:v>598.5027637977704</c:v>
                </c:pt>
                <c:pt idx="10">
                  <c:v>657.52863404375057</c:v>
                </c:pt>
                <c:pt idx="11">
                  <c:v>624.53420958322022</c:v>
                </c:pt>
                <c:pt idx="12">
                  <c:v>592.56468994444413</c:v>
                </c:pt>
                <c:pt idx="13">
                  <c:v>515.73729845055368</c:v>
                </c:pt>
                <c:pt idx="14">
                  <c:v>448.84343837927332</c:v>
                </c:pt>
                <c:pt idx="15">
                  <c:v>492.80548080572242</c:v>
                </c:pt>
                <c:pt idx="16">
                  <c:v>391.39563125582953</c:v>
                </c:pt>
                <c:pt idx="17">
                  <c:v>413.44916064298963</c:v>
                </c:pt>
                <c:pt idx="18">
                  <c:v>549.6698948099604</c:v>
                </c:pt>
                <c:pt idx="19">
                  <c:v>560.87840095229171</c:v>
                </c:pt>
                <c:pt idx="20">
                  <c:v>482.92453762904449</c:v>
                </c:pt>
                <c:pt idx="21">
                  <c:v>418.20832774049182</c:v>
                </c:pt>
                <c:pt idx="22">
                  <c:v>341.71285377301251</c:v>
                </c:pt>
                <c:pt idx="23">
                  <c:v>404.87815251294762</c:v>
                </c:pt>
                <c:pt idx="24">
                  <c:v>367.43626824226851</c:v>
                </c:pt>
                <c:pt idx="25">
                  <c:v>469.07418595183373</c:v>
                </c:pt>
                <c:pt idx="26">
                  <c:v>619.14313956633146</c:v>
                </c:pt>
                <c:pt idx="27">
                  <c:v>694.696997678966</c:v>
                </c:pt>
                <c:pt idx="28">
                  <c:v>532.62475296431967</c:v>
                </c:pt>
                <c:pt idx="29">
                  <c:v>669.65486674733552</c:v>
                </c:pt>
                <c:pt idx="30">
                  <c:v>621.42975383099542</c:v>
                </c:pt>
                <c:pt idx="31">
                  <c:v>716.93526201085581</c:v>
                </c:pt>
                <c:pt idx="32">
                  <c:v>942.61220499349827</c:v>
                </c:pt>
                <c:pt idx="33">
                  <c:v>1542.1832962838091</c:v>
                </c:pt>
                <c:pt idx="34">
                  <c:v>1396.3547439100421</c:v>
                </c:pt>
                <c:pt idx="35">
                  <c:v>1027.875800951243</c:v>
                </c:pt>
                <c:pt idx="36">
                  <c:v>1087.4367510832469</c:v>
                </c:pt>
                <c:pt idx="37">
                  <c:v>914.88004812371241</c:v>
                </c:pt>
                <c:pt idx="38">
                  <c:v>695.77179280536052</c:v>
                </c:pt>
                <c:pt idx="39">
                  <c:v>577.61333364592826</c:v>
                </c:pt>
                <c:pt idx="40">
                  <c:v>624.90588226444754</c:v>
                </c:pt>
                <c:pt idx="41">
                  <c:v>536.38829177083562</c:v>
                </c:pt>
                <c:pt idx="42">
                  <c:v>434.84750671460728</c:v>
                </c:pt>
                <c:pt idx="43">
                  <c:v>505.0674855054973</c:v>
                </c:pt>
                <c:pt idx="44">
                  <c:v>413.45166803654229</c:v>
                </c:pt>
                <c:pt idx="45">
                  <c:v>511.29810923368342</c:v>
                </c:pt>
                <c:pt idx="46">
                  <c:v>528.20832918409337</c:v>
                </c:pt>
                <c:pt idx="47">
                  <c:v>427.43826487374201</c:v>
                </c:pt>
                <c:pt idx="48">
                  <c:v>347.10535550939261</c:v>
                </c:pt>
                <c:pt idx="49">
                  <c:v>374.33485708949308</c:v>
                </c:pt>
                <c:pt idx="50">
                  <c:v>420.77533054102361</c:v>
                </c:pt>
                <c:pt idx="51">
                  <c:v>444.84799394873681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9140-4225-A5D5-35C8518FEFAA}"/>
            </c:ext>
          </c:extLst>
        </c:ser>
        <c:dLbls>
          <c:showLegendKey val="0"/>
          <c:showVal val="0"/>
          <c:showCatName val="0"/>
          <c:showSerName val="0"/>
          <c:showPercent val="0"/>
          <c:showBubbleSize val="0"/>
        </c:dLbls>
        <c:marker val="1"/>
        <c:smooth val="0"/>
        <c:axId val="2086791256"/>
        <c:axId val="2086754456"/>
      </c:lineChart>
      <c:catAx>
        <c:axId val="2086791256"/>
        <c:scaling>
          <c:orientation val="minMax"/>
        </c:scaling>
        <c:delete val="0"/>
        <c:axPos val="b"/>
        <c:majorTickMark val="out"/>
        <c:minorTickMark val="none"/>
        <c:tickLblPos val="nextTo"/>
        <c:crossAx val="2086754456"/>
        <c:crosses val="autoZero"/>
        <c:auto val="1"/>
        <c:lblAlgn val="ctr"/>
        <c:lblOffset val="100"/>
        <c:tickLblSkip val="2"/>
        <c:noMultiLvlLbl val="0"/>
      </c:catAx>
      <c:valAx>
        <c:axId val="2086754456"/>
        <c:scaling>
          <c:orientation val="minMax"/>
        </c:scaling>
        <c:delete val="0"/>
        <c:axPos val="l"/>
        <c:majorGridlines>
          <c:spPr>
            <a:ln>
              <a:noFill/>
            </a:ln>
          </c:spPr>
        </c:majorGridlines>
        <c:title>
          <c:tx>
            <c:rich>
              <a:bodyPr rot="-5400000" vert="horz"/>
              <a:lstStyle/>
              <a:p>
                <a:pPr>
                  <a:defRPr b="0"/>
                </a:pPr>
                <a:r>
                  <a:rPr lang="en-US" b="0">
                    <a:latin typeface="Arial" panose="020B0604020202020204" pitchFamily="34" charset="0"/>
                    <a:cs typeface="Arial" panose="020B0604020202020204" pitchFamily="34" charset="0"/>
                  </a:rPr>
                  <a:t>Nº de casos</a:t>
                </a:r>
              </a:p>
            </c:rich>
          </c:tx>
          <c:overlay val="0"/>
        </c:title>
        <c:numFmt formatCode="General" sourceLinked="1"/>
        <c:majorTickMark val="out"/>
        <c:minorTickMark val="none"/>
        <c:tickLblPos val="nextTo"/>
        <c:crossAx val="2086791256"/>
        <c:crosses val="autoZero"/>
        <c:crossBetween val="between"/>
      </c:valAx>
    </c:plotArea>
    <c:plotVisOnly val="1"/>
    <c:dispBlanksAs val="gap"/>
    <c:showDLblsOverMax val="0"/>
  </c:chart>
  <c:spPr>
    <a:ln>
      <a:noFill/>
    </a:ln>
    <a:scene3d>
      <a:camera prst="orthographicFront"/>
      <a:lightRig rig="threePt" dir="t"/>
    </a:scene3d>
    <a:sp3d>
      <a:bevelT/>
    </a:sp3d>
  </c:spPr>
  <c:txPr>
    <a:bodyPr/>
    <a:lstStyle/>
    <a:p>
      <a:pPr>
        <a:defRPr sz="2000">
          <a:latin typeface="+mn-lt"/>
          <a:cs typeface="Arial" panose="020B0604020202020204" pitchFamily="34" charset="0"/>
        </a:defRPr>
      </a:pPr>
      <a:endParaRPr lang="es-E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8970199454068"/>
          <c:y val="4.1904749334908301E-2"/>
          <c:w val="0.85369303938876395"/>
          <c:h val="0.77528825638147603"/>
        </c:manualLayout>
      </c:layout>
      <c:lineChart>
        <c:grouping val="standard"/>
        <c:varyColors val="0"/>
        <c:ser>
          <c:idx val="2"/>
          <c:order val="0"/>
          <c:tx>
            <c:v>2015-2016</c:v>
          </c:tx>
          <c:spPr>
            <a:ln w="38100" cap="rnd">
              <a:solidFill>
                <a:srgbClr val="C00000"/>
              </a:solidFill>
              <a:round/>
            </a:ln>
            <a:effectLst/>
          </c:spPr>
          <c:marker>
            <c:symbol val="none"/>
          </c:marker>
          <c:cat>
            <c:numRef>
              <c:f>'By year'!$E$25:$BD$25</c:f>
              <c:numCache>
                <c:formatCode>General</c:formatCode>
                <c:ptCount val="52"/>
                <c:pt idx="0">
                  <c:v>40</c:v>
                </c:pt>
                <c:pt idx="1">
                  <c:v>41</c:v>
                </c:pt>
                <c:pt idx="2">
                  <c:v>42</c:v>
                </c:pt>
                <c:pt idx="3">
                  <c:v>43</c:v>
                </c:pt>
                <c:pt idx="4">
                  <c:v>44</c:v>
                </c:pt>
                <c:pt idx="5">
                  <c:v>45</c:v>
                </c:pt>
                <c:pt idx="6">
                  <c:v>46</c:v>
                </c:pt>
                <c:pt idx="7">
                  <c:v>47</c:v>
                </c:pt>
                <c:pt idx="8">
                  <c:v>48</c:v>
                </c:pt>
                <c:pt idx="9">
                  <c:v>49</c:v>
                </c:pt>
                <c:pt idx="10">
                  <c:v>50</c:v>
                </c:pt>
                <c:pt idx="11">
                  <c:v>51</c:v>
                </c:pt>
                <c:pt idx="12">
                  <c:v>52</c:v>
                </c:pt>
                <c:pt idx="13">
                  <c:v>1</c:v>
                </c:pt>
                <c:pt idx="14">
                  <c:v>2</c:v>
                </c:pt>
                <c:pt idx="15">
                  <c:v>3</c:v>
                </c:pt>
                <c:pt idx="16">
                  <c:v>4</c:v>
                </c:pt>
                <c:pt idx="17">
                  <c:v>5</c:v>
                </c:pt>
                <c:pt idx="18">
                  <c:v>6</c:v>
                </c:pt>
                <c:pt idx="19">
                  <c:v>7</c:v>
                </c:pt>
                <c:pt idx="20">
                  <c:v>8</c:v>
                </c:pt>
                <c:pt idx="21">
                  <c:v>9</c:v>
                </c:pt>
                <c:pt idx="22">
                  <c:v>10</c:v>
                </c:pt>
                <c:pt idx="23">
                  <c:v>11</c:v>
                </c:pt>
                <c:pt idx="24">
                  <c:v>12</c:v>
                </c:pt>
                <c:pt idx="25">
                  <c:v>13</c:v>
                </c:pt>
                <c:pt idx="26">
                  <c:v>14</c:v>
                </c:pt>
                <c:pt idx="27">
                  <c:v>15</c:v>
                </c:pt>
                <c:pt idx="28">
                  <c:v>16</c:v>
                </c:pt>
                <c:pt idx="29">
                  <c:v>17</c:v>
                </c:pt>
                <c:pt idx="30">
                  <c:v>18</c:v>
                </c:pt>
                <c:pt idx="31">
                  <c:v>19</c:v>
                </c:pt>
                <c:pt idx="32">
                  <c:v>20</c:v>
                </c:pt>
                <c:pt idx="33">
                  <c:v>21</c:v>
                </c:pt>
                <c:pt idx="34">
                  <c:v>22</c:v>
                </c:pt>
                <c:pt idx="35">
                  <c:v>23</c:v>
                </c:pt>
                <c:pt idx="36">
                  <c:v>24</c:v>
                </c:pt>
                <c:pt idx="37">
                  <c:v>25</c:v>
                </c:pt>
                <c:pt idx="38">
                  <c:v>26</c:v>
                </c:pt>
                <c:pt idx="39">
                  <c:v>27</c:v>
                </c:pt>
                <c:pt idx="40">
                  <c:v>28</c:v>
                </c:pt>
                <c:pt idx="41">
                  <c:v>29</c:v>
                </c:pt>
                <c:pt idx="42">
                  <c:v>30</c:v>
                </c:pt>
                <c:pt idx="43">
                  <c:v>31</c:v>
                </c:pt>
                <c:pt idx="44">
                  <c:v>32</c:v>
                </c:pt>
                <c:pt idx="45">
                  <c:v>33</c:v>
                </c:pt>
                <c:pt idx="46">
                  <c:v>34</c:v>
                </c:pt>
                <c:pt idx="47">
                  <c:v>35</c:v>
                </c:pt>
                <c:pt idx="48">
                  <c:v>36</c:v>
                </c:pt>
                <c:pt idx="49">
                  <c:v>37</c:v>
                </c:pt>
                <c:pt idx="50">
                  <c:v>38</c:v>
                </c:pt>
                <c:pt idx="51">
                  <c:v>39</c:v>
                </c:pt>
              </c:numCache>
            </c:numRef>
          </c:cat>
          <c:val>
            <c:numRef>
              <c:f>'By year'!$E$28:$BD$28</c:f>
              <c:numCache>
                <c:formatCode>0.0</c:formatCode>
                <c:ptCount val="52"/>
                <c:pt idx="0">
                  <c:v>6.3</c:v>
                </c:pt>
                <c:pt idx="1">
                  <c:v>6.3</c:v>
                </c:pt>
                <c:pt idx="2">
                  <c:v>6.3</c:v>
                </c:pt>
                <c:pt idx="3">
                  <c:v>6.4</c:v>
                </c:pt>
                <c:pt idx="4">
                  <c:v>6.3</c:v>
                </c:pt>
                <c:pt idx="5">
                  <c:v>6.6</c:v>
                </c:pt>
                <c:pt idx="6">
                  <c:v>6.4</c:v>
                </c:pt>
                <c:pt idx="7">
                  <c:v>6.5</c:v>
                </c:pt>
                <c:pt idx="8">
                  <c:v>6.5</c:v>
                </c:pt>
                <c:pt idx="9">
                  <c:v>6.7</c:v>
                </c:pt>
                <c:pt idx="10">
                  <c:v>6.6</c:v>
                </c:pt>
                <c:pt idx="11">
                  <c:v>6.7</c:v>
                </c:pt>
                <c:pt idx="12">
                  <c:v>6.7</c:v>
                </c:pt>
                <c:pt idx="13">
                  <c:v>7.5</c:v>
                </c:pt>
                <c:pt idx="14">
                  <c:v>7.7</c:v>
                </c:pt>
                <c:pt idx="15">
                  <c:v>7.8</c:v>
                </c:pt>
                <c:pt idx="16">
                  <c:v>7.4</c:v>
                </c:pt>
                <c:pt idx="17">
                  <c:v>7.5</c:v>
                </c:pt>
                <c:pt idx="18">
                  <c:v>7.5</c:v>
                </c:pt>
                <c:pt idx="19">
                  <c:v>7.4</c:v>
                </c:pt>
                <c:pt idx="20">
                  <c:v>7.5</c:v>
                </c:pt>
                <c:pt idx="21">
                  <c:v>8</c:v>
                </c:pt>
                <c:pt idx="22">
                  <c:v>8.1</c:v>
                </c:pt>
                <c:pt idx="23">
                  <c:v>8.1</c:v>
                </c:pt>
                <c:pt idx="24">
                  <c:v>8.3000000000000007</c:v>
                </c:pt>
                <c:pt idx="25">
                  <c:v>8.2000000000000011</c:v>
                </c:pt>
                <c:pt idx="26">
                  <c:v>7.7</c:v>
                </c:pt>
                <c:pt idx="27">
                  <c:v>7.8</c:v>
                </c:pt>
                <c:pt idx="28">
                  <c:v>7.6</c:v>
                </c:pt>
                <c:pt idx="29">
                  <c:v>7.2</c:v>
                </c:pt>
                <c:pt idx="30">
                  <c:v>6.9</c:v>
                </c:pt>
                <c:pt idx="31">
                  <c:v>6.8</c:v>
                </c:pt>
                <c:pt idx="32">
                  <c:v>6.5</c:v>
                </c:pt>
                <c:pt idx="33">
                  <c:v>6.6</c:v>
                </c:pt>
                <c:pt idx="34">
                  <c:v>6.4</c:v>
                </c:pt>
                <c:pt idx="35">
                  <c:v>6.1</c:v>
                </c:pt>
                <c:pt idx="36">
                  <c:v>6.4</c:v>
                </c:pt>
                <c:pt idx="37">
                  <c:v>5.9</c:v>
                </c:pt>
                <c:pt idx="38">
                  <c:v>5.8</c:v>
                </c:pt>
                <c:pt idx="39">
                  <c:v>5.9</c:v>
                </c:pt>
                <c:pt idx="40">
                  <c:v>5.9</c:v>
                </c:pt>
                <c:pt idx="41">
                  <c:v>5.9</c:v>
                </c:pt>
                <c:pt idx="42">
                  <c:v>5.6</c:v>
                </c:pt>
                <c:pt idx="43">
                  <c:v>5.7</c:v>
                </c:pt>
                <c:pt idx="44">
                  <c:v>5.8</c:v>
                </c:pt>
                <c:pt idx="45">
                  <c:v>5.7</c:v>
                </c:pt>
                <c:pt idx="46">
                  <c:v>5.8</c:v>
                </c:pt>
                <c:pt idx="47">
                  <c:v>5.7</c:v>
                </c:pt>
                <c:pt idx="48">
                  <c:v>5.8</c:v>
                </c:pt>
                <c:pt idx="49">
                  <c:v>5.8</c:v>
                </c:pt>
                <c:pt idx="50">
                  <c:v>6.2</c:v>
                </c:pt>
                <c:pt idx="51">
                  <c:v>6.1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EF06-4551-9E37-FA372D5D4E67}"/>
            </c:ext>
          </c:extLst>
        </c:ser>
        <c:dLbls>
          <c:showLegendKey val="0"/>
          <c:showVal val="0"/>
          <c:showCatName val="0"/>
          <c:showSerName val="0"/>
          <c:showPercent val="0"/>
          <c:showBubbleSize val="0"/>
        </c:dLbls>
        <c:smooth val="0"/>
        <c:axId val="2090164184"/>
        <c:axId val="2090167928"/>
      </c:lineChart>
      <c:catAx>
        <c:axId val="2090164184"/>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Tiempo</a:t>
                </a:r>
              </a:p>
            </c:rich>
          </c:tx>
          <c:layout>
            <c:manualLayout>
              <c:xMode val="edge"/>
              <c:yMode val="edge"/>
              <c:x val="0.5096566054243219"/>
              <c:y val="0.8477996500437445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lumMod val="95000"/>
                    <a:lumOff val="5000"/>
                  </a:schemeClr>
                </a:solidFill>
                <a:latin typeface="Arial" panose="020B0604020202020204" pitchFamily="34" charset="0"/>
                <a:ea typeface="+mn-ea"/>
                <a:cs typeface="+mn-cs"/>
              </a:defRPr>
            </a:pPr>
            <a:endParaRPr lang="es-ES"/>
          </a:p>
        </c:txPr>
        <c:crossAx val="2090167928"/>
        <c:crosses val="autoZero"/>
        <c:auto val="1"/>
        <c:lblAlgn val="ctr"/>
        <c:lblOffset val="100"/>
        <c:tickLblSkip val="2"/>
        <c:tickMarkSkip val="1"/>
        <c:noMultiLvlLbl val="0"/>
      </c:catAx>
      <c:valAx>
        <c:axId val="2090167928"/>
        <c:scaling>
          <c:orientation val="minMax"/>
          <c:max val="11"/>
          <c:min val="4"/>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Número de casos</a:t>
                </a:r>
              </a:p>
            </c:rich>
          </c:tx>
          <c:layout>
            <c:manualLayout>
              <c:xMode val="edge"/>
              <c:yMode val="edge"/>
              <c:x val="5.7834517008903304E-2"/>
              <c:y val="0.22905577427821525"/>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0" sourceLinked="0"/>
        <c:majorTickMark val="out"/>
        <c:minorTickMark val="out"/>
        <c:tickLblPos val="none"/>
        <c:spPr>
          <a:noFill/>
          <a:ln>
            <a:solidFill>
              <a:schemeClr val="tx1"/>
            </a:solid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mn-cs"/>
              </a:defRPr>
            </a:pPr>
            <a:endParaRPr lang="es-ES"/>
          </a:p>
        </c:txPr>
        <c:crossAx val="2090164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8970199454068"/>
          <c:y val="4.1904749334908301E-2"/>
          <c:w val="0.85369303938876395"/>
          <c:h val="0.77528825638147603"/>
        </c:manualLayout>
      </c:layout>
      <c:lineChart>
        <c:grouping val="standard"/>
        <c:varyColors val="0"/>
        <c:ser>
          <c:idx val="2"/>
          <c:order val="0"/>
          <c:tx>
            <c:v>2015-2016</c:v>
          </c:tx>
          <c:spPr>
            <a:ln w="38100" cap="rnd">
              <a:solidFill>
                <a:srgbClr val="C00000"/>
              </a:solidFill>
              <a:round/>
            </a:ln>
            <a:effectLst/>
          </c:spPr>
          <c:marker>
            <c:symbol val="none"/>
          </c:marker>
          <c:cat>
            <c:numRef>
              <c:f>'By year'!$E$25:$BD$25</c:f>
              <c:numCache>
                <c:formatCode>General</c:formatCode>
                <c:ptCount val="52"/>
                <c:pt idx="0">
                  <c:v>40</c:v>
                </c:pt>
                <c:pt idx="1">
                  <c:v>41</c:v>
                </c:pt>
                <c:pt idx="2">
                  <c:v>42</c:v>
                </c:pt>
                <c:pt idx="3">
                  <c:v>43</c:v>
                </c:pt>
                <c:pt idx="4">
                  <c:v>44</c:v>
                </c:pt>
                <c:pt idx="5">
                  <c:v>45</c:v>
                </c:pt>
                <c:pt idx="6">
                  <c:v>46</c:v>
                </c:pt>
                <c:pt idx="7">
                  <c:v>47</c:v>
                </c:pt>
                <c:pt idx="8">
                  <c:v>48</c:v>
                </c:pt>
                <c:pt idx="9">
                  <c:v>49</c:v>
                </c:pt>
                <c:pt idx="10">
                  <c:v>50</c:v>
                </c:pt>
                <c:pt idx="11">
                  <c:v>51</c:v>
                </c:pt>
                <c:pt idx="12">
                  <c:v>52</c:v>
                </c:pt>
                <c:pt idx="13">
                  <c:v>1</c:v>
                </c:pt>
                <c:pt idx="14">
                  <c:v>2</c:v>
                </c:pt>
                <c:pt idx="15">
                  <c:v>3</c:v>
                </c:pt>
                <c:pt idx="16">
                  <c:v>4</c:v>
                </c:pt>
                <c:pt idx="17">
                  <c:v>5</c:v>
                </c:pt>
                <c:pt idx="18">
                  <c:v>6</c:v>
                </c:pt>
                <c:pt idx="19">
                  <c:v>7</c:v>
                </c:pt>
                <c:pt idx="20">
                  <c:v>8</c:v>
                </c:pt>
                <c:pt idx="21">
                  <c:v>9</c:v>
                </c:pt>
                <c:pt idx="22">
                  <c:v>10</c:v>
                </c:pt>
                <c:pt idx="23">
                  <c:v>11</c:v>
                </c:pt>
                <c:pt idx="24">
                  <c:v>12</c:v>
                </c:pt>
                <c:pt idx="25">
                  <c:v>13</c:v>
                </c:pt>
                <c:pt idx="26">
                  <c:v>14</c:v>
                </c:pt>
                <c:pt idx="27">
                  <c:v>15</c:v>
                </c:pt>
                <c:pt idx="28">
                  <c:v>16</c:v>
                </c:pt>
                <c:pt idx="29">
                  <c:v>17</c:v>
                </c:pt>
                <c:pt idx="30">
                  <c:v>18</c:v>
                </c:pt>
                <c:pt idx="31">
                  <c:v>19</c:v>
                </c:pt>
                <c:pt idx="32">
                  <c:v>20</c:v>
                </c:pt>
                <c:pt idx="33">
                  <c:v>21</c:v>
                </c:pt>
                <c:pt idx="34">
                  <c:v>22</c:v>
                </c:pt>
                <c:pt idx="35">
                  <c:v>23</c:v>
                </c:pt>
                <c:pt idx="36">
                  <c:v>24</c:v>
                </c:pt>
                <c:pt idx="37">
                  <c:v>25</c:v>
                </c:pt>
                <c:pt idx="38">
                  <c:v>26</c:v>
                </c:pt>
                <c:pt idx="39">
                  <c:v>27</c:v>
                </c:pt>
                <c:pt idx="40">
                  <c:v>28</c:v>
                </c:pt>
                <c:pt idx="41">
                  <c:v>29</c:v>
                </c:pt>
                <c:pt idx="42">
                  <c:v>30</c:v>
                </c:pt>
                <c:pt idx="43">
                  <c:v>31</c:v>
                </c:pt>
                <c:pt idx="44">
                  <c:v>32</c:v>
                </c:pt>
                <c:pt idx="45">
                  <c:v>33</c:v>
                </c:pt>
                <c:pt idx="46">
                  <c:v>34</c:v>
                </c:pt>
                <c:pt idx="47">
                  <c:v>35</c:v>
                </c:pt>
                <c:pt idx="48">
                  <c:v>36</c:v>
                </c:pt>
                <c:pt idx="49">
                  <c:v>37</c:v>
                </c:pt>
                <c:pt idx="50">
                  <c:v>38</c:v>
                </c:pt>
                <c:pt idx="51">
                  <c:v>39</c:v>
                </c:pt>
              </c:numCache>
            </c:numRef>
          </c:cat>
          <c:val>
            <c:numRef>
              <c:f>'By year'!$E$28:$BD$28</c:f>
              <c:numCache>
                <c:formatCode>0.0</c:formatCode>
                <c:ptCount val="52"/>
                <c:pt idx="0">
                  <c:v>6.3</c:v>
                </c:pt>
                <c:pt idx="1">
                  <c:v>6.3</c:v>
                </c:pt>
                <c:pt idx="2">
                  <c:v>6.3</c:v>
                </c:pt>
                <c:pt idx="3">
                  <c:v>6.4</c:v>
                </c:pt>
                <c:pt idx="4">
                  <c:v>6.3</c:v>
                </c:pt>
                <c:pt idx="5">
                  <c:v>6.6</c:v>
                </c:pt>
                <c:pt idx="6">
                  <c:v>6.4</c:v>
                </c:pt>
                <c:pt idx="7">
                  <c:v>6.5</c:v>
                </c:pt>
                <c:pt idx="8">
                  <c:v>6.5</c:v>
                </c:pt>
                <c:pt idx="9">
                  <c:v>6.7</c:v>
                </c:pt>
                <c:pt idx="10">
                  <c:v>6.6</c:v>
                </c:pt>
                <c:pt idx="11">
                  <c:v>6.7</c:v>
                </c:pt>
                <c:pt idx="12">
                  <c:v>6.7</c:v>
                </c:pt>
                <c:pt idx="13">
                  <c:v>7.5</c:v>
                </c:pt>
                <c:pt idx="14">
                  <c:v>7.7</c:v>
                </c:pt>
                <c:pt idx="15">
                  <c:v>7.8</c:v>
                </c:pt>
                <c:pt idx="16">
                  <c:v>7.4</c:v>
                </c:pt>
                <c:pt idx="17">
                  <c:v>7.5</c:v>
                </c:pt>
                <c:pt idx="18">
                  <c:v>7.5</c:v>
                </c:pt>
                <c:pt idx="19">
                  <c:v>7.4</c:v>
                </c:pt>
                <c:pt idx="20">
                  <c:v>7.5</c:v>
                </c:pt>
                <c:pt idx="21">
                  <c:v>8</c:v>
                </c:pt>
                <c:pt idx="22">
                  <c:v>8.1</c:v>
                </c:pt>
                <c:pt idx="23">
                  <c:v>8.1</c:v>
                </c:pt>
                <c:pt idx="24">
                  <c:v>8.3000000000000007</c:v>
                </c:pt>
                <c:pt idx="25">
                  <c:v>8.2000000000000011</c:v>
                </c:pt>
                <c:pt idx="26">
                  <c:v>7.7</c:v>
                </c:pt>
                <c:pt idx="27">
                  <c:v>7.8</c:v>
                </c:pt>
                <c:pt idx="28">
                  <c:v>7.6</c:v>
                </c:pt>
                <c:pt idx="29">
                  <c:v>7.2</c:v>
                </c:pt>
                <c:pt idx="30">
                  <c:v>6.9</c:v>
                </c:pt>
                <c:pt idx="31">
                  <c:v>6.8</c:v>
                </c:pt>
                <c:pt idx="32">
                  <c:v>6.5</c:v>
                </c:pt>
                <c:pt idx="33">
                  <c:v>6.6</c:v>
                </c:pt>
                <c:pt idx="34">
                  <c:v>6.4</c:v>
                </c:pt>
                <c:pt idx="35">
                  <c:v>6.1</c:v>
                </c:pt>
                <c:pt idx="36">
                  <c:v>6.4</c:v>
                </c:pt>
                <c:pt idx="37">
                  <c:v>5.9</c:v>
                </c:pt>
                <c:pt idx="38">
                  <c:v>5.8</c:v>
                </c:pt>
                <c:pt idx="39">
                  <c:v>5.9</c:v>
                </c:pt>
                <c:pt idx="40">
                  <c:v>5.9</c:v>
                </c:pt>
                <c:pt idx="41">
                  <c:v>5.9</c:v>
                </c:pt>
                <c:pt idx="42">
                  <c:v>5.6</c:v>
                </c:pt>
                <c:pt idx="43">
                  <c:v>5.7</c:v>
                </c:pt>
                <c:pt idx="44">
                  <c:v>5.8</c:v>
                </c:pt>
                <c:pt idx="45">
                  <c:v>5.7</c:v>
                </c:pt>
                <c:pt idx="46">
                  <c:v>5.8</c:v>
                </c:pt>
                <c:pt idx="47">
                  <c:v>5.7</c:v>
                </c:pt>
                <c:pt idx="48">
                  <c:v>5.8</c:v>
                </c:pt>
                <c:pt idx="49">
                  <c:v>5.8</c:v>
                </c:pt>
                <c:pt idx="50">
                  <c:v>6.2</c:v>
                </c:pt>
                <c:pt idx="51">
                  <c:v>6.1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1783-48B1-BAE6-89BC225A2202}"/>
            </c:ext>
          </c:extLst>
        </c:ser>
        <c:dLbls>
          <c:showLegendKey val="0"/>
          <c:showVal val="0"/>
          <c:showCatName val="0"/>
          <c:showSerName val="0"/>
          <c:showPercent val="0"/>
          <c:showBubbleSize val="0"/>
        </c:dLbls>
        <c:smooth val="0"/>
        <c:axId val="2089366216"/>
        <c:axId val="2089372888"/>
      </c:lineChart>
      <c:catAx>
        <c:axId val="2089366216"/>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lumMod val="95000"/>
                        <a:lumOff val="5000"/>
                      </a:schemeClr>
                    </a:solidFill>
                    <a:latin typeface="Arial" panose="020B0604020202020204" pitchFamily="34" charset="0"/>
                    <a:ea typeface="+mn-ea"/>
                    <a:cs typeface="+mn-cs"/>
                  </a:defRPr>
                </a:pPr>
                <a:r>
                  <a:rPr lang="en-US" sz="2000" baseline="0">
                    <a:solidFill>
                      <a:schemeClr val="tx1">
                        <a:lumMod val="95000"/>
                        <a:lumOff val="5000"/>
                      </a:schemeClr>
                    </a:solidFill>
                    <a:latin typeface="Arial" panose="020B0604020202020204" pitchFamily="34" charset="0"/>
                  </a:rPr>
                  <a:t>Semana epidemiológica</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Arial" panose="020B0604020202020204" pitchFamily="34" charset="0"/>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lumMod val="95000"/>
                    <a:lumOff val="5000"/>
                  </a:schemeClr>
                </a:solidFill>
                <a:latin typeface="Arial" panose="020B0604020202020204" pitchFamily="34" charset="0"/>
                <a:ea typeface="+mn-ea"/>
                <a:cs typeface="+mn-cs"/>
              </a:defRPr>
            </a:pPr>
            <a:endParaRPr lang="es-ES"/>
          </a:p>
        </c:txPr>
        <c:crossAx val="2089372888"/>
        <c:crosses val="autoZero"/>
        <c:auto val="1"/>
        <c:lblAlgn val="ctr"/>
        <c:lblOffset val="100"/>
        <c:tickLblSkip val="5"/>
        <c:tickMarkSkip val="1"/>
        <c:noMultiLvlLbl val="0"/>
      </c:catAx>
      <c:valAx>
        <c:axId val="2089372888"/>
        <c:scaling>
          <c:orientation val="minMax"/>
          <c:max val="11"/>
          <c:min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r>
                  <a:rPr lang="en-US" sz="2000" baseline="0" dirty="0">
                    <a:solidFill>
                      <a:schemeClr val="tx1"/>
                    </a:solidFill>
                    <a:latin typeface="Arial" panose="020B0604020202020204" pitchFamily="34" charset="0"/>
                    <a:cs typeface="Arial" panose="020B0604020202020204" pitchFamily="34" charset="0"/>
                  </a:rPr>
                  <a:t>% de muertes</a:t>
                </a:r>
                <a:endParaRPr lang="en-US" sz="2000" strike="sngStrike" baseline="0" dirty="0">
                  <a:solidFill>
                    <a:schemeClr val="tx1"/>
                  </a:solidFill>
                  <a:latin typeface="Arial" panose="020B0604020202020204" pitchFamily="34" charset="0"/>
                  <a:cs typeface="Arial" panose="020B0604020202020204" pitchFamily="34" charset="0"/>
                </a:endParaRP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mn-cs"/>
              </a:defRPr>
            </a:pPr>
            <a:endParaRPr lang="es-ES"/>
          </a:p>
        </c:txPr>
        <c:crossAx val="2089366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897020225412998"/>
          <c:y val="6.1349300087489067E-2"/>
          <c:w val="0.85369303938876395"/>
          <c:h val="0.77528825638147603"/>
        </c:manualLayout>
      </c:layout>
      <c:lineChart>
        <c:grouping val="standard"/>
        <c:varyColors val="0"/>
        <c:ser>
          <c:idx val="0"/>
          <c:order val="0"/>
          <c:tx>
            <c:v>2013-2014</c:v>
          </c:tx>
          <c:spPr>
            <a:ln w="38100" cap="rnd">
              <a:solidFill>
                <a:srgbClr val="0065A4"/>
              </a:solidFill>
              <a:round/>
            </a:ln>
            <a:effectLst/>
          </c:spPr>
          <c:marker>
            <c:symbol val="none"/>
          </c:marker>
          <c:cat>
            <c:numRef>
              <c:f>'By year'!$E$25:$BD$25</c:f>
              <c:numCache>
                <c:formatCode>General</c:formatCode>
                <c:ptCount val="52"/>
                <c:pt idx="0">
                  <c:v>40</c:v>
                </c:pt>
                <c:pt idx="1">
                  <c:v>41</c:v>
                </c:pt>
                <c:pt idx="2">
                  <c:v>42</c:v>
                </c:pt>
                <c:pt idx="3">
                  <c:v>43</c:v>
                </c:pt>
                <c:pt idx="4">
                  <c:v>44</c:v>
                </c:pt>
                <c:pt idx="5">
                  <c:v>45</c:v>
                </c:pt>
                <c:pt idx="6">
                  <c:v>46</c:v>
                </c:pt>
                <c:pt idx="7">
                  <c:v>47</c:v>
                </c:pt>
                <c:pt idx="8">
                  <c:v>48</c:v>
                </c:pt>
                <c:pt idx="9">
                  <c:v>49</c:v>
                </c:pt>
                <c:pt idx="10">
                  <c:v>50</c:v>
                </c:pt>
                <c:pt idx="11">
                  <c:v>51</c:v>
                </c:pt>
                <c:pt idx="12">
                  <c:v>52</c:v>
                </c:pt>
                <c:pt idx="13">
                  <c:v>1</c:v>
                </c:pt>
                <c:pt idx="14">
                  <c:v>2</c:v>
                </c:pt>
                <c:pt idx="15">
                  <c:v>3</c:v>
                </c:pt>
                <c:pt idx="16">
                  <c:v>4</c:v>
                </c:pt>
                <c:pt idx="17">
                  <c:v>5</c:v>
                </c:pt>
                <c:pt idx="18">
                  <c:v>6</c:v>
                </c:pt>
                <c:pt idx="19">
                  <c:v>7</c:v>
                </c:pt>
                <c:pt idx="20">
                  <c:v>8</c:v>
                </c:pt>
                <c:pt idx="21">
                  <c:v>9</c:v>
                </c:pt>
                <c:pt idx="22">
                  <c:v>10</c:v>
                </c:pt>
                <c:pt idx="23">
                  <c:v>11</c:v>
                </c:pt>
                <c:pt idx="24">
                  <c:v>12</c:v>
                </c:pt>
                <c:pt idx="25">
                  <c:v>13</c:v>
                </c:pt>
                <c:pt idx="26">
                  <c:v>14</c:v>
                </c:pt>
                <c:pt idx="27">
                  <c:v>15</c:v>
                </c:pt>
                <c:pt idx="28">
                  <c:v>16</c:v>
                </c:pt>
                <c:pt idx="29">
                  <c:v>17</c:v>
                </c:pt>
                <c:pt idx="30">
                  <c:v>18</c:v>
                </c:pt>
                <c:pt idx="31">
                  <c:v>19</c:v>
                </c:pt>
                <c:pt idx="32">
                  <c:v>20</c:v>
                </c:pt>
                <c:pt idx="33">
                  <c:v>21</c:v>
                </c:pt>
                <c:pt idx="34">
                  <c:v>22</c:v>
                </c:pt>
                <c:pt idx="35">
                  <c:v>23</c:v>
                </c:pt>
                <c:pt idx="36">
                  <c:v>24</c:v>
                </c:pt>
                <c:pt idx="37">
                  <c:v>25</c:v>
                </c:pt>
                <c:pt idx="38">
                  <c:v>26</c:v>
                </c:pt>
                <c:pt idx="39">
                  <c:v>27</c:v>
                </c:pt>
                <c:pt idx="40">
                  <c:v>28</c:v>
                </c:pt>
                <c:pt idx="41">
                  <c:v>29</c:v>
                </c:pt>
                <c:pt idx="42">
                  <c:v>30</c:v>
                </c:pt>
                <c:pt idx="43">
                  <c:v>31</c:v>
                </c:pt>
                <c:pt idx="44">
                  <c:v>32</c:v>
                </c:pt>
                <c:pt idx="45">
                  <c:v>33</c:v>
                </c:pt>
                <c:pt idx="46">
                  <c:v>34</c:v>
                </c:pt>
                <c:pt idx="47">
                  <c:v>35</c:v>
                </c:pt>
                <c:pt idx="48">
                  <c:v>36</c:v>
                </c:pt>
                <c:pt idx="49">
                  <c:v>37</c:v>
                </c:pt>
                <c:pt idx="50">
                  <c:v>38</c:v>
                </c:pt>
                <c:pt idx="51">
                  <c:v>39</c:v>
                </c:pt>
              </c:numCache>
            </c:numRef>
          </c:cat>
          <c:val>
            <c:numRef>
              <c:f>'By year'!$E$26:$BD$26</c:f>
              <c:numCache>
                <c:formatCode>0.0</c:formatCode>
                <c:ptCount val="52"/>
                <c:pt idx="0">
                  <c:v>6.6</c:v>
                </c:pt>
                <c:pt idx="1">
                  <c:v>6.7</c:v>
                </c:pt>
                <c:pt idx="2" formatCode="General">
                  <c:v>6.8</c:v>
                </c:pt>
                <c:pt idx="3" formatCode="General">
                  <c:v>6.6</c:v>
                </c:pt>
                <c:pt idx="4" formatCode="General">
                  <c:v>6.7</c:v>
                </c:pt>
                <c:pt idx="5" formatCode="General">
                  <c:v>7</c:v>
                </c:pt>
                <c:pt idx="6" formatCode="General">
                  <c:v>6.7</c:v>
                </c:pt>
                <c:pt idx="7" formatCode="General">
                  <c:v>7</c:v>
                </c:pt>
                <c:pt idx="8" formatCode="General">
                  <c:v>6.9</c:v>
                </c:pt>
                <c:pt idx="9">
                  <c:v>7.2</c:v>
                </c:pt>
                <c:pt idx="10">
                  <c:v>7.6</c:v>
                </c:pt>
                <c:pt idx="11">
                  <c:v>7.7</c:v>
                </c:pt>
                <c:pt idx="12">
                  <c:v>8</c:v>
                </c:pt>
                <c:pt idx="13">
                  <c:v>9.1</c:v>
                </c:pt>
                <c:pt idx="14">
                  <c:v>9.8000000000000007</c:v>
                </c:pt>
                <c:pt idx="15">
                  <c:v>10</c:v>
                </c:pt>
                <c:pt idx="16">
                  <c:v>9.7000000000000011</c:v>
                </c:pt>
                <c:pt idx="17">
                  <c:v>9.3000000000000007</c:v>
                </c:pt>
                <c:pt idx="18">
                  <c:v>9</c:v>
                </c:pt>
                <c:pt idx="19">
                  <c:v>8.6</c:v>
                </c:pt>
                <c:pt idx="20">
                  <c:v>8</c:v>
                </c:pt>
                <c:pt idx="21">
                  <c:v>7.8</c:v>
                </c:pt>
                <c:pt idx="22">
                  <c:v>8</c:v>
                </c:pt>
                <c:pt idx="23">
                  <c:v>7.8</c:v>
                </c:pt>
                <c:pt idx="24">
                  <c:v>7.6</c:v>
                </c:pt>
                <c:pt idx="25">
                  <c:v>7.6</c:v>
                </c:pt>
                <c:pt idx="26">
                  <c:v>7.6</c:v>
                </c:pt>
                <c:pt idx="27">
                  <c:v>7.5</c:v>
                </c:pt>
                <c:pt idx="28">
                  <c:v>7.3</c:v>
                </c:pt>
                <c:pt idx="29">
                  <c:v>7.1</c:v>
                </c:pt>
                <c:pt idx="30">
                  <c:v>7.1</c:v>
                </c:pt>
                <c:pt idx="31">
                  <c:v>7.1</c:v>
                </c:pt>
                <c:pt idx="32">
                  <c:v>6.8</c:v>
                </c:pt>
                <c:pt idx="33">
                  <c:v>6.7</c:v>
                </c:pt>
                <c:pt idx="34">
                  <c:v>6.5</c:v>
                </c:pt>
                <c:pt idx="35">
                  <c:v>6.8</c:v>
                </c:pt>
                <c:pt idx="36">
                  <c:v>6.8</c:v>
                </c:pt>
                <c:pt idx="37">
                  <c:v>6.5</c:v>
                </c:pt>
                <c:pt idx="38">
                  <c:v>6.3</c:v>
                </c:pt>
                <c:pt idx="39">
                  <c:v>6.3</c:v>
                </c:pt>
                <c:pt idx="40">
                  <c:v>6.3</c:v>
                </c:pt>
                <c:pt idx="41">
                  <c:v>6.2</c:v>
                </c:pt>
                <c:pt idx="42">
                  <c:v>6.3</c:v>
                </c:pt>
                <c:pt idx="43">
                  <c:v>6.2</c:v>
                </c:pt>
                <c:pt idx="44">
                  <c:v>6</c:v>
                </c:pt>
                <c:pt idx="45">
                  <c:v>6.1</c:v>
                </c:pt>
                <c:pt idx="46">
                  <c:v>6.2</c:v>
                </c:pt>
                <c:pt idx="47">
                  <c:v>6.1</c:v>
                </c:pt>
                <c:pt idx="48">
                  <c:v>6.2</c:v>
                </c:pt>
                <c:pt idx="49">
                  <c:v>6.1</c:v>
                </c:pt>
                <c:pt idx="50">
                  <c:v>6.2</c:v>
                </c:pt>
                <c:pt idx="51">
                  <c:v>6.2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07C-441E-ABCF-315A4AB8EC33}"/>
            </c:ext>
          </c:extLst>
        </c:ser>
        <c:ser>
          <c:idx val="1"/>
          <c:order val="1"/>
          <c:tx>
            <c:v>2014-2015</c:v>
          </c:tx>
          <c:spPr>
            <a:ln w="38100" cap="rnd">
              <a:solidFill>
                <a:sysClr val="windowText" lastClr="000000"/>
              </a:solidFill>
              <a:prstDash val="solid"/>
              <a:round/>
            </a:ln>
            <a:effectLst/>
          </c:spPr>
          <c:marker>
            <c:symbol val="none"/>
          </c:marker>
          <c:cat>
            <c:numRef>
              <c:f>'By year'!$E$25:$BD$25</c:f>
              <c:numCache>
                <c:formatCode>General</c:formatCode>
                <c:ptCount val="52"/>
                <c:pt idx="0">
                  <c:v>40</c:v>
                </c:pt>
                <c:pt idx="1">
                  <c:v>41</c:v>
                </c:pt>
                <c:pt idx="2">
                  <c:v>42</c:v>
                </c:pt>
                <c:pt idx="3">
                  <c:v>43</c:v>
                </c:pt>
                <c:pt idx="4">
                  <c:v>44</c:v>
                </c:pt>
                <c:pt idx="5">
                  <c:v>45</c:v>
                </c:pt>
                <c:pt idx="6">
                  <c:v>46</c:v>
                </c:pt>
                <c:pt idx="7">
                  <c:v>47</c:v>
                </c:pt>
                <c:pt idx="8">
                  <c:v>48</c:v>
                </c:pt>
                <c:pt idx="9">
                  <c:v>49</c:v>
                </c:pt>
                <c:pt idx="10">
                  <c:v>50</c:v>
                </c:pt>
                <c:pt idx="11">
                  <c:v>51</c:v>
                </c:pt>
                <c:pt idx="12">
                  <c:v>52</c:v>
                </c:pt>
                <c:pt idx="13">
                  <c:v>1</c:v>
                </c:pt>
                <c:pt idx="14">
                  <c:v>2</c:v>
                </c:pt>
                <c:pt idx="15">
                  <c:v>3</c:v>
                </c:pt>
                <c:pt idx="16">
                  <c:v>4</c:v>
                </c:pt>
                <c:pt idx="17">
                  <c:v>5</c:v>
                </c:pt>
                <c:pt idx="18">
                  <c:v>6</c:v>
                </c:pt>
                <c:pt idx="19">
                  <c:v>7</c:v>
                </c:pt>
                <c:pt idx="20">
                  <c:v>8</c:v>
                </c:pt>
                <c:pt idx="21">
                  <c:v>9</c:v>
                </c:pt>
                <c:pt idx="22">
                  <c:v>10</c:v>
                </c:pt>
                <c:pt idx="23">
                  <c:v>11</c:v>
                </c:pt>
                <c:pt idx="24">
                  <c:v>12</c:v>
                </c:pt>
                <c:pt idx="25">
                  <c:v>13</c:v>
                </c:pt>
                <c:pt idx="26">
                  <c:v>14</c:v>
                </c:pt>
                <c:pt idx="27">
                  <c:v>15</c:v>
                </c:pt>
                <c:pt idx="28">
                  <c:v>16</c:v>
                </c:pt>
                <c:pt idx="29">
                  <c:v>17</c:v>
                </c:pt>
                <c:pt idx="30">
                  <c:v>18</c:v>
                </c:pt>
                <c:pt idx="31">
                  <c:v>19</c:v>
                </c:pt>
                <c:pt idx="32">
                  <c:v>20</c:v>
                </c:pt>
                <c:pt idx="33">
                  <c:v>21</c:v>
                </c:pt>
                <c:pt idx="34">
                  <c:v>22</c:v>
                </c:pt>
                <c:pt idx="35">
                  <c:v>23</c:v>
                </c:pt>
                <c:pt idx="36">
                  <c:v>24</c:v>
                </c:pt>
                <c:pt idx="37">
                  <c:v>25</c:v>
                </c:pt>
                <c:pt idx="38">
                  <c:v>26</c:v>
                </c:pt>
                <c:pt idx="39">
                  <c:v>27</c:v>
                </c:pt>
                <c:pt idx="40">
                  <c:v>28</c:v>
                </c:pt>
                <c:pt idx="41">
                  <c:v>29</c:v>
                </c:pt>
                <c:pt idx="42">
                  <c:v>30</c:v>
                </c:pt>
                <c:pt idx="43">
                  <c:v>31</c:v>
                </c:pt>
                <c:pt idx="44">
                  <c:v>32</c:v>
                </c:pt>
                <c:pt idx="45">
                  <c:v>33</c:v>
                </c:pt>
                <c:pt idx="46">
                  <c:v>34</c:v>
                </c:pt>
                <c:pt idx="47">
                  <c:v>35</c:v>
                </c:pt>
                <c:pt idx="48">
                  <c:v>36</c:v>
                </c:pt>
                <c:pt idx="49">
                  <c:v>37</c:v>
                </c:pt>
                <c:pt idx="50">
                  <c:v>38</c:v>
                </c:pt>
                <c:pt idx="51">
                  <c:v>39</c:v>
                </c:pt>
              </c:numCache>
            </c:numRef>
          </c:cat>
          <c:val>
            <c:numRef>
              <c:f>'By year'!$E$27:$BD$27</c:f>
              <c:numCache>
                <c:formatCode>0.0</c:formatCode>
                <c:ptCount val="52"/>
                <c:pt idx="0">
                  <c:v>6.4</c:v>
                </c:pt>
                <c:pt idx="1">
                  <c:v>6.4</c:v>
                </c:pt>
                <c:pt idx="2">
                  <c:v>6.3</c:v>
                </c:pt>
                <c:pt idx="3">
                  <c:v>6.5</c:v>
                </c:pt>
                <c:pt idx="4">
                  <c:v>6.5</c:v>
                </c:pt>
                <c:pt idx="5">
                  <c:v>6.3</c:v>
                </c:pt>
                <c:pt idx="6">
                  <c:v>6.4</c:v>
                </c:pt>
                <c:pt idx="7">
                  <c:v>6.5</c:v>
                </c:pt>
                <c:pt idx="8">
                  <c:v>6.7</c:v>
                </c:pt>
                <c:pt idx="9">
                  <c:v>7</c:v>
                </c:pt>
                <c:pt idx="10">
                  <c:v>7.4</c:v>
                </c:pt>
                <c:pt idx="11">
                  <c:v>8.1</c:v>
                </c:pt>
                <c:pt idx="12">
                  <c:v>8.5</c:v>
                </c:pt>
                <c:pt idx="13">
                  <c:v>10.199999999999999</c:v>
                </c:pt>
                <c:pt idx="14">
                  <c:v>10.8</c:v>
                </c:pt>
                <c:pt idx="15">
                  <c:v>10.7</c:v>
                </c:pt>
                <c:pt idx="16">
                  <c:v>10</c:v>
                </c:pt>
                <c:pt idx="17">
                  <c:v>9.5</c:v>
                </c:pt>
                <c:pt idx="18">
                  <c:v>9.1</c:v>
                </c:pt>
                <c:pt idx="19">
                  <c:v>8.8000000000000007</c:v>
                </c:pt>
                <c:pt idx="20">
                  <c:v>8.4</c:v>
                </c:pt>
                <c:pt idx="21">
                  <c:v>8.5</c:v>
                </c:pt>
                <c:pt idx="22">
                  <c:v>8.4</c:v>
                </c:pt>
                <c:pt idx="23">
                  <c:v>8.3000000000000007</c:v>
                </c:pt>
                <c:pt idx="24">
                  <c:v>8</c:v>
                </c:pt>
                <c:pt idx="25">
                  <c:v>7.5</c:v>
                </c:pt>
                <c:pt idx="26">
                  <c:v>7.4</c:v>
                </c:pt>
                <c:pt idx="27">
                  <c:v>7.5</c:v>
                </c:pt>
                <c:pt idx="28">
                  <c:v>7.6</c:v>
                </c:pt>
                <c:pt idx="29">
                  <c:v>7.6</c:v>
                </c:pt>
                <c:pt idx="30">
                  <c:v>7.2</c:v>
                </c:pt>
                <c:pt idx="31">
                  <c:v>6.9</c:v>
                </c:pt>
                <c:pt idx="32">
                  <c:v>6.9</c:v>
                </c:pt>
                <c:pt idx="33">
                  <c:v>6.6</c:v>
                </c:pt>
                <c:pt idx="34">
                  <c:v>6.8</c:v>
                </c:pt>
                <c:pt idx="35">
                  <c:v>6.5</c:v>
                </c:pt>
                <c:pt idx="36">
                  <c:v>6.4</c:v>
                </c:pt>
                <c:pt idx="37">
                  <c:v>6.4</c:v>
                </c:pt>
                <c:pt idx="38">
                  <c:v>6.5</c:v>
                </c:pt>
                <c:pt idx="39">
                  <c:v>6.3</c:v>
                </c:pt>
                <c:pt idx="40">
                  <c:v>6.3</c:v>
                </c:pt>
                <c:pt idx="41">
                  <c:v>6.2</c:v>
                </c:pt>
                <c:pt idx="42">
                  <c:v>6.2</c:v>
                </c:pt>
                <c:pt idx="43">
                  <c:v>6</c:v>
                </c:pt>
                <c:pt idx="44">
                  <c:v>6.1</c:v>
                </c:pt>
                <c:pt idx="45">
                  <c:v>5.9</c:v>
                </c:pt>
                <c:pt idx="46">
                  <c:v>6.1</c:v>
                </c:pt>
                <c:pt idx="47">
                  <c:v>6</c:v>
                </c:pt>
                <c:pt idx="48">
                  <c:v>6</c:v>
                </c:pt>
                <c:pt idx="49">
                  <c:v>6.1</c:v>
                </c:pt>
                <c:pt idx="50">
                  <c:v>6.2</c:v>
                </c:pt>
                <c:pt idx="51">
                  <c:v>6.2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007C-441E-ABCF-315A4AB8EC33}"/>
            </c:ext>
          </c:extLst>
        </c:ser>
        <c:ser>
          <c:idx val="2"/>
          <c:order val="2"/>
          <c:tx>
            <c:v>2015-2016</c:v>
          </c:tx>
          <c:spPr>
            <a:ln w="38100" cap="rnd">
              <a:solidFill>
                <a:srgbClr val="C00000"/>
              </a:solidFill>
              <a:round/>
            </a:ln>
            <a:effectLst/>
          </c:spPr>
          <c:marker>
            <c:symbol val="none"/>
          </c:marker>
          <c:cat>
            <c:numRef>
              <c:f>'By year'!$E$25:$BD$25</c:f>
              <c:numCache>
                <c:formatCode>General</c:formatCode>
                <c:ptCount val="52"/>
                <c:pt idx="0">
                  <c:v>40</c:v>
                </c:pt>
                <c:pt idx="1">
                  <c:v>41</c:v>
                </c:pt>
                <c:pt idx="2">
                  <c:v>42</c:v>
                </c:pt>
                <c:pt idx="3">
                  <c:v>43</c:v>
                </c:pt>
                <c:pt idx="4">
                  <c:v>44</c:v>
                </c:pt>
                <c:pt idx="5">
                  <c:v>45</c:v>
                </c:pt>
                <c:pt idx="6">
                  <c:v>46</c:v>
                </c:pt>
                <c:pt idx="7">
                  <c:v>47</c:v>
                </c:pt>
                <c:pt idx="8">
                  <c:v>48</c:v>
                </c:pt>
                <c:pt idx="9">
                  <c:v>49</c:v>
                </c:pt>
                <c:pt idx="10">
                  <c:v>50</c:v>
                </c:pt>
                <c:pt idx="11">
                  <c:v>51</c:v>
                </c:pt>
                <c:pt idx="12">
                  <c:v>52</c:v>
                </c:pt>
                <c:pt idx="13">
                  <c:v>1</c:v>
                </c:pt>
                <c:pt idx="14">
                  <c:v>2</c:v>
                </c:pt>
                <c:pt idx="15">
                  <c:v>3</c:v>
                </c:pt>
                <c:pt idx="16">
                  <c:v>4</c:v>
                </c:pt>
                <c:pt idx="17">
                  <c:v>5</c:v>
                </c:pt>
                <c:pt idx="18">
                  <c:v>6</c:v>
                </c:pt>
                <c:pt idx="19">
                  <c:v>7</c:v>
                </c:pt>
                <c:pt idx="20">
                  <c:v>8</c:v>
                </c:pt>
                <c:pt idx="21">
                  <c:v>9</c:v>
                </c:pt>
                <c:pt idx="22">
                  <c:v>10</c:v>
                </c:pt>
                <c:pt idx="23">
                  <c:v>11</c:v>
                </c:pt>
                <c:pt idx="24">
                  <c:v>12</c:v>
                </c:pt>
                <c:pt idx="25">
                  <c:v>13</c:v>
                </c:pt>
                <c:pt idx="26">
                  <c:v>14</c:v>
                </c:pt>
                <c:pt idx="27">
                  <c:v>15</c:v>
                </c:pt>
                <c:pt idx="28">
                  <c:v>16</c:v>
                </c:pt>
                <c:pt idx="29">
                  <c:v>17</c:v>
                </c:pt>
                <c:pt idx="30">
                  <c:v>18</c:v>
                </c:pt>
                <c:pt idx="31">
                  <c:v>19</c:v>
                </c:pt>
                <c:pt idx="32">
                  <c:v>20</c:v>
                </c:pt>
                <c:pt idx="33">
                  <c:v>21</c:v>
                </c:pt>
                <c:pt idx="34">
                  <c:v>22</c:v>
                </c:pt>
                <c:pt idx="35">
                  <c:v>23</c:v>
                </c:pt>
                <c:pt idx="36">
                  <c:v>24</c:v>
                </c:pt>
                <c:pt idx="37">
                  <c:v>25</c:v>
                </c:pt>
                <c:pt idx="38">
                  <c:v>26</c:v>
                </c:pt>
                <c:pt idx="39">
                  <c:v>27</c:v>
                </c:pt>
                <c:pt idx="40">
                  <c:v>28</c:v>
                </c:pt>
                <c:pt idx="41">
                  <c:v>29</c:v>
                </c:pt>
                <c:pt idx="42">
                  <c:v>30</c:v>
                </c:pt>
                <c:pt idx="43">
                  <c:v>31</c:v>
                </c:pt>
                <c:pt idx="44">
                  <c:v>32</c:v>
                </c:pt>
                <c:pt idx="45">
                  <c:v>33</c:v>
                </c:pt>
                <c:pt idx="46">
                  <c:v>34</c:v>
                </c:pt>
                <c:pt idx="47">
                  <c:v>35</c:v>
                </c:pt>
                <c:pt idx="48">
                  <c:v>36</c:v>
                </c:pt>
                <c:pt idx="49">
                  <c:v>37</c:v>
                </c:pt>
                <c:pt idx="50">
                  <c:v>38</c:v>
                </c:pt>
                <c:pt idx="51">
                  <c:v>39</c:v>
                </c:pt>
              </c:numCache>
            </c:numRef>
          </c:cat>
          <c:val>
            <c:numRef>
              <c:f>'By year'!$E$28:$BD$28</c:f>
              <c:numCache>
                <c:formatCode>0.0</c:formatCode>
                <c:ptCount val="52"/>
                <c:pt idx="0">
                  <c:v>6.3</c:v>
                </c:pt>
                <c:pt idx="1">
                  <c:v>6.3</c:v>
                </c:pt>
                <c:pt idx="2">
                  <c:v>6.3</c:v>
                </c:pt>
                <c:pt idx="3">
                  <c:v>6.4</c:v>
                </c:pt>
                <c:pt idx="4">
                  <c:v>6.3</c:v>
                </c:pt>
                <c:pt idx="5">
                  <c:v>6.6</c:v>
                </c:pt>
                <c:pt idx="6">
                  <c:v>6.4</c:v>
                </c:pt>
                <c:pt idx="7">
                  <c:v>6.5</c:v>
                </c:pt>
                <c:pt idx="8">
                  <c:v>6.5</c:v>
                </c:pt>
                <c:pt idx="9">
                  <c:v>6.7</c:v>
                </c:pt>
                <c:pt idx="10">
                  <c:v>6.6</c:v>
                </c:pt>
                <c:pt idx="11">
                  <c:v>6.7</c:v>
                </c:pt>
                <c:pt idx="12">
                  <c:v>6.7</c:v>
                </c:pt>
                <c:pt idx="13">
                  <c:v>7.5</c:v>
                </c:pt>
                <c:pt idx="14">
                  <c:v>7.7</c:v>
                </c:pt>
                <c:pt idx="15">
                  <c:v>7.8</c:v>
                </c:pt>
                <c:pt idx="16">
                  <c:v>7.4</c:v>
                </c:pt>
                <c:pt idx="17">
                  <c:v>7.5</c:v>
                </c:pt>
                <c:pt idx="18">
                  <c:v>7.5</c:v>
                </c:pt>
                <c:pt idx="19">
                  <c:v>7.4</c:v>
                </c:pt>
                <c:pt idx="20">
                  <c:v>7.5</c:v>
                </c:pt>
                <c:pt idx="21">
                  <c:v>8</c:v>
                </c:pt>
                <c:pt idx="22">
                  <c:v>8.1</c:v>
                </c:pt>
                <c:pt idx="23">
                  <c:v>8.1</c:v>
                </c:pt>
                <c:pt idx="24">
                  <c:v>8.3000000000000007</c:v>
                </c:pt>
                <c:pt idx="25">
                  <c:v>8.2000000000000011</c:v>
                </c:pt>
                <c:pt idx="26">
                  <c:v>7.7</c:v>
                </c:pt>
                <c:pt idx="27">
                  <c:v>7.8</c:v>
                </c:pt>
                <c:pt idx="28">
                  <c:v>7.6</c:v>
                </c:pt>
                <c:pt idx="29">
                  <c:v>7.2</c:v>
                </c:pt>
                <c:pt idx="30">
                  <c:v>6.9</c:v>
                </c:pt>
                <c:pt idx="31">
                  <c:v>6.8</c:v>
                </c:pt>
                <c:pt idx="32">
                  <c:v>6.5</c:v>
                </c:pt>
                <c:pt idx="33">
                  <c:v>6.6</c:v>
                </c:pt>
                <c:pt idx="34">
                  <c:v>6.4</c:v>
                </c:pt>
                <c:pt idx="35">
                  <c:v>6.1</c:v>
                </c:pt>
                <c:pt idx="36">
                  <c:v>6.4</c:v>
                </c:pt>
                <c:pt idx="37">
                  <c:v>5.9</c:v>
                </c:pt>
                <c:pt idx="38">
                  <c:v>5.8</c:v>
                </c:pt>
                <c:pt idx="39">
                  <c:v>5.9</c:v>
                </c:pt>
                <c:pt idx="40">
                  <c:v>5.9</c:v>
                </c:pt>
                <c:pt idx="41">
                  <c:v>5.9</c:v>
                </c:pt>
                <c:pt idx="42">
                  <c:v>5.6</c:v>
                </c:pt>
                <c:pt idx="43">
                  <c:v>5.7</c:v>
                </c:pt>
                <c:pt idx="44">
                  <c:v>5.8</c:v>
                </c:pt>
                <c:pt idx="45">
                  <c:v>5.7</c:v>
                </c:pt>
                <c:pt idx="46">
                  <c:v>5.8</c:v>
                </c:pt>
                <c:pt idx="47">
                  <c:v>5.7</c:v>
                </c:pt>
                <c:pt idx="48">
                  <c:v>5.8</c:v>
                </c:pt>
                <c:pt idx="49">
                  <c:v>5.8</c:v>
                </c:pt>
                <c:pt idx="50">
                  <c:v>6.2</c:v>
                </c:pt>
                <c:pt idx="51">
                  <c:v>6.1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007C-441E-ABCF-315A4AB8EC33}"/>
            </c:ext>
          </c:extLst>
        </c:ser>
        <c:dLbls>
          <c:showLegendKey val="0"/>
          <c:showVal val="0"/>
          <c:showCatName val="0"/>
          <c:showSerName val="0"/>
          <c:showPercent val="0"/>
          <c:showBubbleSize val="0"/>
        </c:dLbls>
        <c:smooth val="0"/>
        <c:axId val="2090327960"/>
        <c:axId val="2090334568"/>
      </c:lineChart>
      <c:catAx>
        <c:axId val="2090327960"/>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r>
                  <a:rPr lang="en-US" sz="2000" baseline="0">
                    <a:solidFill>
                      <a:schemeClr val="tx1"/>
                    </a:solidFill>
                    <a:latin typeface="Arial" panose="020B0604020202020204" pitchFamily="34" charset="0"/>
                  </a:rPr>
                  <a:t>Semana epidemiológica</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es-ES"/>
          </a:p>
        </c:txPr>
        <c:crossAx val="2090334568"/>
        <c:crosses val="autoZero"/>
        <c:auto val="1"/>
        <c:lblAlgn val="ctr"/>
        <c:lblOffset val="100"/>
        <c:tickLblSkip val="5"/>
        <c:tickMarkSkip val="1"/>
        <c:noMultiLvlLbl val="0"/>
      </c:catAx>
      <c:valAx>
        <c:axId val="2090334568"/>
        <c:scaling>
          <c:orientation val="minMax"/>
          <c:max val="11"/>
          <c:min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r>
                  <a:rPr lang="en-US" sz="2000" baseline="0" dirty="0">
                    <a:solidFill>
                      <a:schemeClr val="tx1"/>
                    </a:solidFill>
                    <a:latin typeface="Arial" panose="020B0604020202020204" pitchFamily="34" charset="0"/>
                    <a:cs typeface="Arial" panose="020B0604020202020204" pitchFamily="34" charset="0"/>
                  </a:rPr>
                  <a:t>% de muertes</a:t>
                </a:r>
                <a:endParaRPr lang="en-US" sz="2000" strike="sngStrike" baseline="0" dirty="0">
                  <a:solidFill>
                    <a:schemeClr val="tx1"/>
                  </a:solidFill>
                  <a:latin typeface="Arial" panose="020B0604020202020204" pitchFamily="34" charset="0"/>
                  <a:cs typeface="Arial" panose="020B0604020202020204" pitchFamily="34" charset="0"/>
                </a:endParaRP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mn-cs"/>
              </a:defRPr>
            </a:pPr>
            <a:endParaRPr lang="es-ES"/>
          </a:p>
        </c:txPr>
        <c:crossAx val="2090327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6599985943173"/>
          <c:y val="0.14714575209413813"/>
          <c:w val="0.82499771470923"/>
          <c:h val="0.52604765578028012"/>
        </c:manualLayout>
      </c:layout>
      <c:barChart>
        <c:barDir val="col"/>
        <c:grouping val="clustered"/>
        <c:varyColors val="0"/>
        <c:ser>
          <c:idx val="0"/>
          <c:order val="0"/>
          <c:tx>
            <c:v>2014</c:v>
          </c:tx>
          <c:spPr>
            <a:solidFill>
              <a:schemeClr val="accent1"/>
            </a:solidFill>
            <a:ln>
              <a:solidFill>
                <a:schemeClr val="tx1"/>
              </a:solidFill>
            </a:ln>
            <a:effectLst/>
          </c:spPr>
          <c:invertIfNegative val="0"/>
          <c:cat>
            <c:strRef>
              <c:f>Sheet1!$A$2:$A$9</c:f>
              <c:strCache>
                <c:ptCount val="8"/>
                <c:pt idx="0">
                  <c:v>Gaborone</c:v>
                </c:pt>
                <c:pt idx="1">
                  <c:v>Bobirwa</c:v>
                </c:pt>
                <c:pt idx="2">
                  <c:v>SPTC</c:v>
                </c:pt>
                <c:pt idx="3">
                  <c:v>Boteti</c:v>
                </c:pt>
                <c:pt idx="4">
                  <c:v>Charleshill</c:v>
                </c:pt>
                <c:pt idx="5">
                  <c:v>Chobe</c:v>
                </c:pt>
                <c:pt idx="6">
                  <c:v>Goodhope</c:v>
                </c:pt>
                <c:pt idx="7">
                  <c:v>Kgatleng</c:v>
                </c:pt>
              </c:strCache>
            </c:strRef>
          </c:cat>
          <c:val>
            <c:numRef>
              <c:f>Sheet1!$B$2:$B$9</c:f>
              <c:numCache>
                <c:formatCode>General</c:formatCode>
                <c:ptCount val="8"/>
                <c:pt idx="0">
                  <c:v>10</c:v>
                </c:pt>
                <c:pt idx="1">
                  <c:v>7</c:v>
                </c:pt>
                <c:pt idx="2">
                  <c:v>4</c:v>
                </c:pt>
                <c:pt idx="3">
                  <c:v>2</c:v>
                </c:pt>
                <c:pt idx="4">
                  <c:v>1</c:v>
                </c:pt>
                <c:pt idx="5">
                  <c:v>0</c:v>
                </c:pt>
                <c:pt idx="6">
                  <c:v>0</c:v>
                </c:pt>
                <c:pt idx="7">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C605-49DA-BE74-202B1A7C00FB}"/>
            </c:ext>
          </c:extLst>
        </c:ser>
        <c:ser>
          <c:idx val="1"/>
          <c:order val="1"/>
          <c:tx>
            <c:v>2015</c:v>
          </c:tx>
          <c:spPr>
            <a:solidFill>
              <a:schemeClr val="accent2"/>
            </a:solidFill>
            <a:ln>
              <a:solidFill>
                <a:schemeClr val="tx1"/>
              </a:solidFill>
            </a:ln>
            <a:effectLst/>
          </c:spPr>
          <c:invertIfNegative val="0"/>
          <c:cat>
            <c:strRef>
              <c:f>Sheet1!$A$2:$A$9</c:f>
              <c:strCache>
                <c:ptCount val="8"/>
                <c:pt idx="0">
                  <c:v>Gaborone</c:v>
                </c:pt>
                <c:pt idx="1">
                  <c:v>Bobirwa</c:v>
                </c:pt>
                <c:pt idx="2">
                  <c:v>SPTC</c:v>
                </c:pt>
                <c:pt idx="3">
                  <c:v>Boteti</c:v>
                </c:pt>
                <c:pt idx="4">
                  <c:v>Charleshill</c:v>
                </c:pt>
                <c:pt idx="5">
                  <c:v>Chobe</c:v>
                </c:pt>
                <c:pt idx="6">
                  <c:v>Goodhope</c:v>
                </c:pt>
                <c:pt idx="7">
                  <c:v>Kgatleng</c:v>
                </c:pt>
              </c:strCache>
            </c:strRef>
          </c:cat>
          <c:val>
            <c:numRef>
              <c:f>Sheet1!$C$2:$C$9</c:f>
              <c:numCache>
                <c:formatCode>General</c:formatCode>
                <c:ptCount val="8"/>
                <c:pt idx="0">
                  <c:v>1</c:v>
                </c:pt>
                <c:pt idx="1">
                  <c:v>4</c:v>
                </c:pt>
                <c:pt idx="2">
                  <c:v>0</c:v>
                </c:pt>
                <c:pt idx="3">
                  <c:v>1</c:v>
                </c:pt>
                <c:pt idx="4">
                  <c:v>0</c:v>
                </c:pt>
                <c:pt idx="5">
                  <c:v>1</c:v>
                </c:pt>
                <c:pt idx="6">
                  <c:v>2</c:v>
                </c:pt>
                <c:pt idx="7">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C605-49DA-BE74-202B1A7C00FB}"/>
            </c:ext>
          </c:extLst>
        </c:ser>
        <c:dLbls>
          <c:showLegendKey val="0"/>
          <c:showVal val="0"/>
          <c:showCatName val="0"/>
          <c:showSerName val="0"/>
          <c:showPercent val="0"/>
          <c:showBubbleSize val="0"/>
        </c:dLbls>
        <c:gapWidth val="150"/>
        <c:axId val="1745347887"/>
        <c:axId val="1736332463"/>
      </c:barChart>
      <c:catAx>
        <c:axId val="1745347887"/>
        <c:scaling>
          <c:orientation val="minMax"/>
        </c:scaling>
        <c:delete val="0"/>
        <c:axPos val="b"/>
        <c:title>
          <c:tx>
            <c:rich>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a:t>Distrito</a:t>
                </a:r>
              </a:p>
            </c:rich>
          </c:tx>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1736332463"/>
        <c:crosses val="autoZero"/>
        <c:auto val="1"/>
        <c:lblAlgn val="ctr"/>
        <c:lblOffset val="100"/>
        <c:noMultiLvlLbl val="0"/>
      </c:catAx>
      <c:valAx>
        <c:axId val="1736332463"/>
        <c:scaling>
          <c:orientation val="minMax"/>
        </c:scaling>
        <c:delete val="0"/>
        <c:axPos val="l"/>
        <c:title>
          <c:tx>
            <c:rich>
              <a:bodyPr rot="-54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a:t>Nº de defunciones</a:t>
                </a:r>
              </a:p>
            </c:rich>
          </c:tx>
          <c:overlay val="0"/>
          <c:spPr>
            <a:noFill/>
            <a:ln>
              <a:noFill/>
            </a:ln>
            <a:effectLst/>
          </c:spPr>
          <c:txPr>
            <a:bodyPr rot="-54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1745347887"/>
        <c:crosses val="autoZero"/>
        <c:crossBetween val="between"/>
      </c:valAx>
      <c:spPr>
        <a:noFill/>
        <a:ln>
          <a:noFill/>
        </a:ln>
        <a:effectLst/>
      </c:spPr>
    </c:plotArea>
    <c:legend>
      <c:legendPos val="t"/>
      <c:layout>
        <c:manualLayout>
          <c:xMode val="edge"/>
          <c:yMode val="edge"/>
          <c:x val="0.6265981365830614"/>
          <c:y val="0.17567572704390663"/>
          <c:w val="0.24639744509421665"/>
          <c:h val="7.1452079153209738E-2"/>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legend>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ysClr val="windowText" lastClr="000000"/>
          </a:solidFill>
          <a:latin typeface="Arial" panose="020B0604020202020204" pitchFamily="34" charset="0"/>
          <a:cs typeface="Arial" panose="020B0604020202020204" pitchFamily="34" charset="0"/>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16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sz="1600"/>
        </a:p>
      </dgm:t>
    </dgm:pt>
    <dgm:pt modelId="{9EFDDFF1-2279-486B-9F12-EA5F590C8C00}" type="sibTrans" cxnId="{03E7EA8F-C6C9-4D96-85BC-5402EDBD62F6}">
      <dgm:prSet/>
      <dgm:spPr>
        <a:solidFill>
          <a:srgbClr val="00943B"/>
        </a:solidFill>
        <a:ln>
          <a:noFill/>
        </a:ln>
      </dgm:spPr>
      <dgm:t>
        <a:bodyPr/>
        <a:lstStyle/>
        <a:p>
          <a:endParaRPr lang="en-US" sz="1600"/>
        </a:p>
      </dgm:t>
    </dgm:pt>
    <dgm:pt modelId="{C93BFA43-C0F0-4D8C-8530-4A21A2D3204E}">
      <dgm:prSet phldrT="[Text]" custT="1"/>
      <dgm:spPr>
        <a:solidFill>
          <a:schemeClr val="bg1"/>
        </a:solidFill>
        <a:ln w="28575">
          <a:solidFill>
            <a:schemeClr val="tx1"/>
          </a:solidFill>
        </a:ln>
      </dgm:spPr>
      <dgm:t>
        <a:bodyPr/>
        <a:lstStyle/>
        <a:p>
          <a:r>
            <a:rPr lang="es-ES" sz="16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sz="1600"/>
        </a:p>
      </dgm:t>
    </dgm:pt>
    <dgm:pt modelId="{14C6ACC0-9A20-4A31-9323-11A5312A8790}" type="sibTrans" cxnId="{7AE24D85-6EBC-4169-9E2B-3D31F5DD533C}">
      <dgm:prSet/>
      <dgm:spPr/>
      <dgm:t>
        <a:bodyPr/>
        <a:lstStyle/>
        <a:p>
          <a:endParaRPr lang="en-US" sz="1600"/>
        </a:p>
      </dgm:t>
    </dgm:pt>
    <dgm:pt modelId="{FA237A2E-C526-4388-8C57-CACFFBE14482}">
      <dgm:prSet phldrT="[Text]" custT="1"/>
      <dgm:spPr>
        <a:solidFill>
          <a:schemeClr val="bg1"/>
        </a:solidFill>
        <a:ln w="28575">
          <a:solidFill>
            <a:schemeClr val="tx1"/>
          </a:solidFill>
        </a:ln>
      </dgm:spPr>
      <dgm:t>
        <a:bodyPr/>
        <a:lstStyle/>
        <a:p>
          <a:r>
            <a:rPr lang="es-ES" sz="16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sz="1600"/>
        </a:p>
      </dgm:t>
    </dgm:pt>
    <dgm:pt modelId="{CF168877-46ED-4EF8-A595-769BD9638DF0}" type="sibTrans" cxnId="{BC2F50EA-991E-4C55-A67A-F74585DC2A48}">
      <dgm:prSet/>
      <dgm:spPr/>
      <dgm:t>
        <a:bodyPr/>
        <a:lstStyle/>
        <a:p>
          <a:endParaRPr lang="en-US" sz="1600"/>
        </a:p>
      </dgm:t>
    </dgm:pt>
    <dgm:pt modelId="{E92DDBA3-7A28-46DA-913C-765734FDD153}">
      <dgm:prSet phldrT="[Text]" custT="1"/>
      <dgm:spPr>
        <a:solidFill>
          <a:schemeClr val="bg1"/>
        </a:solidFill>
        <a:ln w="28575">
          <a:solidFill>
            <a:schemeClr val="tx1"/>
          </a:solidFill>
        </a:ln>
      </dgm:spPr>
      <dgm:t>
        <a:bodyPr/>
        <a:lstStyle/>
        <a:p>
          <a:r>
            <a:rPr lang="es-ES" sz="16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sz="1600"/>
        </a:p>
      </dgm:t>
    </dgm:pt>
    <dgm:pt modelId="{6068EEB7-7E6E-427F-9467-3C9735AE205D}" type="sibTrans" cxnId="{C950ED09-DF7C-4709-9E02-15921BEDBFF3}">
      <dgm:prSet/>
      <dgm:spPr/>
      <dgm:t>
        <a:bodyPr/>
        <a:lstStyle/>
        <a:p>
          <a:endParaRPr lang="en-US" sz="1600"/>
        </a:p>
      </dgm:t>
    </dgm:pt>
    <dgm:pt modelId="{C7EE9216-F411-4BAB-897B-D2E3D4AA3C70}">
      <dgm:prSet phldrT="[Text]" custT="1"/>
      <dgm:spPr>
        <a:solidFill>
          <a:schemeClr val="bg1"/>
        </a:solidFill>
        <a:ln w="28575">
          <a:solidFill>
            <a:schemeClr val="tx1"/>
          </a:solidFill>
        </a:ln>
      </dgm:spPr>
      <dgm:t>
        <a:bodyPr/>
        <a:lstStyle/>
        <a:p>
          <a:r>
            <a:rPr lang="es-ES" sz="1600" b="1" noProof="0" dirty="0">
              <a:solidFill>
                <a:schemeClr val="tx1"/>
              </a:solidFill>
              <a:latin typeface="+mn-lt"/>
            </a:rPr>
            <a:t>Actuar</a:t>
          </a:r>
        </a:p>
      </dgm:t>
    </dgm:pt>
    <dgm:pt modelId="{FA231D2B-1989-4D30-A8FE-ABEC0F278957}" type="parTrans" cxnId="{963EB135-48FB-451D-BE53-FAEEEF4F717B}">
      <dgm:prSet/>
      <dgm:spPr/>
      <dgm:t>
        <a:bodyPr/>
        <a:lstStyle/>
        <a:p>
          <a:endParaRPr lang="en-US" sz="1600"/>
        </a:p>
      </dgm:t>
    </dgm:pt>
    <dgm:pt modelId="{BE80A37D-3C75-4FC8-9768-AAD4ADC8664A}" type="sibTrans" cxnId="{963EB135-48FB-451D-BE53-FAEEEF4F717B}">
      <dgm:prSet/>
      <dgm:spPr/>
      <dgm:t>
        <a:bodyPr/>
        <a:lstStyle/>
        <a:p>
          <a:endParaRPr lang="en-US" sz="1600"/>
        </a:p>
      </dgm:t>
    </dgm:pt>
    <dgm:pt modelId="{26DB14CD-EFE5-45C5-BA9B-0741D9AB0491}">
      <dgm:prSet phldrT="[Text]" custT="1"/>
      <dgm:spPr>
        <a:solidFill>
          <a:schemeClr val="bg1"/>
        </a:solidFill>
        <a:ln w="28575">
          <a:solidFill>
            <a:schemeClr val="tx1"/>
          </a:solidFill>
        </a:ln>
      </dgm:spPr>
      <dgm:t>
        <a:bodyPr/>
        <a:lstStyle/>
        <a:p>
          <a:r>
            <a:rPr lang="es-ES" sz="1600" b="1" noProof="0" dirty="0">
              <a:solidFill>
                <a:schemeClr val="tx1"/>
              </a:solidFill>
              <a:latin typeface="+mn-lt"/>
            </a:rPr>
            <a:t>Comunicar</a:t>
          </a:r>
        </a:p>
      </dgm:t>
    </dgm:pt>
    <dgm:pt modelId="{12DAC2CD-BDDF-46C6-B789-4ADD0ABFB623}" type="parTrans" cxnId="{CAE0F8CE-9B0D-443D-A2DE-F50A01F0FBEC}">
      <dgm:prSet/>
      <dgm:spPr/>
      <dgm:t>
        <a:bodyPr/>
        <a:lstStyle/>
        <a:p>
          <a:endParaRPr lang="en-US" sz="1600"/>
        </a:p>
      </dgm:t>
    </dgm:pt>
    <dgm:pt modelId="{D2B9AB04-9D0E-4FE8-BD3C-D4052D46AA6F}" type="sibTrans" cxnId="{CAE0F8CE-9B0D-443D-A2DE-F50A01F0FBEC}">
      <dgm:prSet/>
      <dgm:spPr/>
      <dgm:t>
        <a:bodyPr/>
        <a:lstStyle/>
        <a:p>
          <a:endParaRPr lang="en-US" sz="160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3183">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303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10459"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8617"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400339" y="-101683"/>
          <a:ext cx="4407214" cy="2977163"/>
        </a:xfrm>
        <a:prstGeom prst="circularArrow">
          <a:avLst>
            <a:gd name="adj1" fmla="val 5274"/>
            <a:gd name="adj2" fmla="val 312630"/>
            <a:gd name="adj3" fmla="val 13713772"/>
            <a:gd name="adj4" fmla="val 17434971"/>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1878463" y="1555"/>
          <a:ext cx="1450966"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Detectar, diagnosticar</a:t>
          </a:r>
        </a:p>
      </dsp:txBody>
      <dsp:txXfrm>
        <a:off x="1905054" y="28146"/>
        <a:ext cx="1397784" cy="491544"/>
      </dsp:txXfrm>
    </dsp:sp>
    <dsp:sp modelId="{1695DC22-9A36-4B48-AEFF-7E4FDFC1713F}">
      <dsp:nvSpPr>
        <dsp:cNvPr id="0" name=""/>
        <dsp:cNvSpPr/>
      </dsp:nvSpPr>
      <dsp:spPr>
        <a:xfrm>
          <a:off x="3728446" y="563895"/>
          <a:ext cx="1231442"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Recolectar</a:t>
          </a:r>
        </a:p>
      </dsp:txBody>
      <dsp:txXfrm>
        <a:off x="3755037" y="590486"/>
        <a:ext cx="1178260" cy="491544"/>
      </dsp:txXfrm>
    </dsp:sp>
    <dsp:sp modelId="{07166AA7-B419-46BE-8707-58768C01B0F0}">
      <dsp:nvSpPr>
        <dsp:cNvPr id="0" name=""/>
        <dsp:cNvSpPr/>
      </dsp:nvSpPr>
      <dsp:spPr>
        <a:xfrm>
          <a:off x="3705627" y="1811387"/>
          <a:ext cx="1203399"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Compilar, analizar</a:t>
          </a:r>
        </a:p>
      </dsp:txBody>
      <dsp:txXfrm>
        <a:off x="3732218" y="1837978"/>
        <a:ext cx="1150217" cy="491544"/>
      </dsp:txXfrm>
    </dsp:sp>
    <dsp:sp modelId="{03ED3239-7976-43C1-9470-0A426C83A8ED}">
      <dsp:nvSpPr>
        <dsp:cNvPr id="0" name=""/>
        <dsp:cNvSpPr/>
      </dsp:nvSpPr>
      <dsp:spPr>
        <a:xfrm>
          <a:off x="1998155" y="2418206"/>
          <a:ext cx="1292277"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Interpretar</a:t>
          </a:r>
        </a:p>
      </dsp:txBody>
      <dsp:txXfrm>
        <a:off x="2024746" y="2444797"/>
        <a:ext cx="1239095" cy="491544"/>
      </dsp:txXfrm>
    </dsp:sp>
    <dsp:sp modelId="{CB7BE2BC-AC16-42C7-9D95-B7BD321D88D7}">
      <dsp:nvSpPr>
        <dsp:cNvPr id="0" name=""/>
        <dsp:cNvSpPr/>
      </dsp:nvSpPr>
      <dsp:spPr>
        <a:xfrm>
          <a:off x="10617" y="1837218"/>
          <a:ext cx="1574086"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Comunicar</a:t>
          </a:r>
        </a:p>
      </dsp:txBody>
      <dsp:txXfrm>
        <a:off x="37208" y="1863809"/>
        <a:ext cx="1520904" cy="491544"/>
      </dsp:txXfrm>
    </dsp:sp>
    <dsp:sp modelId="{74BED3F0-1F3F-4B93-9710-4F13C5417E70}">
      <dsp:nvSpPr>
        <dsp:cNvPr id="0" name=""/>
        <dsp:cNvSpPr/>
      </dsp:nvSpPr>
      <dsp:spPr>
        <a:xfrm>
          <a:off x="0" y="563896"/>
          <a:ext cx="1282068"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tx1"/>
              </a:solidFill>
              <a:latin typeface="+mn-lt"/>
            </a:rPr>
            <a:t>Actuar</a:t>
          </a:r>
        </a:p>
      </dsp:txBody>
      <dsp:txXfrm>
        <a:off x="26591" y="590487"/>
        <a:ext cx="1228886" cy="491544"/>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2578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FETPF2.0_f07_Interpret_PPT_2020-02.pptx</a:t>
            </a:r>
            <a:endParaRPr lang="en-US"/>
          </a:p>
        </p:txBody>
      </p:sp>
      <p:sp>
        <p:nvSpPr>
          <p:cNvPr id="129029" name="Rectangle 5"/>
          <p:cNvSpPr>
            <a:spLocks noGrp="1" noChangeArrowheads="1"/>
          </p:cNvSpPr>
          <p:nvPr>
            <p:ph type="sldNum" sz="quarter" idx="3"/>
          </p:nvPr>
        </p:nvSpPr>
        <p:spPr bwMode="auto">
          <a:xfrm>
            <a:off x="5867400" y="8829675"/>
            <a:ext cx="11414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 xmlns:p14="http://schemas.microsoft.com/office/powerpoint/2010/main"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s-ES" altLang="en-US" b="1" dirty="0">
                <a:latin typeface="Arial" panose="020B0604020202020204" pitchFamily="34" charset="0"/>
                <a:cs typeface="Arial" panose="020B0604020202020204" pitchFamily="34" charset="0"/>
              </a:rPr>
              <a:t>Notas para el instructor:</a:t>
            </a:r>
          </a:p>
          <a:p>
            <a:endParaRPr lang="es-ES" altLang="en-US" b="1"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i="1" noProof="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b="0" u="sng"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altLang="en-US" b="1" u="sng" dirty="0">
                <a:latin typeface="Arial" panose="020B0604020202020204" pitchFamily="34" charset="0"/>
                <a:cs typeface="Arial" panose="020B0604020202020204" pitchFamily="34" charset="0"/>
              </a:rPr>
              <a:t>Diga: </a:t>
            </a:r>
            <a:r>
              <a:rPr lang="es-ES" altLang="en-US" b="0" dirty="0">
                <a:latin typeface="Arial" panose="020B0604020202020204" pitchFamily="34" charset="0"/>
                <a:cs typeface="Arial" panose="020B0604020202020204" pitchFamily="34" charset="0"/>
              </a:rPr>
              <a:t>Interpretar los datos es el </a:t>
            </a:r>
            <a:r>
              <a:rPr lang="es-ES" dirty="0">
                <a:latin typeface="Arial" panose="020B0604020202020204" pitchFamily="34" charset="0"/>
                <a:cs typeface="Arial" panose="020B0604020202020204" pitchFamily="34" charset="0"/>
              </a:rPr>
              <a:t>proceso de asignar un significado a las observaciones y a los resultados de los análisis, y es el siguiente tema que examinaremos. </a:t>
            </a:r>
          </a:p>
          <a:p>
            <a:endParaRPr lang="es-ES" altLang="en-US" b="0"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Los siguientes son ejemplos de declaraciones. El lenguaje de los participantes puede ser muy diferente, siempre que sea claro.</a:t>
            </a:r>
          </a:p>
          <a:p>
            <a:pPr marL="457200" marR="0" lvl="1" indent="0">
              <a:lnSpc>
                <a:spcPct val="115000"/>
              </a:lnSpc>
              <a:spcBef>
                <a:spcPts val="0"/>
              </a:spcBef>
              <a:spcAft>
                <a:spcPts val="0"/>
              </a:spcAft>
              <a:buFont typeface="Symbol" panose="05050102010706020507" pitchFamily="18" charset="2"/>
              <a:buNone/>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Leer diapositiva: </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Pacientes con dengue notificados,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Provincia </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H, 2023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edad media o promedio de los pacientes con dengue en la Provincia H en 2023 fue de poco más de 30 años. La mediana o valor medio de la edad era de 28 años, lo que significa que la mitad de los casos eran menores de 28 años y la otra mitad mayores. La edad de los pacientes oscilaba entre menos de 1 año y 91 años</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 &lt;CLICK&gt;</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Leer diapositiva: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Diabetes, Distrito M, 2023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"En el Distrito M en 2023, la incidencia fue de 4 por cada 1,000 adultos, lo que significa que en 2023 se diagnosticaron 4 nuevos casos de diabetes por cada 1,000 adultos en el distrito. Por otro lado, la prevalencia fue del 6.9%, lo que significa que el 6.9% (o un poco menos del 7%) de la población adulta tenía diabetes."</a:t>
            </a:r>
          </a:p>
          <a:p>
            <a:endParaRPr lang="es-ES"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2971885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lvl="0" indent="0" algn="l" defTabSz="914400" rtl="0" eaLnBrk="0" fontAlgn="base" latinLnBrk="0" hangingPunct="0">
              <a:lnSpc>
                <a:spcPct val="100000"/>
              </a:lnSpc>
              <a:spcBef>
                <a:spcPts val="1200"/>
              </a:spcBef>
              <a:spcAft>
                <a:spcPts val="60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 los participantes que trabajen en parejas. Asigne una viñeta a cada pareja.  Deje esta diapositiva a la vista hasta que los participantes hayan terminado su trabajo y estén listos para compartir la siguiente diapositiva con los demás participantes.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He aquí 2 ejemplos de resultados utilizando términos epidemiológicos.  Tendrán 3 minutos para revisar los resultados para su viñeta en la diapositiva y desarrollar un lenguaje que explique las medidas y los resultados en un lenguaje claro y comprensible. Pediré a un voluntario que lea su explicación al resto de la clase, y luego el resto de la clase podrá comentar si el lenguaje es claro y comprensible. No tiene que explicar la enfermedad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no tiene que describir el cólera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sólo las medidas y los resultados.</a:t>
            </a:r>
          </a:p>
          <a:p>
            <a:pPr marL="0" marR="0">
              <a:lnSpc>
                <a:spcPct val="115000"/>
              </a:lnSpc>
              <a:spcBef>
                <a:spcPts val="0"/>
              </a:spcBef>
              <a:spcAft>
                <a:spcPts val="600"/>
              </a:spcAft>
            </a:pPr>
            <a:endParaRPr lang="es-ES" sz="1200" noProof="0" dirty="0">
              <a:effectLst/>
              <a:latin typeface="+mn-lt"/>
              <a:ea typeface="Times New Roman" panose="02020603050405020304" pitchFamily="18" charset="0"/>
              <a:cs typeface="Times New Roman" panose="02020603050405020304" pitchFamily="18" charset="0"/>
            </a:endParaRPr>
          </a:p>
          <a:p>
            <a:pPr marL="228600" marR="0">
              <a:lnSpc>
                <a:spcPct val="115000"/>
              </a:lnSpc>
              <a:spcBef>
                <a:spcPts val="0"/>
              </a:spcBef>
              <a:spcAft>
                <a:spcPts val="600"/>
              </a:spcAft>
            </a:pPr>
            <a:endParaRPr lang="es-ES" sz="1200" noProof="0" dirty="0">
              <a:effectLst/>
              <a:latin typeface="+mn-lt"/>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2967990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 </a:t>
            </a:r>
          </a:p>
          <a:p>
            <a:pPr marL="0" marR="0">
              <a:lnSpc>
                <a:spcPct val="115000"/>
              </a:lnSpc>
              <a:spcBef>
                <a:spcPts val="0"/>
              </a:spcBef>
              <a:spcAft>
                <a:spcPts val="600"/>
              </a:spcAft>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Los siguientes son ejemplos de declaraciones. El lenguaje de los participantes puede ser muy diferente, siempre que sea claro, estará correcto.</a:t>
            </a:r>
          </a:p>
          <a:p>
            <a:pPr marL="171450" marR="0" indent="-171450">
              <a:lnSpc>
                <a:spcPct val="115000"/>
              </a:lnSpc>
              <a:spcBef>
                <a:spcPts val="0"/>
              </a:spcBef>
              <a:spcAft>
                <a:spcPts val="6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Leer diapositiva: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Brote de cólera, aldea K, 2022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tasa de ataque fue del 6.1%, lo que significa que aproximadamente 6 personas de cada cien en la aldea fueron diagnosticadas de cólera. La tasa de letalidad fue del 2.8%, lo que significa que murieron unas 3 personas de cada cien diagnosticadas de cólera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&lt;CLICK&gt;</a:t>
            </a:r>
          </a:p>
          <a:p>
            <a:pPr marL="171450" marR="0" indent="-171450">
              <a:lnSpc>
                <a:spcPct val="115000"/>
              </a:lnSpc>
              <a:spcBef>
                <a:spcPts val="0"/>
              </a:spcBef>
              <a:spcAft>
                <a:spcPts val="600"/>
              </a:spcAft>
              <a:buFont typeface="Wingdings" panose="05000000000000000000" pitchFamily="2" charset="2"/>
              <a:buChar cha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Leer diapositiva: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Brucelosis en bovinos, Provincia A, 2023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"En la Provincia A, durante 2023, se diagnosticaron 293 casos nuevos de brucelosis en una población de 10,000 bovinos. De los 293 casos, el 2.0% o 6 casos murieron".</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ES" sz="1200" noProof="0" dirty="0">
              <a:effectLst/>
              <a:latin typeface="+mn-lt"/>
              <a:ea typeface="Times New Roman" panose="02020603050405020304" pitchFamily="18" charset="0"/>
              <a:cs typeface="Times New Roman" panose="02020603050405020304" pitchFamily="18" charset="0"/>
            </a:endParaRPr>
          </a:p>
          <a:p>
            <a:pPr marL="228600" marR="0">
              <a:lnSpc>
                <a:spcPct val="115000"/>
              </a:lnSpc>
              <a:spcBef>
                <a:spcPts val="0"/>
              </a:spcBef>
              <a:spcAft>
                <a:spcPts val="600"/>
              </a:spcAft>
            </a:pPr>
            <a:endParaRPr lang="es-ES" sz="1200" noProof="0" dirty="0">
              <a:effectLst/>
              <a:latin typeface="+mn-lt"/>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1733112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09575" y="698500"/>
            <a:ext cx="6192838" cy="3484563"/>
          </a:xfrm>
          <a:ln/>
        </p:spPr>
      </p:sp>
      <p:sp>
        <p:nvSpPr>
          <p:cNvPr id="52227" name="Rectangle 3"/>
          <p:cNvSpPr>
            <a:spLocks noGrp="1" noChangeArrowheads="1"/>
          </p:cNvSpPr>
          <p:nvPr>
            <p:ph type="body" idx="1"/>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p>
            <a:pPr marL="0" marR="0">
              <a:lnSpc>
                <a:spcPct val="115000"/>
              </a:lnSpc>
              <a:spcBef>
                <a:spcPts val="0"/>
              </a:spcBef>
              <a:spcAft>
                <a:spcPts val="1200"/>
              </a:spcAft>
            </a:pP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0"/>
              </a:spcBef>
              <a:spcAft>
                <a:spcPts val="1200"/>
              </a:spcAft>
            </a:pPr>
            <a:endParaRPr lang="es-GT"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Utilizando las mismas parejas de participantes, pida a cada pareja que revise los resultados y las exprese en un lenguaje claro. Pida a algunos participantes (diferentes voluntarios de la diapositiva anterior) que lean sus declaraciones y, a continuación, dirija la discusión.</a:t>
            </a:r>
          </a:p>
          <a:p>
            <a:pPr marL="0" marR="0">
              <a:lnSpc>
                <a:spcPct val="115000"/>
              </a:lnSpc>
              <a:spcBef>
                <a:spcPts val="0"/>
              </a:spcBef>
              <a:spcAft>
                <a:spcPts val="1200"/>
              </a:spcAft>
            </a:pPr>
            <a:endParaRPr lang="en-US" sz="1200" dirty="0">
              <a:effectLst/>
              <a:latin typeface="+mn-lt"/>
              <a:ea typeface="Times New Roman" panose="02020603050405020304" pitchFamily="18" charset="0"/>
              <a:cs typeface="Times New Roman" panose="02020603050405020304" pitchFamily="18" charset="0"/>
            </a:endParaRPr>
          </a:p>
          <a:p>
            <a:pPr eaLnBrk="1" hangingPunct="1"/>
            <a:endParaRPr lang="en-US" altLang="en-US" sz="1200" i="0" dirty="0">
              <a:latin typeface="+mn-lt"/>
            </a:endParaRPr>
          </a:p>
        </p:txBody>
      </p:sp>
      <p:sp>
        <p:nvSpPr>
          <p:cNvPr id="52228" name="Slide Number Placeholder 3"/>
          <p:cNvSpPr>
            <a:spLocks noGrp="1"/>
          </p:cNvSpPr>
          <p:nvPr>
            <p:ph type="sldNum" sz="quarter" idx="5"/>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30680" indent="-281031" eaLnBrk="0" hangingPunct="0">
              <a:defRPr>
                <a:solidFill>
                  <a:schemeClr val="tx1"/>
                </a:solidFill>
                <a:latin typeface="Arial" charset="0"/>
                <a:cs typeface="Arial" charset="0"/>
              </a:defRPr>
            </a:lvl2pPr>
            <a:lvl3pPr marL="1124125" indent="-224825" eaLnBrk="0" hangingPunct="0">
              <a:defRPr>
                <a:solidFill>
                  <a:schemeClr val="tx1"/>
                </a:solidFill>
                <a:latin typeface="Arial" charset="0"/>
                <a:cs typeface="Arial" charset="0"/>
              </a:defRPr>
            </a:lvl3pPr>
            <a:lvl4pPr marL="1573774" indent="-224825" eaLnBrk="0" hangingPunct="0">
              <a:defRPr>
                <a:solidFill>
                  <a:schemeClr val="tx1"/>
                </a:solidFill>
                <a:latin typeface="Arial" charset="0"/>
                <a:cs typeface="Arial" charset="0"/>
              </a:defRPr>
            </a:lvl4pPr>
            <a:lvl5pPr marL="2023424" indent="-224825" eaLnBrk="0" hangingPunct="0">
              <a:defRPr>
                <a:solidFill>
                  <a:schemeClr val="tx1"/>
                </a:solidFill>
                <a:latin typeface="Arial" charset="0"/>
                <a:cs typeface="Arial" charset="0"/>
              </a:defRPr>
            </a:lvl5pPr>
            <a:lvl6pPr marL="2473074" indent="-224825" eaLnBrk="0" fontAlgn="base" hangingPunct="0">
              <a:spcBef>
                <a:spcPct val="0"/>
              </a:spcBef>
              <a:spcAft>
                <a:spcPct val="0"/>
              </a:spcAft>
              <a:defRPr>
                <a:solidFill>
                  <a:schemeClr val="tx1"/>
                </a:solidFill>
                <a:latin typeface="Arial" charset="0"/>
                <a:cs typeface="Arial" charset="0"/>
              </a:defRPr>
            </a:lvl6pPr>
            <a:lvl7pPr marL="2922723" indent="-224825" eaLnBrk="0" fontAlgn="base" hangingPunct="0">
              <a:spcBef>
                <a:spcPct val="0"/>
              </a:spcBef>
              <a:spcAft>
                <a:spcPct val="0"/>
              </a:spcAft>
              <a:defRPr>
                <a:solidFill>
                  <a:schemeClr val="tx1"/>
                </a:solidFill>
                <a:latin typeface="Arial" charset="0"/>
                <a:cs typeface="Arial" charset="0"/>
              </a:defRPr>
            </a:lvl7pPr>
            <a:lvl8pPr marL="3372373" indent="-224825" eaLnBrk="0" fontAlgn="base" hangingPunct="0">
              <a:spcBef>
                <a:spcPct val="0"/>
              </a:spcBef>
              <a:spcAft>
                <a:spcPct val="0"/>
              </a:spcAft>
              <a:defRPr>
                <a:solidFill>
                  <a:schemeClr val="tx1"/>
                </a:solidFill>
                <a:latin typeface="Arial" charset="0"/>
                <a:cs typeface="Arial" charset="0"/>
              </a:defRPr>
            </a:lvl8pPr>
            <a:lvl9pPr marL="3822022" indent="-224825" eaLnBrk="0" fontAlgn="base" hangingPunct="0">
              <a:spcBef>
                <a:spcPct val="0"/>
              </a:spcBef>
              <a:spcAft>
                <a:spcPct val="0"/>
              </a:spcAft>
              <a:defRPr>
                <a:solidFill>
                  <a:schemeClr val="tx1"/>
                </a:solidFill>
                <a:latin typeface="Arial" charset="0"/>
                <a:cs typeface="Arial" charset="0"/>
              </a:defRPr>
            </a:lvl9pPr>
          </a:lstStyle>
          <a:p>
            <a:pPr eaLnBrk="1" hangingPunct="1"/>
            <a:fld id="{11299A54-9AF8-4A7B-BB86-4EAB8C195D14}" type="slidenum">
              <a:rPr lang="en-US" altLang="en-US"/>
              <a:t>13</a:t>
            </a:fld>
            <a:endParaRPr lang="en-US" altLang="en-US"/>
          </a:p>
        </p:txBody>
      </p:sp>
    </p:spTree>
    <p:extLst>
      <p:ext uri="{BB962C8B-B14F-4D97-AF65-F5344CB8AC3E}">
        <p14:creationId xmlns:p14="http://schemas.microsoft.com/office/powerpoint/2010/main" val="1547866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No hay una única respuesta correcta. Los participantes pueden dar una o varias de las respuestas que aparecen en esta diapositiva.</a:t>
            </a:r>
            <a:endParaRPr lang="es-GT"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1269348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segundo aspecto de la interpretación de datos consiste en comparar los datos observados con un umbral.</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1958365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5E6E4-CC87-3082-FBB8-6636AFB6D7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B266D7-2986-9F08-B8E8-B01C53894D6C}"/>
              </a:ext>
            </a:extLst>
          </p:cNvPr>
          <p:cNvSpPr>
            <a:spLocks noGrp="1" noRot="1" noChangeAspect="1"/>
          </p:cNvSpPr>
          <p:nvPr>
            <p:ph type="sldImg"/>
          </p:nvPr>
        </p:nvSpPr>
        <p:spPr>
          <a:xfrm>
            <a:off x="409575" y="698500"/>
            <a:ext cx="6192838" cy="3484563"/>
          </a:xfrm>
        </p:spPr>
      </p:sp>
      <p:sp>
        <p:nvSpPr>
          <p:cNvPr id="3" name="Notes Placeholder 2">
            <a:extLst>
              <a:ext uri="{FF2B5EF4-FFF2-40B4-BE49-F238E27FC236}">
                <a16:creationId xmlns:a16="http://schemas.microsoft.com/office/drawing/2014/main" id="{BA9B1DE8-43F7-8F15-46CC-3AD5EB338B79}"/>
              </a:ext>
            </a:extLst>
          </p:cNvPr>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es un umbral? </a:t>
            </a:r>
          </a:p>
          <a:p>
            <a:pPr marL="0" marR="0">
              <a:lnSpc>
                <a:spcPct val="115000"/>
              </a:lnSpc>
              <a:spcBef>
                <a:spcPts val="0"/>
              </a:spcBef>
              <a:spcAft>
                <a:spcPts val="0"/>
              </a:spcAft>
            </a:pPr>
            <a:endParaRPr lang="es-ES" sz="120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u="none" noProof="0" dirty="0">
                <a:effectLst/>
                <a:latin typeface="Arial" panose="020B0604020202020204" pitchFamily="34" charset="0"/>
                <a:ea typeface="Times New Roman" panose="02020603050405020304" pitchFamily="18" charset="0"/>
                <a:cs typeface="Arial" panose="020B0604020202020204" pitchFamily="34" charset="0"/>
              </a:rPr>
              <a:t> Se trata de una pregunta retórica. Continúe con la respuesta que figura a continuación. </a:t>
            </a:r>
            <a:endParaRPr lang="es-ES" sz="1200"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umbral es un nivel de aparición de una enfermedad a partir del cual los responsables de salud pública deben prepararse o tomar medidas. El umbral lo suele fijar el Ministerio de Sanidad o Agricultura, y las distintas enfermedades suelen tener umbrales diferentes. Por ejemplo, el umbral de actuación puede ser un caso de cólera, cinco de salmonelosis o uno de ántrax. El umbral de una comunidad rural dispersa puede ser diferente del umbral de una población densa, como una zona urbana o un campo de refugiados.</a:t>
            </a:r>
          </a:p>
          <a:p>
            <a:pPr marL="0" marR="0">
              <a:lnSpc>
                <a:spcPct val="115000"/>
              </a:lnSpc>
              <a:spcBef>
                <a:spcPts val="0"/>
              </a:spcBef>
              <a:spcAft>
                <a:spcPts val="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endParaRPr lang="es-ES" sz="1200" noProof="0" dirty="0">
              <a:latin typeface="+mn-lt"/>
            </a:endParaRPr>
          </a:p>
        </p:txBody>
      </p:sp>
      <p:sp>
        <p:nvSpPr>
          <p:cNvPr id="4" name="Slide Number Placeholder 3">
            <a:extLst>
              <a:ext uri="{FF2B5EF4-FFF2-40B4-BE49-F238E27FC236}">
                <a16:creationId xmlns:a16="http://schemas.microsoft.com/office/drawing/2014/main" id="{9F276538-5879-90A9-D1B7-2093FBA3FFD5}"/>
              </a:ext>
            </a:extLst>
          </p:cNvPr>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2005782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umbral de Alerta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el primer nivel de preocupación.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Indica que es necesario seguir investigando.  Un umbral de alerta podría ser un caso sospechoso de una enfermedad con tendencia epidémica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cólera, ébola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o una enfermedad que se pretende eliminar o erradicar (por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ejemplo, poliomielitis, sarampión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estas alertas, se espera que los funcionarios de salud lleven a cabo una investigación del caso.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Otras acciones de respuesta también pueden incluir:</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Revisar los datos para garantizar su exactitud</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Solicitar un resultado de confirmación al laboratorio</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Reforzar la vigilancia, especialmente de los casos activos</a:t>
            </a:r>
          </a:p>
          <a:p>
            <a:pPr marL="742950" marR="0" lvl="1" indent="-28575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Notificación de los casos sospechosos al siguiente nivel</a:t>
            </a:r>
          </a:p>
          <a:p>
            <a:pPr marL="742950" marR="0" lvl="1" indent="-285750">
              <a:lnSpc>
                <a:spcPct val="115000"/>
              </a:lnSpc>
              <a:spcBef>
                <a:spcPts val="0"/>
              </a:spcBef>
              <a:spcAft>
                <a:spcPts val="0"/>
              </a:spcAft>
              <a:buFont typeface="Courier New" panose="02070309020205020404" pitchFamily="49" charset="0"/>
              <a:buChar char="o"/>
            </a:pPr>
            <a:endParaRPr lang="es-ES" sz="1200" noProof="0" dirty="0">
              <a:effectLst/>
              <a:latin typeface="+mn-lt"/>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s-ES" sz="1200" noProof="0" dirty="0">
                <a:effectLst/>
                <a:latin typeface="+mn-lt"/>
                <a:ea typeface="Times New Roman" panose="02020603050405020304" pitchFamily="18" charset="0"/>
                <a:cs typeface="Times New Roman" panose="02020603050405020304" pitchFamily="18" charset="0"/>
              </a:rPr>
              <a:t> </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2867645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acción o umbral epidémico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desencadena una respuesta definitiva más allá de la mera confirmación o declaración del problema.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Entre las posibles acciones se incluyen la notificación a otros centros sanitarios y la puesta en marcha de una respuesta de emergencia, como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clínica de vacunación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 una campaña de concienciación de la comunidad,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 la mejora de las prácticas de control de infecciones en un centro sanitario. </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1236246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Este histograma muestra los datos mensuales de vigilancia recopilados en un gran hospital de Camboya. La sección verde de la barra muestra casos de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Salmonella entérica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serotipo Paratyphi A. La sección azul de la barra muestra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Salmonella entérica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serotipo Typhi.  El umbral de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acción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ha fijado en un total de cinco casos al mes, independientemente del serotipo de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Salmonella entérica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identificado.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¿Cuándo alcanzaron los casos el umbral de acción?</a:t>
            </a:r>
          </a:p>
          <a:p>
            <a:pPr marL="0" marR="0">
              <a:lnSpc>
                <a:spcPct val="115000"/>
              </a:lnSpc>
              <a:spcBef>
                <a:spcPts val="0"/>
              </a:spcBef>
              <a:spcAft>
                <a:spcPts val="1200"/>
              </a:spcAft>
            </a:pPr>
            <a:endParaRPr lang="en-US" sz="1200" dirty="0">
              <a:effectLst/>
              <a:latin typeface="+mn-lt"/>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3377654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r>
              <a:rPr lang="es-GT" b="1" noProof="0" dirty="0">
                <a:latin typeface="Arial  "/>
              </a:rPr>
              <a:t>Notas para el instructor:</a:t>
            </a:r>
          </a:p>
          <a:p>
            <a:endParaRPr lang="es-GT" b="1" noProof="0" dirty="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b="1" i="1" noProof="0" dirty="0">
                <a:latin typeface="Arial (Body)"/>
              </a:rPr>
              <a:t>Estos iconos sirven como señales.  Cada icono está pensado para ayudar a navegar por el contenido y saber qué hay más adelante.</a:t>
            </a:r>
          </a:p>
          <a:p>
            <a:endParaRPr lang="es-GT" b="1" noProof="0" dirty="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sz="1200" b="0" noProof="0" dirty="0">
                <a:latin typeface="Arial (Body)"/>
                <a:cs typeface="Calibri"/>
                <a:sym typeface="Calibri"/>
              </a:rPr>
              <a:t>A modo de recordatorio</a:t>
            </a:r>
            <a:r>
              <a:rPr lang="es-GT" noProof="0" dirty="0">
                <a:latin typeface="Arial (Body)"/>
              </a:rPr>
              <a:t>, verá estos iconos en todas las presentaciones de FETP Frontline.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907406-920C-426E-8A32-950F522D60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4389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ES" b="1" noProof="0" dirty="0">
                <a:latin typeface="Arial" panose="020B0604020202020204" pitchFamily="34" charset="0"/>
                <a:cs typeface="Arial" panose="020B0604020202020204" pitchFamily="34" charset="0"/>
              </a:rPr>
              <a:t>Repase las respuestas de la diapositiva. </a:t>
            </a:r>
          </a:p>
          <a:p>
            <a:endParaRPr lang="es-ES" noProof="0" dirty="0">
              <a:latin typeface="+mn-lt"/>
            </a:endParaRPr>
          </a:p>
          <a:p>
            <a:endParaRPr lang="es-ES"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3643590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participantes qué tipo de gráfico es éste.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Reconozca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la(s) respuesta(s) reforzando la respuesta correcta.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Este es un gráfico de histograma que proporciona un ejemplo del número notificado de casos de diarrea por semana en el año 2015 en Botsuana.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lvl="0" indent="0" algn="l" defTabSz="914400" rtl="0" eaLnBrk="0" fontAlgn="base" latinLnBrk="0" hangingPunct="0">
              <a:lnSpc>
                <a:spcPct val="115000"/>
              </a:lnSpc>
              <a:spcBef>
                <a:spcPts val="0"/>
              </a:spcBef>
              <a:spcAft>
                <a:spcPts val="1200"/>
              </a:spcAft>
              <a:buClrTx/>
              <a:buSzTx/>
              <a:buFont typeface="Wingdings" panose="05000000000000000000" pitchFamily="2" charset="2"/>
              <a:buNone/>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los participantes que describan el patrón de casos que se muestra en este gráfico.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¿Qué opinan del aumento durante las semanas 33-35?</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para mostrar la siguiente diapositiva con las respuestas.</a:t>
            </a:r>
          </a:p>
          <a:p>
            <a:pPr marL="171450" marR="0" indent="-171450">
              <a:lnSpc>
                <a:spcPct val="115000"/>
              </a:lnSpc>
              <a:spcBef>
                <a:spcPts val="0"/>
              </a:spcBef>
              <a:spcAft>
                <a:spcPts val="1200"/>
              </a:spcAft>
              <a:buFont typeface="Wingdings" panose="05000000000000000000" pitchFamily="2" charset="2"/>
              <a:buChar char="§"/>
            </a:pPr>
            <a:endParaRPr lang="es-ES"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Los participantes pueden hacer conjeturas, pero la siguiente pregunta de práctica incluye los mismos datos, así como umbrales basados en información histórica de lo que se espera. Utilice la siguiente diapositiva de práctica como ayuda para responder a esta pregunta. </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2261802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a:t>
            </a:r>
          </a:p>
          <a:p>
            <a:endParaRPr lang="es-GT"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Para el patrón, acepte varias respuestas de los participantes.  200-300 casos durante las primeras semanas, descenso gradual con un aumento menor durante las semanas 19-20 y, a continuación, aumento mayor (con un máximo por encima de 400) durante las semanas 33-35. </a:t>
            </a:r>
            <a:endParaRPr lang="es-GT" b="1" i="1"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37659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Vamos a ver los mismos datos más algunas semanas más. Observe que este gráfico tiene una escala del eje Y diferente del anterior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pero sigue mostrando unos 450 casos durante la semana 35</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En Botsuana, los umbrales se basan en el número de casos observados durante los años anteriores.  Como en la diapositiva anterior, las barras naranjas representan el número de casos de diarrea notificados por semana epidemiológica en Botsuana en 2015.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umbral de alerta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línea azul inferior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se basa en una media histórica de casos notificados para esa semana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media más una desviación estándar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 línea roja es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umbral epidémico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acción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basado en la media histórica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número promedio de casos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este gráfico, ¿se superó el umbral de alerta en algún momento del año?</a:t>
            </a:r>
          </a:p>
          <a:p>
            <a:pPr marL="171450" marR="0" indent="-171450">
              <a:lnSpc>
                <a:spcPct val="115000"/>
              </a:lnSpc>
              <a:spcBef>
                <a:spcPts val="0"/>
              </a:spcBef>
              <a:spcAft>
                <a:spcPts val="1200"/>
              </a:spcAft>
              <a:buFont typeface="Arial" panose="020B0604020202020204" pitchFamily="34" charset="0"/>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para mostrar la siguiente diapositiva con las respuestas.</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0"/>
              </a:spcBef>
              <a:spcAft>
                <a:spcPts val="1200"/>
              </a:spcAft>
            </a:pPr>
            <a:endParaRPr lang="es-ES" sz="1200" b="1" noProof="0" dirty="0">
              <a:effectLst/>
              <a:latin typeface="+mn-lt"/>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6043381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b="0" noProof="0" dirty="0">
                <a:latin typeface="Arial" panose="020B0604020202020204" pitchFamily="34" charset="0"/>
                <a:cs typeface="Arial" panose="020B0604020202020204" pitchFamily="34" charset="0"/>
              </a:rPr>
              <a:t>No, el aumento parece indicar un patrón esperado.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1496554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Otro aspecto de la interpretación de los datos de vigilancia de enfermedades es la comparación de los datos observados con los datos esperados, sobre todo si no se dispone de un umbral formal.  De hecho, eso es lo que acabamos de hacer con los datos de Botsuana sobre la diarrea, porque el umbral representa el número medio de casos durante las mismas semanas de los años anteriores, por lo que representan el número "esperado" de casos basado en la media histórica. Normalmente esto se hace para identificar brotes.</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3512279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los datos de vigilancia, los datos observados son el número de casos identificados o notificados durante un periodo específico, como una semana o un mes.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esperados se basan en el patrón histórico de aparición de esa enfermedad aproximadamente en la misma época del año. Los datos esperados suelen basarse en el número de casos identificados o notificados durante el mismo periodo en los últimos años. </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916048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Considere el patrón observado para la enfermedad F. ¿Qué patrón ve?  Tómese un momento para observarlo y hablaremos de este gráfico en breve.  Pero antes, hablemos de endemia y epidemia, y de enzootia y epizootia.</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3994324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cantidad esperada o habitual de enfermedad a veces se denomina nivel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endémico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enfermedad.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Endémico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refiere a la presencia continua de un agente infeccioso o una afección sanitaria en una zona geográfica o población a lo largo del tiempo. Puede haber variaciones, pero éste es el nivel habitual o esperado de la enfermedad.</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enfermedades humanas están siempre presentes ("endémicas") en su zona?</a:t>
            </a:r>
          </a:p>
          <a:p>
            <a:pPr marL="171450" marR="0" indent="-171450">
              <a:lnSpc>
                <a:spcPct val="115000"/>
              </a:lnSpc>
              <a:spcBef>
                <a:spcPts val="0"/>
              </a:spcBef>
              <a:spcAft>
                <a:spcPts val="6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Escriba en un rotafolio las enfermedades endémicas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locales </a:t>
            </a: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indent="45720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el caso de las enfermedades animales, el término correspondiente a endémico es enzootia. </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enfermedades animales están presentes de forma constantemente ("enzootias") en su región?</a:t>
            </a:r>
          </a:p>
          <a:p>
            <a:pPr marL="0" marR="0">
              <a:lnSpc>
                <a:spcPct val="115000"/>
              </a:lnSpc>
              <a:spcBef>
                <a:spcPts val="0"/>
              </a:spcBef>
              <a:spcAft>
                <a:spcPts val="600"/>
              </a:spcAft>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Escriba las enzootias locales en un rotafolio.</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1011204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definición técnica de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epidemia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 la aparición de más casos de enfermedad de los esperados. Puede darse en una región determinada o entre un grupo específico de personas o deberse a una enfermedad no endémica o endémica.  El término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brote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suele utilizarse para describir una epidemia que afecta sólo a un número limitado de personas y a la zona geográfica afectada. A nivel de distrito, los brotes son más frecuentes, pero un brote en un distrito podría formar parte de una epidemia mayor que afecte a varios distritos.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algunos países, los términos "epidemia" y "brote" se utilizan indistintamente.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epidemia en una población animal se denomina epizootia. </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897118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mn-lt"/>
              </a:rPr>
              <a:t>Notas para el instructor:</a:t>
            </a:r>
          </a:p>
          <a:p>
            <a:pPr marL="0" marR="0">
              <a:spcBef>
                <a:spcPts val="1200"/>
              </a:spcBef>
              <a:spcAft>
                <a:spcPts val="600"/>
              </a:spcAft>
            </a:pPr>
            <a:endParaRPr lang="es-ES" sz="1200" b="1" noProof="0" dirty="0">
              <a:effectLst/>
              <a:latin typeface="+mn-lt"/>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Resuma los objetivos de aprendizaje en lugar de leer las viñetas de esta diapositiva como estrategia para mejorar el pensamiento crítico.</a:t>
            </a: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31000756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lvl1pPr eaLnBrk="0" hangingPunct="0">
              <a:defRPr sz="2900">
                <a:solidFill>
                  <a:schemeClr val="tx1"/>
                </a:solidFill>
                <a:latin typeface="Times New Roman" pitchFamily="18" charset="0"/>
                <a:cs typeface="Times New Roman" pitchFamily="18" charset="0"/>
              </a:defRPr>
            </a:lvl1pPr>
            <a:lvl2pPr marL="757066" indent="-291179" eaLnBrk="0" hangingPunct="0">
              <a:defRPr sz="2900">
                <a:solidFill>
                  <a:schemeClr val="tx1"/>
                </a:solidFill>
                <a:latin typeface="Times New Roman" pitchFamily="18" charset="0"/>
                <a:cs typeface="Times New Roman" pitchFamily="18" charset="0"/>
              </a:defRPr>
            </a:lvl2pPr>
            <a:lvl3pPr marL="1164717" indent="-232943" eaLnBrk="0" hangingPunct="0">
              <a:defRPr sz="2900">
                <a:solidFill>
                  <a:schemeClr val="tx1"/>
                </a:solidFill>
                <a:latin typeface="Times New Roman" pitchFamily="18" charset="0"/>
                <a:cs typeface="Times New Roman" pitchFamily="18" charset="0"/>
              </a:defRPr>
            </a:lvl3pPr>
            <a:lvl4pPr marL="1630604" indent="-232943" eaLnBrk="0" hangingPunct="0">
              <a:defRPr sz="2900">
                <a:solidFill>
                  <a:schemeClr val="tx1"/>
                </a:solidFill>
                <a:latin typeface="Times New Roman" pitchFamily="18" charset="0"/>
                <a:cs typeface="Times New Roman" pitchFamily="18" charset="0"/>
              </a:defRPr>
            </a:lvl4pPr>
            <a:lvl5pPr marL="2096491" indent="-232943" eaLnBrk="0" hangingPunct="0">
              <a:defRPr sz="2900">
                <a:solidFill>
                  <a:schemeClr val="tx1"/>
                </a:solidFill>
                <a:latin typeface="Times New Roman" pitchFamily="18" charset="0"/>
                <a:cs typeface="Times New Roman" pitchFamily="18" charset="0"/>
              </a:defRPr>
            </a:lvl5pPr>
            <a:lvl6pPr marL="2562377" indent="-232943" eaLnBrk="0" fontAlgn="base" hangingPunct="0">
              <a:spcBef>
                <a:spcPct val="0"/>
              </a:spcBef>
              <a:spcAft>
                <a:spcPct val="0"/>
              </a:spcAft>
              <a:defRPr sz="2900">
                <a:solidFill>
                  <a:schemeClr val="tx1"/>
                </a:solidFill>
                <a:latin typeface="Times New Roman" pitchFamily="18" charset="0"/>
                <a:cs typeface="Times New Roman" pitchFamily="18" charset="0"/>
              </a:defRPr>
            </a:lvl6pPr>
            <a:lvl7pPr marL="3028264" indent="-232943" eaLnBrk="0" fontAlgn="base" hangingPunct="0">
              <a:spcBef>
                <a:spcPct val="0"/>
              </a:spcBef>
              <a:spcAft>
                <a:spcPct val="0"/>
              </a:spcAft>
              <a:defRPr sz="2900">
                <a:solidFill>
                  <a:schemeClr val="tx1"/>
                </a:solidFill>
                <a:latin typeface="Times New Roman" pitchFamily="18" charset="0"/>
                <a:cs typeface="Times New Roman" pitchFamily="18" charset="0"/>
              </a:defRPr>
            </a:lvl7pPr>
            <a:lvl8pPr marL="3494151" indent="-232943" eaLnBrk="0" fontAlgn="base" hangingPunct="0">
              <a:spcBef>
                <a:spcPct val="0"/>
              </a:spcBef>
              <a:spcAft>
                <a:spcPct val="0"/>
              </a:spcAft>
              <a:defRPr sz="2900">
                <a:solidFill>
                  <a:schemeClr val="tx1"/>
                </a:solidFill>
                <a:latin typeface="Times New Roman" pitchFamily="18" charset="0"/>
                <a:cs typeface="Times New Roman" pitchFamily="18" charset="0"/>
              </a:defRPr>
            </a:lvl8pPr>
            <a:lvl9pPr marL="3960038" indent="-232943" eaLnBrk="0" fontAlgn="base" hangingPunct="0">
              <a:spcBef>
                <a:spcPct val="0"/>
              </a:spcBef>
              <a:spcAft>
                <a:spcPct val="0"/>
              </a:spcAft>
              <a:defRPr sz="2900">
                <a:solidFill>
                  <a:schemeClr val="tx1"/>
                </a:solidFill>
                <a:latin typeface="Times New Roman" pitchFamily="18" charset="0"/>
                <a:cs typeface="Times New Roman" pitchFamily="18" charset="0"/>
              </a:defRPr>
            </a:lvl9pPr>
          </a:lstStyle>
          <a:p>
            <a:pPr eaLnBrk="1" hangingPunct="1"/>
            <a:fld id="{2E04DC1E-CAE7-4E45-9BCD-D904D52947F9}" type="slidenum">
              <a:rPr lang="en-US" altLang="en-US" sz="1200">
                <a:latin typeface="Arial" charset="0"/>
                <a:cs typeface="Arial" charset="0"/>
              </a:rPr>
              <a:t>30</a:t>
            </a:fld>
            <a:endParaRPr lang="en-US" altLang="en-US" sz="1200">
              <a:latin typeface="Arial" charset="0"/>
              <a:cs typeface="Arial" charset="0"/>
            </a:endParaRPr>
          </a:p>
        </p:txBody>
      </p:sp>
      <p:sp>
        <p:nvSpPr>
          <p:cNvPr id="110595" name="Rectangle 2"/>
          <p:cNvSpPr>
            <a:spLocks noGrp="1" noRot="1" noChangeAspect="1" noChangeArrowheads="1" noTextEdit="1"/>
          </p:cNvSpPr>
          <p:nvPr>
            <p:ph type="sldImg"/>
          </p:nvPr>
        </p:nvSpPr>
        <p:spPr>
          <a:xfrm>
            <a:off x="409575" y="698500"/>
            <a:ext cx="6192838" cy="3484563"/>
          </a:xfrm>
          <a:ln/>
        </p:spPr>
      </p:sp>
      <p:sp>
        <p:nvSpPr>
          <p:cNvPr id="110596" name="Rectangle 3"/>
          <p:cNvSpPr>
            <a:spLocks noGrp="1" noChangeArrowheads="1"/>
          </p:cNvSpPr>
          <p:nvPr>
            <p:ph type="body" idx="1"/>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Veamos de nuevo la Enfermedad F, que son las muertes por neumonía e influenza durante la temporada de influenza 2015-1016 en el hemisferio norte, mostradas en este gráfico como porcentaje de todas las muertes.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¿Puede alguien describir lo que ve?</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GT"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¿Le preocupa que la elevación que comienza aproximadamente en la semana 1 de 2016 y se extiende hasta aproximadamente la semana 18 represente una epidemia de influenza?  Qué información adicional le gustaría tener?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Sería bueno tener datos esperados, por ejemplo, datos de los últimos años.</a:t>
            </a:r>
          </a:p>
          <a:p>
            <a:pPr eaLnBrk="1" hangingPunct="1"/>
            <a:endParaRPr lang="en-US" altLang="en-US" sz="1200" dirty="0">
              <a:latin typeface="+mn-lt"/>
            </a:endParaRPr>
          </a:p>
        </p:txBody>
      </p:sp>
    </p:spTree>
    <p:extLst>
      <p:ext uri="{BB962C8B-B14F-4D97-AF65-F5344CB8AC3E}">
        <p14:creationId xmlns:p14="http://schemas.microsoft.com/office/powerpoint/2010/main" val="15510424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Esta figura muestra los datos de los dos años anteriores.  En los dos años anteriores hubo epidemias tempranas y graves de gripe.</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Ahora compare los datos observados del año en rojo con los datos históricos de los dos años anteriores.</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Permita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momento para comparar.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2015-2016 es más o menos lo que cabría esperar: la “elevación" refleja un patrón estacional habitual, pero no una epidemia porque se ajusta estrechamente a la tendencia histórica.</a:t>
            </a:r>
          </a:p>
          <a:p>
            <a:pPr marL="171450" marR="0" indent="-171450">
              <a:lnSpc>
                <a:spcPct val="115000"/>
              </a:lnSpc>
              <a:spcBef>
                <a:spcPts val="0"/>
              </a:spcBef>
              <a:spcAft>
                <a:spcPts val="1200"/>
              </a:spcAft>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Nota</a:t>
            </a:r>
            <a:r>
              <a:rPr lang="es-GT" sz="1200" b="1" i="0" u="none" noProof="0" dirty="0">
                <a:effectLst/>
                <a:latin typeface="Arial" panose="020B0604020202020204" pitchFamily="34" charset="0"/>
                <a:ea typeface="Times New Roman" panose="02020603050405020304" pitchFamily="18" charset="0"/>
                <a:cs typeface="Arial" panose="020B0604020202020204" pitchFamily="34" charset="0"/>
              </a:rPr>
              <a:t>: </a:t>
            </a:r>
            <a:r>
              <a:rPr lang="es-GT" sz="1800" noProof="0" dirty="0">
                <a:effectLst/>
                <a:latin typeface="Segoe UI" panose="020B0502040204020203" pitchFamily="34" charset="0"/>
              </a:rPr>
              <a:t>Este gráfico no tiene leyenda porque es fácil identificar claramente las líneas con los colores correspondientes. A veces, esta puede ser una forma más eficaz de mostrar los datos que una leyenda tradicional</a:t>
            </a:r>
            <a:r>
              <a:rPr lang="es-ES" sz="1800" noProof="0" dirty="0">
                <a:effectLst/>
                <a:latin typeface="Segoe UI" panose="020B0502040204020203" pitchFamily="34" charset="0"/>
              </a:rPr>
              <a:t>. </a:t>
            </a:r>
            <a:endParaRPr lang="es-ES" sz="1800" noProof="0" dirty="0">
              <a:effectLst/>
              <a:latin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2532506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figura muestra los datos de 5 temporadas de influenza. El eje X es la semana epidemiológica desde finales de 2013 hasta la semana 25 de 2018. El eje Y es la proporción (%) de todas las muertes debidas a neumonía e influenza esa semana.  La línea roja del gráfico representa la proporción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observada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de todas las muertes debidas a neumonía e influenza.  La línea negra inferior representa la proporción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esperada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 muertes por neumonía e influenza por semana según los datos históricos. Esto es lo que cabría esperar cada semana. Se observa un patrón estacional, con un aumento que comienza a finales de cada año, alcanza su punto máximo en enero y febrero (los meses fríos en el hemisferio norte) y luego disminuye. La línea negra superior representa 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umbral epidémico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una vez superado este umbral durante dos semanas seguidas, se declara una epidemia. Las líneas negras representan las medias anuales de muchos años de recopilación de datos.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Como puede ver, se considera que 3 de las 5 temporadas mostradas en este gráfico han tenido epidemias graves. La temporada 2015-2016 que revisamos en diapositivas anteriores no la tuvo.</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42240190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Debemos tener en cuenta la fuente y la calidad de los datos comunicados, que es otro aspecto crítico de la interpretación de los datos.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¿Podemos creer siempre en lo que vemos?</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Conteste</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0" i="1" u="none" noProof="0" dirty="0">
                <a:effectLst/>
                <a:latin typeface="Arial" panose="020B0604020202020204" pitchFamily="34" charset="0"/>
                <a:ea typeface="Times New Roman" panose="02020603050405020304" pitchFamily="18" charset="0"/>
                <a:cs typeface="Arial" panose="020B0604020202020204" pitchFamily="34" charset="0"/>
              </a:rPr>
              <a:t>No</a:t>
            </a: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a:p>
        </p:txBody>
      </p:sp>
    </p:spTree>
    <p:extLst>
      <p:ext uri="{BB962C8B-B14F-4D97-AF65-F5344CB8AC3E}">
        <p14:creationId xmlns:p14="http://schemas.microsoft.com/office/powerpoint/2010/main" val="15164070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elemento clave para interpretar los datos es tener en cuenta su calidad.  ¿Qué tan completa es la notificación? ¿Todos los centros de salud y laboratorios responsables de la notificación de enfermedades envían informes a la oficina de salud del distrito?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ejemplo, si la mayoría de los centros de salud envían informes semanales a la oficina de salud del distrito, pero uno de ellos, que diagnostica y trata la gran mayoría de los casos, no lo hace con regularidad, los datos reales que usted observa no están completos y pueden no ser representativos de todo el distrito.</a:t>
            </a:r>
          </a:p>
          <a:p>
            <a:pPr marL="0" marR="0">
              <a:lnSpc>
                <a:spcPct val="115000"/>
              </a:lnSpc>
              <a:spcBef>
                <a:spcPts val="0"/>
              </a:spcBef>
              <a:spcAft>
                <a:spcPts val="1200"/>
              </a:spcAft>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Del mismo modo, si un centro de salud informa regularmente con retraso, es posible que los datos actuales que usted está observando no incluyan realmente todos los datos.  Todos estaremos de acuerdo en que, si los formularios de notificación no se llenan de forma precisa o completa, esto también podría afectar a la calidad de los datos.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siguientes diapositivas incluirán ejemplos que ilustran problemas reales con la calidad de los datos que se comunican a los sistemas de vigilancia de enfermedades.</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34</a:t>
            </a:fld>
            <a:endParaRPr lang="en-US" altLang="en-US"/>
          </a:p>
        </p:txBody>
      </p:sp>
    </p:spTree>
    <p:extLst>
      <p:ext uri="{BB962C8B-B14F-4D97-AF65-F5344CB8AC3E}">
        <p14:creationId xmlns:p14="http://schemas.microsoft.com/office/powerpoint/2010/main" val="19390469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07000"/>
              </a:lnSpc>
              <a:spcBef>
                <a:spcPts val="0"/>
              </a:spcBef>
              <a:spcAft>
                <a:spcPts val="8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Observe este gráfico de muertes por diarrea notificadas durante las primeras 11 semanas de 2015 (</a:t>
            </a:r>
            <a:r>
              <a:rPr lang="es-GT" sz="1200" i="1" kern="100" noProof="0" dirty="0">
                <a:effectLst/>
                <a:latin typeface="Arial" panose="020B0604020202020204" pitchFamily="34" charset="0"/>
                <a:ea typeface="Calibri" panose="020F0502020204030204" pitchFamily="34" charset="0"/>
                <a:cs typeface="Arial" panose="020B0604020202020204" pitchFamily="34" charset="0"/>
              </a:rPr>
              <a:t>barras naranjas</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 en comparación con el número de muertes por diarrea notificadas durante el mismo periodo de 2014 (</a:t>
            </a:r>
            <a:r>
              <a:rPr lang="es-GT" sz="1200" i="1" kern="100" noProof="0" dirty="0">
                <a:effectLst/>
                <a:latin typeface="Arial" panose="020B0604020202020204" pitchFamily="34" charset="0"/>
                <a:ea typeface="Calibri" panose="020F0502020204030204" pitchFamily="34" charset="0"/>
                <a:cs typeface="Arial" panose="020B0604020202020204" pitchFamily="34" charset="0"/>
              </a:rPr>
              <a:t>mostrado con las barras azules</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a:t>
            </a:r>
          </a:p>
          <a:p>
            <a:pPr marL="0" marR="0">
              <a:lnSpc>
                <a:spcPct val="107000"/>
              </a:lnSpc>
              <a:spcBef>
                <a:spcPts val="0"/>
              </a:spcBef>
              <a:spcAft>
                <a:spcPts val="800"/>
              </a:spcAft>
            </a:pPr>
            <a:endParaRPr lang="es-GT" sz="1200" kern="1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Wingdings" panose="05000000000000000000" pitchFamily="2" charset="2"/>
              <a:buChar char="§"/>
            </a:pPr>
            <a:r>
              <a:rPr lang="es-GT" sz="1200" b="1" u="sng" kern="100" noProof="0" dirty="0">
                <a:effectLst/>
                <a:latin typeface="Arial" panose="020B0604020202020204" pitchFamily="34" charset="0"/>
                <a:ea typeface="Calibri" panose="020F0502020204030204" pitchFamily="34" charset="0"/>
                <a:cs typeface="Arial" panose="020B0604020202020204" pitchFamily="34" charset="0"/>
              </a:rPr>
              <a:t>Pregunte: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¿Qué le llama la atención de este gráfico? </a:t>
            </a:r>
          </a:p>
          <a:p>
            <a:pPr marL="171450" marR="0" indent="-171450">
              <a:lnSpc>
                <a:spcPct val="107000"/>
              </a:lnSpc>
              <a:spcBef>
                <a:spcPts val="0"/>
              </a:spcBef>
              <a:spcAft>
                <a:spcPts val="800"/>
              </a:spcAft>
              <a:buFont typeface="Wingdings" panose="05000000000000000000" pitchFamily="2" charset="2"/>
              <a:buChar char="§"/>
            </a:pPr>
            <a:endParaRPr lang="es-GT" sz="1200" kern="1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Wingdings" panose="05000000000000000000" pitchFamily="2" charset="2"/>
              <a:buChar char="§"/>
            </a:pPr>
            <a:r>
              <a:rPr lang="es-GT" sz="1200" b="1" u="sng" kern="100" noProof="0" dirty="0">
                <a:effectLst/>
                <a:latin typeface="Arial" panose="020B0604020202020204" pitchFamily="34" charset="0"/>
                <a:ea typeface="Calibri" panose="020F0502020204030204" pitchFamily="34" charset="0"/>
                <a:cs typeface="Arial" panose="020B0604020202020204" pitchFamily="34" charset="0"/>
              </a:rPr>
              <a:t>Agradezca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las respuestas de 2-3 voluntarios.  </a:t>
            </a:r>
            <a:r>
              <a:rPr lang="es-GT" sz="1200" b="1" i="1" kern="100" noProof="0" dirty="0">
                <a:effectLst/>
                <a:latin typeface="Arial" panose="020B0604020202020204" pitchFamily="34" charset="0"/>
                <a:ea typeface="Calibri" panose="020F0502020204030204" pitchFamily="34" charset="0"/>
                <a:cs typeface="Arial" panose="020B0604020202020204" pitchFamily="34" charset="0"/>
              </a:rPr>
              <a:t>Respuestas</a:t>
            </a: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 a continuación:</a:t>
            </a:r>
          </a:p>
          <a:p>
            <a:pPr marL="171450" marR="0" indent="-171450">
              <a:lnSpc>
                <a:spcPct val="107000"/>
              </a:lnSpc>
              <a:spcBef>
                <a:spcPts val="0"/>
              </a:spcBef>
              <a:spcAft>
                <a:spcPts val="800"/>
              </a:spcAft>
              <a:buFont typeface="Wingdings" panose="05000000000000000000" pitchFamily="2" charset="2"/>
              <a:buChar char="§"/>
            </a:pPr>
            <a:endParaRPr lang="es-GT" sz="1200" b="1" i="1" kern="100" noProof="0" dirty="0">
              <a:effectLst/>
              <a:latin typeface="Arial" panose="020B0604020202020204" pitchFamily="34" charset="0"/>
              <a:ea typeface="Calibri" panose="020F0502020204030204" pitchFamily="34" charset="0"/>
              <a:cs typeface="Arial" panose="020B0604020202020204" pitchFamily="34" charset="0"/>
            </a:endParaRPr>
          </a:p>
          <a:p>
            <a:pPr marL="628650" marR="0" lvl="1" indent="-171450">
              <a:lnSpc>
                <a:spcPct val="107000"/>
              </a:lnSpc>
              <a:spcBef>
                <a:spcPts val="0"/>
              </a:spcBef>
              <a:spcAft>
                <a:spcPts val="800"/>
              </a:spcAft>
              <a:buFont typeface="Courier New" panose="02070309020205020404" pitchFamily="49" charset="0"/>
              <a:buChar char="o"/>
            </a:pP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Se notificaron menos muertes por diarrea en 2015 en comparación con 2014 (24 muertes frente a 9 muertes)</a:t>
            </a:r>
          </a:p>
          <a:p>
            <a:pPr marL="628650" marR="0" lvl="1" indent="-171450">
              <a:lnSpc>
                <a:spcPct val="107000"/>
              </a:lnSpc>
              <a:spcBef>
                <a:spcPts val="0"/>
              </a:spcBef>
              <a:spcAft>
                <a:spcPts val="800"/>
              </a:spcAft>
              <a:buFont typeface="Courier New" panose="02070309020205020404" pitchFamily="49" charset="0"/>
              <a:buChar char="o"/>
            </a:pP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La mayoría de las muertes se producen en 2 distritos (</a:t>
            </a:r>
            <a:r>
              <a:rPr lang="es-GT" sz="1200" b="0" i="1" kern="100" noProof="0" dirty="0" err="1">
                <a:effectLst/>
                <a:latin typeface="Arial" panose="020B0604020202020204" pitchFamily="34" charset="0"/>
                <a:ea typeface="Calibri" panose="020F0502020204030204" pitchFamily="34" charset="0"/>
                <a:cs typeface="Arial" panose="020B0604020202020204" pitchFamily="34" charset="0"/>
              </a:rPr>
              <a:t>Gabarone</a:t>
            </a: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 y </a:t>
            </a:r>
            <a:r>
              <a:rPr lang="es-GT" sz="1200" b="0" i="1" kern="100" noProof="0" dirty="0" err="1">
                <a:effectLst/>
                <a:latin typeface="Arial" panose="020B0604020202020204" pitchFamily="34" charset="0"/>
                <a:ea typeface="Calibri" panose="020F0502020204030204" pitchFamily="34" charset="0"/>
                <a:cs typeface="Arial" panose="020B0604020202020204" pitchFamily="34" charset="0"/>
              </a:rPr>
              <a:t>Bobirwa</a:t>
            </a: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 </a:t>
            </a:r>
          </a:p>
          <a:p>
            <a:pPr marL="628650" marR="0" lvl="1" indent="-171450">
              <a:lnSpc>
                <a:spcPct val="107000"/>
              </a:lnSpc>
              <a:spcBef>
                <a:spcPts val="0"/>
              </a:spcBef>
              <a:spcAft>
                <a:spcPts val="800"/>
              </a:spcAft>
              <a:buFont typeface="Courier New" panose="02070309020205020404" pitchFamily="49" charset="0"/>
              <a:buChar char="o"/>
            </a:pP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Gaborone y SPTC presentan grandes diferencias en el número de muertes notificadas entre 2014 y 2015. Gaborone notificó 10 muertes en 2014 y 1 en 2015. SPTC notificó 4 muertes en 2014 y 0 en 2015.</a:t>
            </a:r>
          </a:p>
          <a:p>
            <a:pPr marL="628650" marR="0" lvl="1" indent="-171450">
              <a:lnSpc>
                <a:spcPct val="107000"/>
              </a:lnSpc>
              <a:spcBef>
                <a:spcPts val="0"/>
              </a:spcBef>
              <a:spcAft>
                <a:spcPts val="800"/>
              </a:spcAft>
              <a:buFont typeface="Courier New" panose="02070309020205020404" pitchFamily="49" charset="0"/>
              <a:buChar char="o"/>
            </a:pP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5 de los 8 distritos notificaron más muertes en 2014 que en 2015 (las barras azules superan a las naranjas)</a:t>
            </a:r>
          </a:p>
          <a:p>
            <a:pPr marL="628650" marR="0" lvl="1" indent="-171450">
              <a:lnSpc>
                <a:spcPct val="107000"/>
              </a:lnSpc>
              <a:spcBef>
                <a:spcPts val="0"/>
              </a:spcBef>
              <a:spcAft>
                <a:spcPts val="800"/>
              </a:spcAft>
              <a:buFont typeface="Courier New" panose="02070309020205020404" pitchFamily="49" charset="0"/>
              <a:buChar char="o"/>
            </a:pPr>
            <a:r>
              <a:rPr lang="es-GT" sz="1200" b="0" i="1" kern="100" noProof="0" dirty="0" err="1">
                <a:effectLst/>
                <a:latin typeface="Arial" panose="020B0604020202020204" pitchFamily="34" charset="0"/>
                <a:ea typeface="Calibri" panose="020F0502020204030204" pitchFamily="34" charset="0"/>
                <a:cs typeface="Arial" panose="020B0604020202020204" pitchFamily="34" charset="0"/>
              </a:rPr>
              <a:t>Kgatleng</a:t>
            </a: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 notificó 0 muertes por diarrea en 2014 o 2015; </a:t>
            </a:r>
            <a:r>
              <a:rPr lang="es-GT" sz="1200" b="0" i="1" kern="100" noProof="0" dirty="0" err="1">
                <a:effectLst/>
                <a:latin typeface="Arial" panose="020B0604020202020204" pitchFamily="34" charset="0"/>
                <a:ea typeface="Calibri" panose="020F0502020204030204" pitchFamily="34" charset="0"/>
                <a:cs typeface="Arial" panose="020B0604020202020204" pitchFamily="34" charset="0"/>
              </a:rPr>
              <a:t>Chobe</a:t>
            </a: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 y </a:t>
            </a:r>
            <a:r>
              <a:rPr lang="es-GT" sz="1200" b="0" i="1" kern="100" noProof="0" dirty="0" err="1">
                <a:effectLst/>
                <a:latin typeface="Arial" panose="020B0604020202020204" pitchFamily="34" charset="0"/>
                <a:ea typeface="Calibri" panose="020F0502020204030204" pitchFamily="34" charset="0"/>
                <a:cs typeface="Arial" panose="020B0604020202020204" pitchFamily="34" charset="0"/>
              </a:rPr>
              <a:t>Goodhope</a:t>
            </a:r>
            <a:r>
              <a:rPr lang="es-GT" sz="1200" b="0" i="1" kern="100" noProof="0" dirty="0">
                <a:effectLst/>
                <a:latin typeface="Arial" panose="020B0604020202020204" pitchFamily="34" charset="0"/>
                <a:ea typeface="Calibri" panose="020F0502020204030204" pitchFamily="34" charset="0"/>
                <a:cs typeface="Arial" panose="020B0604020202020204" pitchFamily="34" charset="0"/>
              </a:rPr>
              <a:t> notificaron 0 en 2015.</a:t>
            </a:r>
          </a:p>
          <a:p>
            <a:pPr marL="0" marR="0">
              <a:lnSpc>
                <a:spcPct val="107000"/>
              </a:lnSpc>
              <a:spcBef>
                <a:spcPts val="0"/>
              </a:spcBef>
              <a:spcAft>
                <a:spcPts val="800"/>
              </a:spcAft>
            </a:pPr>
            <a:endParaRPr lang="es-GT" sz="1200" b="1" kern="1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Wingdings" panose="05000000000000000000" pitchFamily="2" charset="2"/>
              <a:buChar char="§"/>
            </a:pPr>
            <a:r>
              <a:rPr lang="es-GT" sz="1200" b="1" u="sng" kern="100" noProof="0" dirty="0">
                <a:effectLst/>
                <a:latin typeface="Arial" panose="020B0604020202020204" pitchFamily="34" charset="0"/>
                <a:ea typeface="Calibri" panose="020F0502020204030204" pitchFamily="34" charset="0"/>
                <a:cs typeface="Arial" panose="020B0604020202020204" pitchFamily="34" charset="0"/>
              </a:rPr>
              <a:t>Pregunte: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¿Qué podría explicar las diferencias en las muertes notificadas entre 2014 y 2015 en Gaborone y SPTC?</a:t>
            </a:r>
          </a:p>
          <a:p>
            <a:pPr marL="0" marR="0">
              <a:lnSpc>
                <a:spcPct val="107000"/>
              </a:lnSpc>
              <a:spcBef>
                <a:spcPts val="0"/>
              </a:spcBef>
              <a:spcAft>
                <a:spcPts val="800"/>
              </a:spcAft>
            </a:pPr>
            <a:endParaRPr lang="es-GT" sz="1200" b="1" kern="100" noProof="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0" fontAlgn="base" latinLnBrk="0" hangingPunct="0">
              <a:lnSpc>
                <a:spcPct val="107000"/>
              </a:lnSpc>
              <a:spcBef>
                <a:spcPts val="0"/>
              </a:spcBef>
              <a:spcAft>
                <a:spcPts val="800"/>
              </a:spcAft>
              <a:buClrTx/>
              <a:buSzTx/>
              <a:buFont typeface="Wingdings" panose="05000000000000000000" pitchFamily="2" charset="2"/>
              <a:buChar char="§"/>
              <a:tabLst/>
              <a:defRPr/>
            </a:pPr>
            <a:r>
              <a:rPr lang="es-GT" sz="1200" b="1" u="sng" kern="100" noProof="0" dirty="0">
                <a:effectLst/>
                <a:latin typeface="Arial" panose="020B0604020202020204" pitchFamily="34" charset="0"/>
                <a:ea typeface="Calibri" panose="020F0502020204030204" pitchFamily="34" charset="0"/>
                <a:cs typeface="Arial" panose="020B0604020202020204" pitchFamily="34" charset="0"/>
              </a:rPr>
              <a:t>Agradezca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las respuestas de 2-3 voluntarios. </a:t>
            </a:r>
            <a:r>
              <a:rPr lang="es-GT" sz="1200" b="1" kern="100" noProof="0" dirty="0">
                <a:effectLst/>
                <a:latin typeface="Arial" panose="020B0604020202020204" pitchFamily="34" charset="0"/>
                <a:ea typeface="Calibri" panose="020F0502020204030204" pitchFamily="34" charset="0"/>
                <a:cs typeface="Arial" panose="020B0604020202020204" pitchFamily="34" charset="0"/>
              </a:rPr>
              <a:t>Respuesta: </a:t>
            </a:r>
            <a:r>
              <a:rPr lang="es-GT" sz="1200" i="1" kern="100" noProof="0" dirty="0">
                <a:effectLst/>
                <a:latin typeface="Arial" panose="020B0604020202020204" pitchFamily="34" charset="0"/>
                <a:ea typeface="Calibri" panose="020F0502020204030204" pitchFamily="34" charset="0"/>
                <a:cs typeface="Arial" panose="020B0604020202020204" pitchFamily="34" charset="0"/>
              </a:rPr>
              <a:t>Esas podrían reflejar las cifras reales (puede haber habido un gran brote de enfermedad diarreica en 2014, o puede haber habido una intervención implementada en 2015 para mejorar la calidad del agua) o puede haber algún problema en la presentación de informes en 2015.</a:t>
            </a:r>
          </a:p>
          <a:p>
            <a:pPr marL="0" marR="0">
              <a:lnSpc>
                <a:spcPct val="107000"/>
              </a:lnSpc>
              <a:spcBef>
                <a:spcPts val="0"/>
              </a:spcBef>
              <a:spcAft>
                <a:spcPts val="800"/>
              </a:spcAft>
            </a:pPr>
            <a:endParaRPr lang="es-GT" sz="1200" i="1" kern="1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Antes de sacar conclusiones firmes sobre las muertes por diarrea, veamos otro gráfico con más detalles.</a:t>
            </a:r>
            <a:endParaRPr lang="es-GT" sz="1200" i="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C8CF3B0-F537-4C6F-999B-90BC56F1C6DE}" type="slidenum">
              <a:rPr lang="en-US" smtClean="0"/>
              <a:t>35</a:t>
            </a:fld>
            <a:endParaRPr lang="en-US"/>
          </a:p>
        </p:txBody>
      </p:sp>
    </p:spTree>
    <p:extLst>
      <p:ext uri="{BB962C8B-B14F-4D97-AF65-F5344CB8AC3E}">
        <p14:creationId xmlns:p14="http://schemas.microsoft.com/office/powerpoint/2010/main" val="496981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Fíjese más detenidamente en el número de semanas que los distritos informaron puntualmente. Este gráfico muestra el número de semanas que cada distrito informó puntualmente durante las primeras 11 semanas de 2015. Los distritos están en el eje X, y el número de semanas está en el eje Y. El color verde representa los informes oportunos, mientras que el rojo representa los informes tardíos o la ausencia total de informes.</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la diapositiva anterior, en la que no había casos de diarrea en </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Charleshill</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 qué se debe?</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¡Quizás porque nunca reportaron durante este periodo de tiempo en 2015!</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Utilizando la información proporcionada en este gráfico, ¿es más probable que la gran diferencia entre las muertes notificadas entre 2014 y 2015 en Gaborone y SPTC refleje la situación real o se deba a errores de notificación? </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Las discrepancias parecen ciertas porque tanto Gaborone como SPTC consiguieron informar oportunamente la mayoría de las semanas.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cosa que hay que tener en cuenta a la hora de interpretar los datos es la calidad de la información, no sólo la oportunidad, sino también la precisión. Es posible que también quiera saber algo sobre cómo se recopilan los datos y aquí tiene algunas preguntas útiles para hacerse:</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datos comunicados son autodeclarados (por ejemplo, vigilancia pasiva frente a activa)?</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utilizan definiciones de casos estándar?</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¿Ha cambiado recientemente la definición del caso?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basan los casos en informes clínicos? Si es así, ¿podría haber variaciones de criterio entre los distintos clínicos?</a:t>
            </a:r>
          </a:p>
          <a:p>
            <a:pPr marL="800100" marR="0" lvl="1" indent="-34290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¿Y si algunas zonas tienen confirmación de laboratorio y otras no?</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¡Todas estas consideraciones podrían afectará como responderá los datos!</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15465269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Veamos esta tabla. Esta tabla muestra el número de casos de diarrea grave en siete establecimientos diferentes, en un lapso de siete semanas. Los informes de las semanas 1 a 7 están en las columnas, y en las filas tenemos los centros A a G. Los totales de todos los centros están en la parte inferior. Si nos fijamos en los totales, vemos un gran aumento de la semana 5 a la 6.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Profundicemos un poco más.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ven que pueda explicar este aumento?</a:t>
            </a:r>
          </a:p>
          <a:p>
            <a:pPr marL="171450" marR="0" indent="-171450">
              <a:lnSpc>
                <a:spcPct val="115000"/>
              </a:lnSpc>
              <a:spcBef>
                <a:spcPts val="0"/>
              </a:spcBef>
              <a:spcAft>
                <a:spcPts val="1200"/>
              </a:spcAft>
              <a:buFont typeface="Arial" panose="020B0604020202020204" pitchFamily="34" charset="0"/>
              <a:buChar char="•"/>
            </a:pPr>
            <a:endParaRPr lang="es-GT" sz="1200" b="1" u="sng" kern="1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kern="100" noProof="0" dirty="0">
                <a:effectLst/>
                <a:latin typeface="Arial" panose="020B0604020202020204" pitchFamily="34" charset="0"/>
                <a:ea typeface="Calibri" panose="020F0502020204030204" pitchFamily="34" charset="0"/>
                <a:cs typeface="Arial" panose="020B0604020202020204" pitchFamily="34" charset="0"/>
              </a:rPr>
              <a:t>Agradezca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las respuestas de 2-3 voluntarios. </a:t>
            </a:r>
            <a:r>
              <a:rPr lang="es-GT" sz="1200" b="1" kern="100" noProof="0" dirty="0">
                <a:effectLst/>
                <a:latin typeface="Arial" panose="020B0604020202020204" pitchFamily="34" charset="0"/>
                <a:ea typeface="Calibri" panose="020F0502020204030204" pitchFamily="34" charset="0"/>
                <a:cs typeface="Arial" panose="020B0604020202020204" pitchFamily="34" charset="0"/>
              </a:rPr>
              <a:t>&lt;CLICK&gt;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único centro que informa de un aumento es el Centro de Salud D. Este aumento sería más plausible si otros centros cercanos también hubiesen visto un aumento.</a:t>
            </a:r>
          </a:p>
          <a:p>
            <a:pPr marL="45720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haría usted si se enfrentara a esta situación?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kern="100" noProof="0" dirty="0">
                <a:effectLst/>
                <a:latin typeface="Arial" panose="020B0604020202020204" pitchFamily="34" charset="0"/>
                <a:ea typeface="Calibri" panose="020F0502020204030204" pitchFamily="34" charset="0"/>
                <a:cs typeface="Arial" panose="020B0604020202020204" pitchFamily="34" charset="0"/>
              </a:rPr>
              <a:t>Agradezca </a:t>
            </a:r>
            <a:r>
              <a:rPr lang="es-GT" sz="1200" kern="100" noProof="0" dirty="0">
                <a:effectLst/>
                <a:latin typeface="Arial" panose="020B0604020202020204" pitchFamily="34" charset="0"/>
                <a:ea typeface="Calibri" panose="020F0502020204030204" pitchFamily="34" charset="0"/>
                <a:cs typeface="Arial" panose="020B0604020202020204" pitchFamily="34" charset="0"/>
              </a:rPr>
              <a:t>las respuestas de 2-3 voluntarios.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Llame a su contacto de vigilancia en el centro.  ¿Realmente vieron 33 casos, o podría tratarse de un error tipográfico u otro artefacto de notificación?</a:t>
            </a:r>
          </a:p>
          <a:p>
            <a:endParaRPr lang="es-ES" i="1" noProof="0" dirty="0">
              <a:latin typeface="+mn-lt"/>
            </a:endParaRPr>
          </a:p>
          <a:p>
            <a:endParaRPr lang="es-ES"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37</a:t>
            </a:fld>
            <a:endParaRPr lang="en-US" altLang="en-US"/>
          </a:p>
        </p:txBody>
      </p:sp>
    </p:spTree>
    <p:extLst>
      <p:ext uri="{BB962C8B-B14F-4D97-AF65-F5344CB8AC3E}">
        <p14:creationId xmlns:p14="http://schemas.microsoft.com/office/powerpoint/2010/main" val="36960274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a:t>
            </a:r>
          </a:p>
          <a:p>
            <a:endParaRPr lang="es-GT" b="1" noProof="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He aquí otro gráfico. Primero, tómese un momento para familiarizarse con el gráfico.</a:t>
            </a:r>
          </a:p>
          <a:p>
            <a:pPr marL="0" marR="0">
              <a:lnSpc>
                <a:spcPct val="115000"/>
              </a:lnSpc>
              <a:spcBef>
                <a:spcPts val="0"/>
              </a:spcBef>
              <a:spcAft>
                <a:spcPts val="1200"/>
              </a:spcAft>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Conceda a los participantes un minuto para orientarse en el gráfico.</a:t>
            </a:r>
          </a:p>
          <a:p>
            <a:endParaRPr lang="es-GT"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Ahora, describa los datos. ¿Qué patrón ve? </a:t>
            </a:r>
            <a:r>
              <a:rPr lang="es-GT" b="1" noProof="0" dirty="0">
                <a:latin typeface="Arial" panose="020B0604020202020204" pitchFamily="34" charset="0"/>
                <a:cs typeface="Arial" panose="020B0604020202020204" pitchFamily="34" charset="0"/>
              </a:rPr>
              <a:t>&lt;CLICK&gt;</a:t>
            </a:r>
          </a:p>
          <a:p>
            <a:pPr marL="0" marR="0">
              <a:lnSpc>
                <a:spcPct val="115000"/>
              </a:lnSpc>
              <a:spcBef>
                <a:spcPts val="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Permita la discusión. Utilice preguntas adicionales para sondear.</a:t>
            </a:r>
          </a:p>
          <a:p>
            <a:pPr marL="0" marR="0" indent="457200">
              <a:lnSpc>
                <a:spcPct val="115000"/>
              </a:lnSpc>
              <a:spcBef>
                <a:spcPts val="0"/>
              </a:spcBef>
              <a:spcAft>
                <a:spcPts val="600"/>
              </a:spcAft>
            </a:pPr>
            <a:endParaRPr lang="es-ES" sz="1200" noProof="0" dirty="0">
              <a:effectLst/>
              <a:latin typeface="+mn-lt"/>
              <a:ea typeface="Times New Roman" panose="02020603050405020304" pitchFamily="18" charset="0"/>
              <a:cs typeface="Times New Roman" panose="02020603050405020304" pitchFamily="18" charset="0"/>
            </a:endParaRPr>
          </a:p>
          <a:p>
            <a:endParaRPr lang="es-ES" b="1"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38</a:t>
            </a:fld>
            <a:endParaRPr lang="en-US" altLang="en-US"/>
          </a:p>
        </p:txBody>
      </p:sp>
    </p:spTree>
    <p:extLst>
      <p:ext uri="{BB962C8B-B14F-4D97-AF65-F5344CB8AC3E}">
        <p14:creationId xmlns:p14="http://schemas.microsoft.com/office/powerpoint/2010/main" val="823381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Lea </a:t>
            </a:r>
            <a:r>
              <a:rPr lang="es-ES" b="0" u="none" noProof="0" dirty="0">
                <a:latin typeface="Arial" panose="020B0604020202020204" pitchFamily="34" charset="0"/>
                <a:cs typeface="Arial" panose="020B0604020202020204" pitchFamily="34" charset="0"/>
              </a:rPr>
              <a:t>la respuesta en la diapositiva.</a:t>
            </a:r>
            <a:endParaRPr lang="es-ES" b="0" u="sng"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4086909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endParaRPr lang="es-GT" sz="1200" b="1" noProof="0" dirty="0">
              <a:effectLst/>
              <a:latin typeface="Arial" panose="020B0604020202020204" pitchFamily="34" charset="0"/>
              <a:ea typeface="+mn-ea"/>
              <a:cs typeface="Arial" panose="020B0604020202020204" pitchFamily="34" charset="0"/>
            </a:endParaRPr>
          </a:p>
          <a:p>
            <a:pPr marL="0" marR="0">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interpretación correcta proporciona la información necesaria para tomar decisiones basadas en datos y emprender las acciones necesarias para mejorar y proteger la salud pública!</a:t>
            </a:r>
          </a:p>
          <a:p>
            <a:endParaRPr lang="en-US" sz="120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9791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E89C3-4DFD-514E-A692-034D33391C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416003-14F1-D2D8-BBD2-6358CA6A2D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827060-52DD-5206-63D1-4DA6430DBB46}"/>
              </a:ext>
            </a:extLst>
          </p:cNvPr>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endParaRPr lang="es-ES" sz="1200" b="1" u="none" noProof="0" dirty="0">
              <a:effectLst/>
              <a:latin typeface="Arial" panose="020B0604020202020204" pitchFamily="34" charset="0"/>
              <a:ea typeface="+mn-ea"/>
              <a:cs typeface="Arial" panose="020B0604020202020204" pitchFamily="34" charset="0"/>
            </a:endParaRPr>
          </a:p>
          <a:p>
            <a:endParaRPr lang="es-ES" sz="1200" b="1" u="none" noProof="0" dirty="0">
              <a:effectLst/>
              <a:latin typeface="Arial" panose="020B0604020202020204" pitchFamily="34" charset="0"/>
              <a:ea typeface="+mn-ea"/>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¿Cuáles podrían ser algunas de las razones de los picos de c</a:t>
            </a:r>
            <a:r>
              <a:rPr lang="es-ES" dirty="0" err="1"/>
              <a:t>ólera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¿De verdad cree que la c</a:t>
            </a:r>
            <a:r>
              <a:rPr lang="es-ES" dirty="0" err="1"/>
              <a:t>ólera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aumenta cada cuatro semanas?</a:t>
            </a:r>
          </a:p>
          <a:p>
            <a:pPr marL="171450" marR="0" indent="-171450">
              <a:lnSpc>
                <a:spcPct val="115000"/>
              </a:lnSpc>
              <a:spcBef>
                <a:spcPts val="0"/>
              </a:spcBef>
              <a:spcAft>
                <a:spcPts val="6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Permita una breve discusión.</a:t>
            </a:r>
          </a:p>
          <a:p>
            <a:pPr marL="171450" marR="0" indent="-171450">
              <a:lnSpc>
                <a:spcPct val="115000"/>
              </a:lnSpc>
              <a:spcBef>
                <a:spcPts val="0"/>
              </a:spcBef>
              <a:spcAft>
                <a:spcPts val="6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para la respuesta.</a:t>
            </a:r>
          </a:p>
          <a:p>
            <a:endParaRPr lang="es-ES" b="1" noProof="0" dirty="0">
              <a:latin typeface="+mn-lt"/>
            </a:endParaRPr>
          </a:p>
        </p:txBody>
      </p:sp>
      <p:sp>
        <p:nvSpPr>
          <p:cNvPr id="4" name="Slide Number Placeholder 3">
            <a:extLst>
              <a:ext uri="{FF2B5EF4-FFF2-40B4-BE49-F238E27FC236}">
                <a16:creationId xmlns:a16="http://schemas.microsoft.com/office/drawing/2014/main" id="{38ADCFCF-9280-61F0-71C5-038E601DDCD2}"/>
              </a:ext>
            </a:extLst>
          </p:cNvPr>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26288096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a:t>
            </a:r>
            <a:endParaRPr lang="es-GT" sz="1200" b="1" noProof="0" dirty="0">
              <a:effectLst/>
              <a:latin typeface="Arial" panose="020B0604020202020204" pitchFamily="34" charset="0"/>
              <a:ea typeface="+mn-ea"/>
              <a:cs typeface="Arial" panose="020B0604020202020204" pitchFamily="34" charset="0"/>
            </a:endParaRPr>
          </a:p>
          <a:p>
            <a:endParaRPr lang="es-GT" sz="1200" b="1" noProof="0" dirty="0">
              <a:effectLst/>
              <a:latin typeface="Arial" panose="020B0604020202020204" pitchFamily="34" charset="0"/>
              <a:ea typeface="+mn-ea"/>
              <a:cs typeface="Arial" panose="020B0604020202020204" pitchFamily="34" charset="0"/>
            </a:endParaRPr>
          </a:p>
          <a:p>
            <a:pPr marL="171450" indent="-171450">
              <a:buFont typeface="Wingdings" panose="05000000000000000000" pitchFamily="2" charset="2"/>
              <a:buChar cha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Es poco probable que la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a:t>
            </a:r>
            <a:r>
              <a:rPr lang="es-ES" i="1" dirty="0" err="1"/>
              <a:t>ólera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aumente sistemáticamente cada cuatro semanas. Lo más probable es que se trate de un artefacto, - ¿se presentan informes cada cuatro semanas?</a:t>
            </a:r>
          </a:p>
          <a:p>
            <a:pPr marL="457200" marR="0">
              <a:lnSpc>
                <a:spcPct val="115000"/>
              </a:lnSpc>
              <a:spcBef>
                <a:spcPts val="0"/>
              </a:spcBef>
              <a:spcAft>
                <a:spcPts val="600"/>
              </a:spcAft>
            </a:pPr>
            <a:endParaRPr lang="es-GT"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0" noProof="0" dirty="0">
                <a:effectLst/>
                <a:latin typeface="Arial" panose="020B0604020202020204" pitchFamily="34" charset="0"/>
                <a:ea typeface="Times New Roman" panose="02020603050405020304" pitchFamily="18" charset="0"/>
                <a:cs typeface="Arial" panose="020B0604020202020204" pitchFamily="34" charset="0"/>
              </a:rPr>
              <a:t>Este gráfico se basa en datos reales de un país sudamericano. El técnico de laboratorio responsable de los informes sólo trabajaba en la oficina una semana al mes, por lo que sólo pudo confirmar casos durante esa semana.</a:t>
            </a:r>
          </a:p>
          <a:p>
            <a:pPr marL="171450" marR="0" indent="-171450">
              <a:lnSpc>
                <a:spcPct val="115000"/>
              </a:lnSpc>
              <a:spcBef>
                <a:spcPts val="0"/>
              </a:spcBef>
              <a:spcAft>
                <a:spcPts val="1200"/>
              </a:spcAft>
              <a:buFont typeface="Wingdings" panose="05000000000000000000" pitchFamily="2" charset="2"/>
              <a:buChar char="v"/>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Como ilustra esto, describir los datos es fácil. Interpretar los datos es más difícil, y a menudo requiere conocimientos ajenos al propio gráfico.</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¿Cómo podría mejorar este informe?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Una solución sería crear el gráfico utilizando la fecha de inicio de los síntomas de los casos en lugar de la fecha en que los casos confirmados fueron notificados por el técnico de laboratorio.</a:t>
            </a:r>
          </a:p>
          <a:p>
            <a:pPr marL="171450" marR="0" indent="-171450">
              <a:lnSpc>
                <a:spcPct val="115000"/>
              </a:lnSpc>
              <a:spcBef>
                <a:spcPts val="0"/>
              </a:spcBef>
              <a:spcAft>
                <a:spcPts val="120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0"/>
              </a:spcBef>
              <a:spcAft>
                <a:spcPts val="12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a:lnSpc>
                <a:spcPct val="115000"/>
              </a:lnSpc>
              <a:spcBef>
                <a:spcPts val="0"/>
              </a:spcBef>
              <a:spcAft>
                <a:spcPts val="120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noProof="0" dirty="0">
              <a:latin typeface="Arial" panose="020B0604020202020204" pitchFamily="34" charset="0"/>
              <a:cs typeface="Arial" panose="020B0604020202020204" pitchFamily="34" charset="0"/>
            </a:endParaRPr>
          </a:p>
          <a:p>
            <a:endParaRPr lang="es-ES" b="1"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941209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pPr marL="171450" marR="0" indent="-171450" algn="l">
              <a:lnSpc>
                <a:spcPct val="115000"/>
              </a:lnSpc>
              <a:spcBef>
                <a:spcPts val="0"/>
              </a:spcBef>
              <a:spcAft>
                <a:spcPts val="120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consulten en su "Cuaderno de ejercicios del participante" el ejercicio titulado: </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Interpretar los datos.</a:t>
            </a:r>
          </a:p>
          <a:p>
            <a:pPr marL="171450" marR="0" indent="-171450" algn="l">
              <a:lnSpc>
                <a:spcPct val="115000"/>
              </a:lnSpc>
              <a:spcBef>
                <a:spcPts val="0"/>
              </a:spcBef>
              <a:spcAft>
                <a:spcPts val="1200"/>
              </a:spcAft>
              <a:buFont typeface="Wingdings" panose="05000000000000000000" pitchFamily="2" charset="2"/>
              <a:buChar cha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ES" sz="1200" b="1" noProof="0" dirty="0">
                <a:effectLst/>
                <a:latin typeface="Arial" panose="020B0604020202020204" pitchFamily="34" charset="0"/>
                <a:cs typeface="Arial" panose="020B0604020202020204" pitchFamily="34" charset="0"/>
              </a:rPr>
              <a:t> Duración total: 45 minutos (</a:t>
            </a:r>
            <a:r>
              <a:rPr lang="es-ES" sz="1200" b="1" i="1" noProof="0" dirty="0">
                <a:effectLst/>
                <a:latin typeface="Arial" panose="020B0604020202020204" pitchFamily="34" charset="0"/>
                <a:cs typeface="Arial" panose="020B0604020202020204" pitchFamily="34" charset="0"/>
              </a:rPr>
              <a:t>25 minutos para los participantes, 20 minutos para la discusión</a:t>
            </a:r>
            <a:r>
              <a:rPr lang="es-ES" sz="1200" b="1" noProof="0" dirty="0">
                <a:effectLst/>
                <a:latin typeface="Arial" panose="020B0604020202020204" pitchFamily="34" charset="0"/>
                <a:cs typeface="Arial" panose="020B0604020202020204" pitchFamily="34" charset="0"/>
              </a:rPr>
              <a:t>)</a:t>
            </a:r>
            <a:endParaRPr lang="es-ES" sz="1200" b="1" i="0" u="none"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b="1"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23635116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lgn="l">
              <a:lnSpc>
                <a:spcPct val="115000"/>
              </a:lnSpc>
              <a:spcBef>
                <a:spcPts val="0"/>
              </a:spcBef>
              <a:spcAft>
                <a:spcPts val="1200"/>
              </a:spcAft>
            </a:pPr>
            <a:endParaRPr lang="es-ES" sz="1200" b="1"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el escenario. Consulte la guía del ejercicio para obtener información adicional. A continuación, pase a la siguiente diapositiva.</a:t>
            </a:r>
          </a:p>
          <a:p>
            <a:pPr marL="171450" marR="0" indent="-171450">
              <a:lnSpc>
                <a:spcPct val="115000"/>
              </a:lnSpc>
              <a:spcBef>
                <a:spcPts val="0"/>
              </a:spcBef>
              <a:spcAft>
                <a:spcPts val="1200"/>
              </a:spcAft>
              <a:buFont typeface="Wingdings" panose="05000000000000000000" pitchFamily="2" charset="2"/>
              <a:buChar char="v"/>
            </a:pPr>
            <a:endParaRPr lang="es-ES" sz="1200" b="1" i="1" noProof="0" dirty="0">
              <a:effectLst/>
              <a:latin typeface="+mn-lt"/>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4624851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GT" b="1" noProof="0" dirty="0">
                <a:latin typeface="Arial" panose="020B0604020202020204" pitchFamily="34" charset="0"/>
                <a:cs typeface="Arial" panose="020B0604020202020204" pitchFamily="34" charset="0"/>
              </a:rPr>
              <a:t>Notas para el instructor:</a:t>
            </a:r>
          </a:p>
          <a:p>
            <a:pPr marL="0" marR="0" algn="l">
              <a:lnSpc>
                <a:spcPct val="115000"/>
              </a:lnSpc>
              <a:spcBef>
                <a:spcPts val="0"/>
              </a:spcBef>
              <a:spcAft>
                <a:spcPts val="1200"/>
              </a:spcAft>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Se indicará a los participantes que trabajen individualmente en los 4 pasos siguientes: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1200"/>
              </a:spcAft>
              <a:buFont typeface="+mj-lt"/>
              <a:buNone/>
              <a:tabLst>
                <a:tab pos="457200" algn="l"/>
              </a:tabLs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1. Leer la información proporcionada sobre el uso de los niveles de E. </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coli</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para evaluar la calidad del agua.</a:t>
            </a:r>
          </a:p>
          <a:p>
            <a:pPr marL="457200" marR="0" lvl="1">
              <a:lnSpc>
                <a:spcPct val="115000"/>
              </a:lnSpc>
              <a:spcBef>
                <a:spcPts val="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085850" marR="0" lvl="2" indent="-171450">
              <a:lnSpc>
                <a:spcPct val="115000"/>
              </a:lnSpc>
              <a:spcBef>
                <a:spcPts val="0"/>
              </a:spcBef>
              <a:spcAft>
                <a:spcPts val="1200"/>
              </a:spcAft>
              <a:buFont typeface="Arial" panose="020B0604020202020204" pitchFamily="34" charset="0"/>
              <a:buChar cha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Los niveles de los criterios de E. </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coli</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se expresan en número de unidades formadoras de colonias (</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ufc</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por 100 ml. Los criterios se desarrollaron mediante el cálculo de las tasas de incidencia a partir de datos científicos, y pueden utilizarse para evaluar la calidad de las aguas recreativas. </a:t>
            </a:r>
          </a:p>
          <a:p>
            <a:pPr marL="1085850" marR="0" lvl="2" indent="-171450">
              <a:lnSpc>
                <a:spcPct val="115000"/>
              </a:lnSpc>
              <a:spcBef>
                <a:spcPts val="0"/>
              </a:spcBef>
              <a:spcAft>
                <a:spcPts val="1200"/>
              </a:spcAft>
              <a:buFont typeface="Arial" panose="020B0604020202020204" pitchFamily="34" charset="0"/>
              <a:buChar cha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La media geométrica (MG) es un estadístico utilizado a menudo para el recuento de bacterias en el establecimiento de normas de calidad del agua. La MG de las muestras de monitoreo no debe superarse en ningún intervalo de 30 días. Se recomienda un muestreo semanal para evaluar la MG y el umbral del valor estadístico (UVE) en un período de 30 días. </a:t>
            </a:r>
          </a:p>
          <a:p>
            <a:pPr marL="1085850" marR="0" lvl="2" indent="-171450">
              <a:lnSpc>
                <a:spcPct val="115000"/>
              </a:lnSpc>
              <a:spcBef>
                <a:spcPts val="0"/>
              </a:spcBef>
              <a:spcAft>
                <a:spcPts val="1200"/>
              </a:spcAft>
              <a:buFont typeface="Arial" panose="020B0604020202020204" pitchFamily="34" charset="0"/>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gn="l" defTabSz="914400" rtl="0" eaLnBrk="0" fontAlgn="base" latinLnBrk="0" hangingPunct="0">
              <a:lnSpc>
                <a:spcPct val="115000"/>
              </a:lnSpc>
              <a:spcBef>
                <a:spcPts val="0"/>
              </a:spcBef>
              <a:spcAft>
                <a:spcPts val="1200"/>
              </a:spcAft>
              <a:buClrTx/>
              <a:buSzTx/>
              <a:buFont typeface="+mj-lt"/>
              <a:buNone/>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2. Revisar los datos de aguas recreativas de los niveles de E. </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coli</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para los lagos A y B en la tabla. </a:t>
            </a:r>
          </a:p>
          <a:p>
            <a:pPr marL="800100" marR="0" lvl="1" indent="-342900">
              <a:lnSpc>
                <a:spcPct val="115000"/>
              </a:lnSpc>
              <a:spcBef>
                <a:spcPts val="0"/>
              </a:spcBef>
              <a:spcAft>
                <a:spcPts val="1200"/>
              </a:spcAft>
              <a:tabLst>
                <a:tab pos="457200" algn="l"/>
              </a:tabLs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tabLst>
                <a:tab pos="457200" algn="l"/>
              </a:tabLs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3. Utilizar el papel cuadriculado proporcionado, crear un gráfico para mostrar la media mensual de los niveles de agua recreativa de E. </a:t>
            </a:r>
            <a:r>
              <a:rPr lang="es-GT" sz="1200" b="1" i="1" noProof="0" dirty="0" err="1">
                <a:effectLst/>
                <a:latin typeface="Arial" panose="020B0604020202020204" pitchFamily="34" charset="0"/>
                <a:ea typeface="Times New Roman" panose="02020603050405020304" pitchFamily="18" charset="0"/>
                <a:cs typeface="Arial" panose="020B0604020202020204" pitchFamily="34" charset="0"/>
              </a:rPr>
              <a:t>coli</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para los lagos A y B. Asegurarse de incluir etiquetas para los ejes y un título.</a:t>
            </a:r>
          </a:p>
          <a:p>
            <a:pPr marL="800100" marR="0" lvl="1" indent="-342900">
              <a:lnSpc>
                <a:spcPct val="115000"/>
              </a:lnSpc>
              <a:spcBef>
                <a:spcPts val="0"/>
              </a:spcBef>
              <a:spcAft>
                <a:spcPts val="1200"/>
              </a:spcAft>
              <a:tabLst>
                <a:tab pos="457200" algn="l"/>
              </a:tabLs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tabLst>
                <a:tab pos="457200" algn="l"/>
              </a:tabLs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4. Dibujar el Umbral Medio Geométrico  (UMG) en el gráfico.</a:t>
            </a:r>
          </a:p>
          <a:p>
            <a:pPr marL="0" marR="0">
              <a:lnSpc>
                <a:spcPct val="115000"/>
              </a:lnSpc>
              <a:spcBef>
                <a:spcPts val="0"/>
              </a:spcBef>
              <a:spcAft>
                <a:spcPts val="1200"/>
              </a:spcAft>
            </a:pP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Luego, en grupo:</a:t>
            </a:r>
          </a:p>
          <a:p>
            <a:pPr marL="0" marR="0" lvl="0" indent="0">
              <a:lnSpc>
                <a:spcPct val="115000"/>
              </a:lnSpc>
              <a:spcBef>
                <a:spcPts val="0"/>
              </a:spcBef>
              <a:spcAft>
                <a:spcPts val="1200"/>
              </a:spcAft>
              <a:buFont typeface="+mj-lt"/>
              <a:buNone/>
              <a:tabLst>
                <a:tab pos="457200" algn="l"/>
              </a:tabLs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1200"/>
              </a:spcAft>
              <a:buFont typeface="+mj-lt"/>
              <a:buNone/>
              <a:tabLst>
                <a:tab pos="457200" algn="l"/>
              </a:tabLs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1. El instructor dirigirá una discusión sobre el proceso y la interpretación de los datos. Una vez que los participantes hayan terminado sus gráficos, dirija la discusión sobre las conclusiones y los posibles pasos siguientes.</a:t>
            </a:r>
            <a:br>
              <a:rPr lang="es-ES" sz="1200" b="1" i="1" noProof="0" dirty="0">
                <a:effectLst/>
                <a:latin typeface="+mn-lt"/>
                <a:ea typeface="Times New Roman" panose="02020603050405020304" pitchFamily="18" charset="0"/>
                <a:cs typeface="Times New Roman" panose="02020603050405020304" pitchFamily="18" charset="0"/>
              </a:rPr>
            </a:br>
            <a:endParaRPr lang="es-ES" sz="1200" b="1" i="1" noProof="0" dirty="0">
              <a:effectLst/>
              <a:latin typeface="+mn-lt"/>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19853006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600"/>
              </a:spcAft>
            </a:pPr>
            <a:endParaRPr lang="es-ES" sz="1200" b="1" kern="1400" spc="25" noProof="0" dirty="0">
              <a:solidFill>
                <a:srgbClr val="00953A"/>
              </a:solidFill>
              <a:effectLst/>
              <a:latin typeface="Arial" panose="020B0604020202020204" pitchFamily="34" charset="0"/>
              <a:ea typeface="MS Gothic" panose="020B0609070205080204" pitchFamily="49" charset="-128"/>
              <a:cs typeface="Arial" panose="020B0604020202020204" pitchFamily="34" charset="0"/>
            </a:endParaRPr>
          </a:p>
          <a:p>
            <a:pPr marL="0" marR="0" lvl="0" indent="0" algn="l" defTabSz="914400" rtl="0" eaLnBrk="0" fontAlgn="base" latinLnBrk="0" hangingPunct="0">
              <a:lnSpc>
                <a:spcPct val="100000"/>
              </a:lnSpc>
              <a:spcBef>
                <a:spcPts val="1200"/>
              </a:spcBef>
              <a:spcAft>
                <a:spcPts val="600"/>
              </a:spcAft>
              <a:buClrTx/>
              <a:buSzTx/>
              <a:buFontTx/>
              <a:buNone/>
              <a:tabLst/>
              <a:defRPr/>
            </a:pPr>
            <a:r>
              <a:rPr lang="es-ES" b="1" noProof="0" dirty="0">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Pida</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a un voluntario que describa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del lago A e interprete los resultados.</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niveles de E. </a:t>
            </a:r>
            <a:r>
              <a:rPr lang="es-ES" sz="1200" i="1" noProof="0" dirty="0" err="1">
                <a:effectLst/>
                <a:latin typeface="Arial" panose="020B0604020202020204" pitchFamily="34" charset="0"/>
                <a:ea typeface="Times New Roman" panose="02020603050405020304" pitchFamily="18" charset="0"/>
                <a:cs typeface="Arial" panose="020B0604020202020204" pitchFamily="34" charset="0"/>
              </a:rPr>
              <a:t>coli</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aumentaron en los meses 4 y 8, en los que superaron el nivel umbral medio geométrico (UMG), pero no siguieron aumentando.</a:t>
            </a:r>
          </a:p>
          <a:p>
            <a:pPr marL="45720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Pida a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los participantes que describan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del lago B e interpreten los resultados.</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niveles de </a:t>
            </a:r>
            <a:r>
              <a:rPr lang="es-ES" sz="1200" i="1" noProof="0" dirty="0" err="1">
                <a:effectLst/>
                <a:latin typeface="Arial" panose="020B0604020202020204" pitchFamily="34" charset="0"/>
                <a:ea typeface="Times New Roman" panose="02020603050405020304" pitchFamily="18" charset="0"/>
                <a:cs typeface="Arial" panose="020B0604020202020204" pitchFamily="34" charset="0"/>
              </a:rPr>
              <a:t>E.coli</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estaban por debajo del UMG pero empezaron a aumentar en el mes sexto mes . Los niveles superaron el UMG y siguieron aumentando.</a:t>
            </a:r>
          </a:p>
          <a:p>
            <a:pPr marL="0" marR="0">
              <a:lnSpc>
                <a:spcPct val="115000"/>
              </a:lnSpc>
              <a:spcBef>
                <a:spcPts val="0"/>
              </a:spcBef>
              <a:spcAft>
                <a:spcPts val="600"/>
              </a:spcAft>
              <a:tabLst>
                <a:tab pos="457200" algn="l"/>
                <a:tab pos="1600200" algn="l"/>
                <a:tab pos="37719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¿Deberían los funcionarios de salud pública del complejo A haber tomado alguna medida?</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En los meses 4 y 8,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funcionarios de salud pública deberían haber notificado al público que no utilizara el agua con fines recreativos. También deberían haber aumentado la frecuencia de los controles. Una vez que los niveles volvieran a bajar, se podrían retirar los avisos y la frecuencia de los análisis del agua volvería a la normalidad.  </a:t>
            </a:r>
          </a:p>
          <a:p>
            <a:pPr marL="0" marR="0">
              <a:lnSpc>
                <a:spcPct val="115000"/>
              </a:lnSpc>
              <a:spcBef>
                <a:spcPts val="0"/>
              </a:spcBef>
              <a:spcAft>
                <a:spcPts val="60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600"/>
              </a:spcAft>
              <a:buFont typeface="Arial" panose="020B0604020202020204" pitchFamily="34" charset="0"/>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¿Deberían los funcionarios de salud pública del complejo B haber tomado alguna medida?</a:t>
            </a:r>
          </a:p>
          <a:p>
            <a:pPr marL="171450" marR="0" indent="-171450">
              <a:lnSpc>
                <a:spcPct val="115000"/>
              </a:lnSpc>
              <a:spcBef>
                <a:spcPts val="0"/>
              </a:spcBef>
              <a:spcAft>
                <a:spcPts val="600"/>
              </a:spcAft>
              <a:buFont typeface="Arial" panose="020B0604020202020204" pitchFamily="34" charset="0"/>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En el mes 7,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funcionarios de salud pública deberían haber notificado al público que no utilizara el agua con fines recreativos. También deberían haber aumentado la frecuencia de los análisis del agua. Una vez que vieron que los niveles seguían subiendo, deberían haber puesto en marcha acciones de salud pública para identificar la fuente de E. </a:t>
            </a:r>
            <a:r>
              <a:rPr lang="es-ES" sz="1200" i="1" noProof="0" dirty="0" err="1">
                <a:effectLst/>
                <a:latin typeface="Arial" panose="020B0604020202020204" pitchFamily="34" charset="0"/>
                <a:ea typeface="Times New Roman" panose="02020603050405020304" pitchFamily="18" charset="0"/>
                <a:cs typeface="Arial" panose="020B0604020202020204" pitchFamily="34" charset="0"/>
              </a:rPr>
              <a:t>coli</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de modo que pudiera ser controlada. Esto podría requerir nuevas investigaciones medioambientales.  </a:t>
            </a:r>
          </a:p>
          <a:p>
            <a:pPr marL="0" marR="0">
              <a:lnSpc>
                <a:spcPct val="115000"/>
              </a:lnSpc>
              <a:spcBef>
                <a:spcPts val="0"/>
              </a:spcBef>
              <a:spcAft>
                <a:spcPts val="600"/>
              </a:spcAft>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Guíe a los participantes en la discusión sobre las medidas que deben o no deben tomarse en función de los datos. </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32257768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siguiente sección permitirá considerar las posibles explicaciones de un aparente aumento de los casos de enfermedad en un distrito.</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46</a:t>
            </a:fld>
            <a:endParaRPr lang="en-US" altLang="en-US"/>
          </a:p>
        </p:txBody>
      </p:sp>
    </p:spTree>
    <p:extLst>
      <p:ext uri="{BB962C8B-B14F-4D97-AF65-F5344CB8AC3E}">
        <p14:creationId xmlns:p14="http://schemas.microsoft.com/office/powerpoint/2010/main" val="3953966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itchFamily="18" charset="0"/>
                <a:cs typeface="Times New Roman" pitchFamily="18" charset="0"/>
              </a:defRPr>
            </a:lvl1pPr>
            <a:lvl2pPr marL="742950" indent="-285750" eaLnBrk="0" hangingPunct="0">
              <a:defRPr sz="2800">
                <a:solidFill>
                  <a:schemeClr val="tx1"/>
                </a:solidFill>
                <a:latin typeface="Times New Roman" pitchFamily="18" charset="0"/>
                <a:cs typeface="Times New Roman" pitchFamily="18" charset="0"/>
              </a:defRPr>
            </a:lvl2pPr>
            <a:lvl3pPr marL="1143000" indent="-228600" eaLnBrk="0" hangingPunct="0">
              <a:defRPr sz="2800">
                <a:solidFill>
                  <a:schemeClr val="tx1"/>
                </a:solidFill>
                <a:latin typeface="Times New Roman" pitchFamily="18" charset="0"/>
                <a:cs typeface="Times New Roman" pitchFamily="18" charset="0"/>
              </a:defRPr>
            </a:lvl3pPr>
            <a:lvl4pPr marL="1600200" indent="-228600" eaLnBrk="0" hangingPunct="0">
              <a:defRPr sz="2800">
                <a:solidFill>
                  <a:schemeClr val="tx1"/>
                </a:solidFill>
                <a:latin typeface="Times New Roman" pitchFamily="18" charset="0"/>
                <a:cs typeface="Times New Roman" pitchFamily="18" charset="0"/>
              </a:defRPr>
            </a:lvl4pPr>
            <a:lvl5pPr marL="2057400" indent="-228600" eaLnBrk="0" hangingPunct="0">
              <a:defRPr sz="28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eaLnBrk="1" hangingPunct="1"/>
            <a:fld id="{0DA74030-E53D-4543-A963-D0677A9EC0A1}" type="slidenum">
              <a:rPr lang="en-US" altLang="en-US" sz="1200" smtClean="0">
                <a:latin typeface="Arial" charset="0"/>
                <a:cs typeface="Arial" charset="0"/>
              </a:rPr>
              <a:t>47</a:t>
            </a:fld>
            <a:endParaRPr lang="en-US" altLang="en-US" sz="1200">
              <a:latin typeface="Arial" charset="0"/>
              <a:cs typeface="Arial" charset="0"/>
            </a:endParaRPr>
          </a:p>
        </p:txBody>
      </p:sp>
      <p:sp>
        <p:nvSpPr>
          <p:cNvPr id="106499" name="Rectangle 2"/>
          <p:cNvSpPr>
            <a:spLocks noGrp="1" noRot="1" noChangeAspect="1" noChangeArrowheads="1" noTextEdit="1"/>
          </p:cNvSpPr>
          <p:nvPr>
            <p:ph type="sldImg"/>
          </p:nvPr>
        </p:nvSpPr>
        <p:spPr>
          <a:xfrm>
            <a:off x="409575" y="698500"/>
            <a:ext cx="6192838" cy="3484563"/>
          </a:xfrm>
          <a:ln/>
        </p:spPr>
      </p:sp>
      <p:sp>
        <p:nvSpPr>
          <p:cNvPr id="106500" name="Rectangle 3"/>
          <p:cNvSpPr>
            <a:spLocks noGrp="1" noChangeArrowheads="1"/>
          </p:cNvSpPr>
          <p:nvPr>
            <p:ph type="body" idx="1"/>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endParaRPr lang="es-GT" sz="1200" b="1" u="none" noProof="0" dirty="0">
              <a:effectLst/>
              <a:latin typeface="Arial" panose="020B0604020202020204" pitchFamily="34" charset="0"/>
              <a:ea typeface="+mn-ea"/>
              <a:cs typeface="Arial" panose="020B0604020202020204" pitchFamily="34" charset="0"/>
            </a:endParaRPr>
          </a:p>
          <a:p>
            <a:pPr marL="0" marR="0">
              <a:spcBef>
                <a:spcPts val="1200"/>
              </a:spcBef>
              <a:spcAft>
                <a:spcPts val="600"/>
              </a:spcAft>
            </a:pPr>
            <a:endParaRPr lang="es-GT" sz="1200" b="1" u="none" noProof="0" dirty="0">
              <a:effectLst/>
              <a:latin typeface="Arial" panose="020B0604020202020204" pitchFamily="34" charset="0"/>
              <a:ea typeface="+mn-ea"/>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GT" sz="1200" b="1" i="1" noProof="0" dirty="0">
                <a:latin typeface="Arial" panose="020B0604020202020204" pitchFamily="34" charset="0"/>
                <a:cs typeface="Arial" panose="020B0604020202020204" pitchFamily="34" charset="0"/>
              </a:rPr>
              <a:t>Utilice esta diapositiva para introducir el tema y evaluar los conocimientos previos.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Solicite el mayor número de ideas posible. Escríbalas en un rotafolio. Agrupe las respuestas que se correspondan con un aumento real (brote, patrón estacional, etc.) y las que sean artefactos.</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factores podrían explicar el aparente aumento de casos?</a:t>
            </a:r>
          </a:p>
          <a:p>
            <a:pPr marL="171450" marR="0" lvl="0" indent="-171450" algn="l" defTabSz="914400" rtl="0" eaLnBrk="1" fontAlgn="base" latinLnBrk="0" hangingPunct="1">
              <a:lnSpc>
                <a:spcPct val="100000"/>
              </a:lnSpc>
              <a:spcBef>
                <a:spcPct val="30000"/>
              </a:spcBef>
              <a:spcAft>
                <a:spcPct val="0"/>
              </a:spcAft>
              <a:buClrTx/>
              <a:buSzTx/>
              <a:buFont typeface="Wingdings" panose="05000000000000000000" pitchFamily="2" charset="2"/>
              <a:buChar char="§"/>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eaLnBrk="1" hangingPunct="1"/>
            <a:endParaRPr lang="es-ES" altLang="en-US" sz="1200" b="1" i="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27571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itchFamily="18" charset="0"/>
                <a:cs typeface="Times New Roman" pitchFamily="18" charset="0"/>
              </a:defRPr>
            </a:lvl1pPr>
            <a:lvl2pPr marL="742950" indent="-285750" eaLnBrk="0" hangingPunct="0">
              <a:defRPr sz="2800">
                <a:solidFill>
                  <a:schemeClr val="tx1"/>
                </a:solidFill>
                <a:latin typeface="Times New Roman" pitchFamily="18" charset="0"/>
                <a:cs typeface="Times New Roman" pitchFamily="18" charset="0"/>
              </a:defRPr>
            </a:lvl2pPr>
            <a:lvl3pPr marL="1143000" indent="-228600" eaLnBrk="0" hangingPunct="0">
              <a:defRPr sz="2800">
                <a:solidFill>
                  <a:schemeClr val="tx1"/>
                </a:solidFill>
                <a:latin typeface="Times New Roman" pitchFamily="18" charset="0"/>
                <a:cs typeface="Times New Roman" pitchFamily="18" charset="0"/>
              </a:defRPr>
            </a:lvl3pPr>
            <a:lvl4pPr marL="1600200" indent="-228600" eaLnBrk="0" hangingPunct="0">
              <a:defRPr sz="2800">
                <a:solidFill>
                  <a:schemeClr val="tx1"/>
                </a:solidFill>
                <a:latin typeface="Times New Roman" pitchFamily="18" charset="0"/>
                <a:cs typeface="Times New Roman" pitchFamily="18" charset="0"/>
              </a:defRPr>
            </a:lvl4pPr>
            <a:lvl5pPr marL="2057400" indent="-228600" eaLnBrk="0" hangingPunct="0">
              <a:defRPr sz="28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eaLnBrk="1" hangingPunct="1"/>
            <a:fld id="{DD14F5AD-A1AD-482D-B589-0A4C58C11635}" type="slidenum">
              <a:rPr lang="en-US" altLang="en-US" sz="1200" smtClean="0">
                <a:latin typeface="Arial" charset="0"/>
                <a:cs typeface="Arial" charset="0"/>
              </a:rPr>
              <a:t>48</a:t>
            </a:fld>
            <a:endParaRPr lang="en-US" altLang="en-US" sz="1200">
              <a:latin typeface="Arial" charset="0"/>
              <a:cs typeface="Arial" charset="0"/>
            </a:endParaRPr>
          </a:p>
        </p:txBody>
      </p:sp>
      <p:sp>
        <p:nvSpPr>
          <p:cNvPr id="107523" name="Rectangle 2"/>
          <p:cNvSpPr>
            <a:spLocks noGrp="1" noRot="1" noChangeAspect="1" noChangeArrowheads="1" noTextEdit="1"/>
          </p:cNvSpPr>
          <p:nvPr>
            <p:ph type="sldImg"/>
          </p:nvPr>
        </p:nvSpPr>
        <p:spPr>
          <a:xfrm>
            <a:off x="409575" y="698500"/>
            <a:ext cx="6192838" cy="3484563"/>
          </a:xfrm>
          <a:ln/>
        </p:spPr>
      </p:sp>
      <p:sp>
        <p:nvSpPr>
          <p:cNvPr id="107524" name="Rectangle 3"/>
          <p:cNvSpPr>
            <a:spLocks noGrp="1" noChangeArrowheads="1"/>
          </p:cNvSpPr>
          <p:nvPr>
            <p:ph type="body" idx="1"/>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diapositiva presenta algunas de las posibles explicaciones de un aparente aumento de casos.</a:t>
            </a:r>
          </a:p>
          <a:p>
            <a:pPr marL="0" marR="0">
              <a:lnSpc>
                <a:spcPct val="115000"/>
              </a:lnSpc>
              <a:spcBef>
                <a:spcPts val="0"/>
              </a:spcBef>
              <a:spcAft>
                <a:spcPts val="0"/>
              </a:spcAft>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Idealmente, los participantes sugirieron muchas de estas explicaciones</a:t>
            </a:r>
          </a:p>
          <a:p>
            <a:pPr marL="0" marR="0">
              <a:lnSpc>
                <a:spcPct val="115000"/>
              </a:lnSpc>
              <a:spcBef>
                <a:spcPts val="0"/>
              </a:spcBef>
              <a:spcAft>
                <a:spcPts val="0"/>
              </a:spcAft>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primer lugar, puede haber un aumento real de casos debido a</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brote o epidemia</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aumento estacional normal en la incidencia de enfermedades, como vimos en diapositivas previas.</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O un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aumento repentino en el tamaño de la población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ejemplo, una afluencia de refugiados</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228600" marR="0">
              <a:lnSpc>
                <a:spcPct val="115000"/>
              </a:lnSpc>
              <a:spcBef>
                <a:spcPts val="0"/>
              </a:spcBef>
              <a:spcAft>
                <a:spcPts val="0"/>
              </a:spcAft>
            </a:pPr>
            <a:r>
              <a:rPr lang="es-ES" sz="1200" noProof="0" dirty="0">
                <a:effectLst/>
                <a:latin typeface="+mn-lt"/>
                <a:ea typeface="Times New Roman" panose="02020603050405020304" pitchFamily="18" charset="0"/>
                <a:cs typeface="Times New Roman" panose="02020603050405020304" pitchFamily="18" charset="0"/>
              </a:rPr>
              <a:t> </a:t>
            </a:r>
          </a:p>
          <a:p>
            <a:pPr eaLnBrk="1" hangingPunct="1"/>
            <a:endParaRPr lang="es-ES" altLang="en-US" sz="1200" noProof="0" dirty="0">
              <a:latin typeface="+mn-lt"/>
            </a:endParaRPr>
          </a:p>
        </p:txBody>
      </p:sp>
    </p:spTree>
    <p:extLst>
      <p:ext uri="{BB962C8B-B14F-4D97-AF65-F5344CB8AC3E}">
        <p14:creationId xmlns:p14="http://schemas.microsoft.com/office/powerpoint/2010/main" val="1432516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itchFamily="18" charset="0"/>
                <a:cs typeface="Times New Roman" pitchFamily="18" charset="0"/>
              </a:defRPr>
            </a:lvl1pPr>
            <a:lvl2pPr marL="742950" indent="-285750" eaLnBrk="0" hangingPunct="0">
              <a:defRPr sz="2800">
                <a:solidFill>
                  <a:schemeClr val="tx1"/>
                </a:solidFill>
                <a:latin typeface="Times New Roman" pitchFamily="18" charset="0"/>
                <a:cs typeface="Times New Roman" pitchFamily="18" charset="0"/>
              </a:defRPr>
            </a:lvl2pPr>
            <a:lvl3pPr marL="1143000" indent="-228600" eaLnBrk="0" hangingPunct="0">
              <a:defRPr sz="2800">
                <a:solidFill>
                  <a:schemeClr val="tx1"/>
                </a:solidFill>
                <a:latin typeface="Times New Roman" pitchFamily="18" charset="0"/>
                <a:cs typeface="Times New Roman" pitchFamily="18" charset="0"/>
              </a:defRPr>
            </a:lvl3pPr>
            <a:lvl4pPr marL="1600200" indent="-228600" eaLnBrk="0" hangingPunct="0">
              <a:defRPr sz="2800">
                <a:solidFill>
                  <a:schemeClr val="tx1"/>
                </a:solidFill>
                <a:latin typeface="Times New Roman" pitchFamily="18" charset="0"/>
                <a:cs typeface="Times New Roman" pitchFamily="18" charset="0"/>
              </a:defRPr>
            </a:lvl4pPr>
            <a:lvl5pPr marL="2057400" indent="-228600" eaLnBrk="0" hangingPunct="0">
              <a:defRPr sz="28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eaLnBrk="1" hangingPunct="1"/>
            <a:fld id="{DD14F5AD-A1AD-482D-B589-0A4C58C11635}" type="slidenum">
              <a:rPr lang="en-US" altLang="en-US" sz="1200" smtClean="0">
                <a:latin typeface="Arial" charset="0"/>
                <a:cs typeface="Arial" charset="0"/>
              </a:rPr>
              <a:t>49</a:t>
            </a:fld>
            <a:endParaRPr lang="en-US" altLang="en-US" sz="1200">
              <a:latin typeface="Arial" charset="0"/>
              <a:cs typeface="Arial" charset="0"/>
            </a:endParaRPr>
          </a:p>
        </p:txBody>
      </p:sp>
      <p:sp>
        <p:nvSpPr>
          <p:cNvPr id="107523" name="Rectangle 2"/>
          <p:cNvSpPr>
            <a:spLocks noGrp="1" noRot="1" noChangeAspect="1" noChangeArrowheads="1" noTextEdit="1"/>
          </p:cNvSpPr>
          <p:nvPr>
            <p:ph type="sldImg"/>
          </p:nvPr>
        </p:nvSpPr>
        <p:spPr>
          <a:xfrm>
            <a:off x="409575" y="698500"/>
            <a:ext cx="6192838" cy="3484563"/>
          </a:xfrm>
          <a:ln/>
        </p:spPr>
      </p:sp>
      <p:sp>
        <p:nvSpPr>
          <p:cNvPr id="107524" name="Rectangle 3"/>
          <p:cNvSpPr>
            <a:spLocks noGrp="1" noChangeArrowheads="1"/>
          </p:cNvSpPr>
          <p:nvPr>
            <p:ph type="body" idx="1"/>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noProof="0" dirty="0">
                <a:effectLst/>
                <a:latin typeface="+mn-lt"/>
              </a:rPr>
              <a:t>Notas para el instructor:</a:t>
            </a:r>
          </a:p>
          <a:p>
            <a:pPr marL="0" marR="0">
              <a:spcBef>
                <a:spcPts val="1200"/>
              </a:spcBef>
              <a:spcAft>
                <a:spcPts val="600"/>
              </a:spcAft>
            </a:pPr>
            <a:endParaRPr lang="es-GT" sz="1200" b="1" noProof="0" dirty="0">
              <a:effectLst/>
              <a:latin typeface="+mn-lt"/>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mn-lt"/>
                <a:ea typeface="Times New Roman" panose="02020603050405020304" pitchFamily="18" charset="0"/>
                <a:cs typeface="Times New Roman" panose="02020603050405020304" pitchFamily="18" charset="0"/>
              </a:rPr>
              <a:t>Esta diapositiva presenta algunas posibles explicaciones adicionales para un aparente aumento de los casos.</a:t>
            </a:r>
          </a:p>
          <a:p>
            <a:pPr marL="0" marR="0">
              <a:lnSpc>
                <a:spcPct val="115000"/>
              </a:lnSpc>
              <a:spcBef>
                <a:spcPts val="0"/>
              </a:spcBef>
              <a:spcAft>
                <a:spcPts val="0"/>
              </a:spcAft>
            </a:pPr>
            <a:endParaRPr lang="es-GT" sz="1200" noProof="0" dirty="0">
              <a:effectLst/>
              <a:latin typeface="+mn-lt"/>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Wingdings" panose="05000000000000000000" pitchFamily="2" charset="2"/>
              <a:buChar char="v"/>
            </a:pPr>
            <a:r>
              <a:rPr lang="es-GT" sz="1200" b="1" i="1" noProof="0" dirty="0">
                <a:effectLst/>
                <a:latin typeface="+mn-lt"/>
                <a:ea typeface="Times New Roman" panose="02020603050405020304" pitchFamily="18" charset="0"/>
                <a:cs typeface="Times New Roman" panose="02020603050405020304" pitchFamily="18" charset="0"/>
              </a:rPr>
              <a:t>Idealmente, los participantes sugirieron muchas de estas explicaciones</a:t>
            </a:r>
          </a:p>
          <a:p>
            <a:pPr marL="171450" marR="0" indent="-171450">
              <a:lnSpc>
                <a:spcPct val="115000"/>
              </a:lnSpc>
              <a:spcBef>
                <a:spcPts val="0"/>
              </a:spcBef>
              <a:spcAft>
                <a:spcPts val="0"/>
              </a:spcAft>
              <a:buFont typeface="Wingdings" panose="05000000000000000000" pitchFamily="2" charset="2"/>
              <a:buChar char="v"/>
            </a:pPr>
            <a:endParaRPr lang="es-GT" sz="1200" b="1" i="1" noProof="0" dirty="0">
              <a:effectLst/>
              <a:latin typeface="+mn-lt"/>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mn-lt"/>
                <a:ea typeface="Times New Roman" panose="02020603050405020304" pitchFamily="18" charset="0"/>
                <a:cs typeface="Times New Roman" panose="02020603050405020304" pitchFamily="18" charset="0"/>
              </a:rPr>
              <a:t>Permita </a:t>
            </a:r>
            <a:r>
              <a:rPr lang="es-GT" sz="1200" b="0" i="0" noProof="0" dirty="0">
                <a:effectLst/>
                <a:latin typeface="+mn-lt"/>
                <a:ea typeface="Times New Roman" panose="02020603050405020304" pitchFamily="18" charset="0"/>
                <a:cs typeface="Times New Roman" panose="02020603050405020304" pitchFamily="18" charset="0"/>
              </a:rPr>
              <a:t>un momento para que los participantes repasen.</a:t>
            </a:r>
          </a:p>
          <a:p>
            <a:pPr marL="171450" marR="0" indent="-171450">
              <a:lnSpc>
                <a:spcPct val="115000"/>
              </a:lnSpc>
              <a:spcBef>
                <a:spcPts val="0"/>
              </a:spcBef>
              <a:spcAft>
                <a:spcPts val="0"/>
              </a:spcAft>
              <a:buFont typeface="Wingdings" panose="05000000000000000000" pitchFamily="2" charset="2"/>
              <a:buChar char="v"/>
            </a:pPr>
            <a:endParaRPr lang="es-GT" sz="1200" b="1" i="1" noProof="0" dirty="0">
              <a:effectLst/>
              <a:latin typeface="+mn-lt"/>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mn-lt"/>
                <a:ea typeface="Times New Roman" panose="02020603050405020304" pitchFamily="18" charset="0"/>
                <a:cs typeface="Times New Roman" panose="02020603050405020304" pitchFamily="18" charset="0"/>
              </a:rPr>
              <a:t>Diga</a:t>
            </a:r>
            <a:r>
              <a:rPr lang="es-GT" sz="1200" noProof="0" dirty="0">
                <a:effectLst/>
                <a:latin typeface="+mn-lt"/>
                <a:ea typeface="Times New Roman" panose="02020603050405020304" pitchFamily="18" charset="0"/>
                <a:cs typeface="Times New Roman" panose="02020603050405020304" pitchFamily="18" charset="0"/>
              </a:rPr>
              <a:t>: La primera preocupación de un investigador debe ser que el aumento pueda ser real.  Las siguientes diapositivas muestran gráficos de Estados Unidos a modo de ejemplo. </a:t>
            </a:r>
            <a:r>
              <a:rPr lang="es-GT" sz="1200" b="1" noProof="0" dirty="0">
                <a:effectLst/>
                <a:latin typeface="+mn-lt"/>
                <a:ea typeface="Times New Roman" panose="02020603050405020304" pitchFamily="18" charset="0"/>
                <a:cs typeface="Times New Roman" panose="02020603050405020304" pitchFamily="18" charset="0"/>
              </a:rPr>
              <a:t>&lt;CLICK&gt; </a:t>
            </a:r>
            <a:r>
              <a:rPr lang="es-GT" sz="1200" noProof="0" dirty="0">
                <a:effectLst/>
                <a:latin typeface="+mn-lt"/>
                <a:ea typeface="Times New Roman" panose="02020603050405020304" pitchFamily="18" charset="0"/>
                <a:cs typeface="Times New Roman" panose="02020603050405020304" pitchFamily="18" charset="0"/>
              </a:rPr>
              <a:t>para avanzar a la siguiente diapositiva.</a:t>
            </a:r>
          </a:p>
          <a:p>
            <a:pPr eaLnBrk="1" hangingPunct="1"/>
            <a:endParaRPr lang="en-US" altLang="en-US" sz="1200" dirty="0">
              <a:latin typeface="+mn-lt"/>
            </a:endParaRPr>
          </a:p>
        </p:txBody>
      </p:sp>
    </p:spTree>
    <p:extLst>
      <p:ext uri="{BB962C8B-B14F-4D97-AF65-F5344CB8AC3E}">
        <p14:creationId xmlns:p14="http://schemas.microsoft.com/office/powerpoint/2010/main" val="3264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Observando una tabla o un gráfico como el que se muestra en esta diapositiva, plantéese dos tareas. En primer lugar, describir los datos.  Segundo, interpretar los datos.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Describir los datos responde a la pregunta: "¿Qué muestran los datos?".  Describir los datos no requiere ningún conocimiento ajeno a los datos dados.</a:t>
            </a:r>
          </a:p>
          <a:p>
            <a:pPr marL="0" marR="0">
              <a:lnSpc>
                <a:spcPct val="115000"/>
              </a:lnSpc>
              <a:spcBef>
                <a:spcPts val="0"/>
              </a:spcBef>
              <a:spcAft>
                <a:spcPts val="1200"/>
              </a:spcAft>
              <a:tabLst>
                <a:tab pos="4884420" algn="l"/>
              </a:tabLs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 qué pregunta responde "Interpretar los datos"?</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Permita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 momento para ver si los participantes responden.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171450" marR="0" indent="-171450">
              <a:lnSpc>
                <a:spcPct val="115000"/>
              </a:lnSpc>
              <a:spcBef>
                <a:spcPts val="0"/>
              </a:spcBef>
              <a:spcAft>
                <a:spcPts val="1200"/>
              </a:spcAft>
              <a:buFont typeface="Wingdings" panose="05000000000000000000" pitchFamily="2" charset="2"/>
              <a:buChar char="§"/>
            </a:pPr>
            <a:endParaRPr lang="es-GT" b="1" u="sng" noProof="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Interpretar los datos responde a la pregunta: "¿Qué significan los datos?". La interpretación de los datos suele requerir conocimientos ajenos a los datos dados, como la calidad de los datos, su representatividad, si el patrón de este año difiere de los patrones observados en años anteriores o si se dan más casos de los esperados. Interpretar los datos requiere responder a preguntas sobre si los datos reflejan realmente lo que está ocurriendo en el ámbito que se está tratando.</a:t>
            </a:r>
            <a:endParaRPr lang="es-GT" noProof="0" dirty="0">
              <a:latin typeface="Arial" panose="020B0604020202020204" pitchFamily="34" charset="0"/>
              <a:cs typeface="Arial" panose="020B0604020202020204" pitchFamily="34"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16572371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itchFamily="18" charset="0"/>
                <a:cs typeface="Times New Roman" pitchFamily="18" charset="0"/>
              </a:defRPr>
            </a:lvl1pPr>
            <a:lvl2pPr marL="742950" indent="-285750" eaLnBrk="0" hangingPunct="0">
              <a:defRPr sz="2800">
                <a:solidFill>
                  <a:schemeClr val="tx1"/>
                </a:solidFill>
                <a:latin typeface="Times New Roman" pitchFamily="18" charset="0"/>
                <a:cs typeface="Times New Roman" pitchFamily="18" charset="0"/>
              </a:defRPr>
            </a:lvl2pPr>
            <a:lvl3pPr marL="1143000" indent="-228600" eaLnBrk="0" hangingPunct="0">
              <a:defRPr sz="2800">
                <a:solidFill>
                  <a:schemeClr val="tx1"/>
                </a:solidFill>
                <a:latin typeface="Times New Roman" pitchFamily="18" charset="0"/>
                <a:cs typeface="Times New Roman" pitchFamily="18" charset="0"/>
              </a:defRPr>
            </a:lvl3pPr>
            <a:lvl4pPr marL="1600200" indent="-228600" eaLnBrk="0" hangingPunct="0">
              <a:defRPr sz="2800">
                <a:solidFill>
                  <a:schemeClr val="tx1"/>
                </a:solidFill>
                <a:latin typeface="Times New Roman" pitchFamily="18" charset="0"/>
                <a:cs typeface="Times New Roman" pitchFamily="18" charset="0"/>
              </a:defRPr>
            </a:lvl4pPr>
            <a:lvl5pPr marL="2057400" indent="-228600" eaLnBrk="0" hangingPunct="0">
              <a:defRPr sz="28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eaLnBrk="1" hangingPunct="1"/>
            <a:fld id="{1D0859DE-5152-4563-95E5-8F8D915641C4}" type="slidenum">
              <a:rPr lang="en-US" altLang="en-US" sz="1200" smtClean="0">
                <a:latin typeface="Arial" charset="0"/>
                <a:cs typeface="Arial" charset="0"/>
              </a:rPr>
              <a:t>50</a:t>
            </a:fld>
            <a:endParaRPr lang="en-US" altLang="en-US" sz="1200">
              <a:latin typeface="Arial" charset="0"/>
              <a:cs typeface="Arial" charset="0"/>
            </a:endParaRPr>
          </a:p>
        </p:txBody>
      </p:sp>
      <p:sp>
        <p:nvSpPr>
          <p:cNvPr id="108547" name="Rectangle 2"/>
          <p:cNvSpPr>
            <a:spLocks noGrp="1" noRot="1" noChangeAspect="1" noChangeArrowheads="1" noTextEdit="1"/>
          </p:cNvSpPr>
          <p:nvPr>
            <p:ph type="sldImg"/>
          </p:nvPr>
        </p:nvSpPr>
        <p:spPr>
          <a:xfrm>
            <a:off x="409575" y="698500"/>
            <a:ext cx="6192838" cy="3484563"/>
          </a:xfrm>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gráfico representa la tasa de salmonelosis en Estados Unidos por año, para un período de 30 años.  En 1985 se produjo un gran aumento de casos.  ¿Qué creen que pudo causar el aumento de casos que ven?</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Permita varias respuestas de los participantes antes de pasar a la siguiente diapositiva con la respuesta.</a:t>
            </a:r>
          </a:p>
          <a:p>
            <a:pPr marL="0" marR="0" indent="457200">
              <a:lnSpc>
                <a:spcPct val="115000"/>
              </a:lnSpc>
              <a:spcBef>
                <a:spcPts val="0"/>
              </a:spcBef>
              <a:spcAft>
                <a:spcPts val="1200"/>
              </a:spcAft>
            </a:pPr>
            <a:endParaRPr lang="es-ES" sz="1200" noProof="0" dirty="0">
              <a:effectLst/>
              <a:latin typeface="+mn-lt"/>
              <a:ea typeface="Times New Roman" panose="02020603050405020304" pitchFamily="18" charset="0"/>
              <a:cs typeface="Times New Roman" panose="02020603050405020304" pitchFamily="18" charset="0"/>
            </a:endParaRPr>
          </a:p>
          <a:p>
            <a:pPr eaLnBrk="1" hangingPunct="1"/>
            <a:endParaRPr lang="es-ES" altLang="en-US" sz="1200" noProof="0" dirty="0">
              <a:latin typeface="+mn-lt"/>
            </a:endParaRPr>
          </a:p>
        </p:txBody>
      </p:sp>
    </p:spTree>
    <p:extLst>
      <p:ext uri="{BB962C8B-B14F-4D97-AF65-F5344CB8AC3E}">
        <p14:creationId xmlns:p14="http://schemas.microsoft.com/office/powerpoint/2010/main" val="33711542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 </a:t>
            </a:r>
          </a:p>
          <a:p>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Repase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las respuestas que aparecen en esta diapositiva.  </a:t>
            </a:r>
          </a:p>
          <a:p>
            <a:pPr marL="171450" indent="-171450">
              <a:buFont typeface="Wingdings" panose="05000000000000000000" pitchFamily="2" charset="2"/>
              <a:buChar char="§"/>
            </a:pPr>
            <a:endParaRPr lang="es-GT"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En Chicago (Illinois) se produjo un enorme brote de salmonelosis.  20,000 casos confirmados por laboratorio y muchos más sin confirmación de laboratorio que causaron el gran repunte en el número y la tasa de casos. La causa fue la leche que había sido pasteurizada pero que luego se contaminó antes del envasado y la distribución debido a conexiones cruzadas en las tuberías de la planta de procesamiento que permitieron que la leche cruda se mezclara con la pasteurizada.</a:t>
            </a: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51</a:t>
            </a:fld>
            <a:endParaRPr lang="en-US" altLang="en-US"/>
          </a:p>
        </p:txBody>
      </p:sp>
    </p:spTree>
    <p:extLst>
      <p:ext uri="{BB962C8B-B14F-4D97-AF65-F5344CB8AC3E}">
        <p14:creationId xmlns:p14="http://schemas.microsoft.com/office/powerpoint/2010/main" val="34028181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itchFamily="18" charset="0"/>
                <a:cs typeface="Times New Roman" pitchFamily="18" charset="0"/>
              </a:defRPr>
            </a:lvl1pPr>
            <a:lvl2pPr marL="742950" indent="-285750" eaLnBrk="0" hangingPunct="0">
              <a:defRPr sz="2800">
                <a:solidFill>
                  <a:schemeClr val="tx1"/>
                </a:solidFill>
                <a:latin typeface="Times New Roman" pitchFamily="18" charset="0"/>
                <a:cs typeface="Times New Roman" pitchFamily="18" charset="0"/>
              </a:defRPr>
            </a:lvl2pPr>
            <a:lvl3pPr marL="1143000" indent="-228600" eaLnBrk="0" hangingPunct="0">
              <a:defRPr sz="2800">
                <a:solidFill>
                  <a:schemeClr val="tx1"/>
                </a:solidFill>
                <a:latin typeface="Times New Roman" pitchFamily="18" charset="0"/>
                <a:cs typeface="Times New Roman" pitchFamily="18" charset="0"/>
              </a:defRPr>
            </a:lvl3pPr>
            <a:lvl4pPr marL="1600200" indent="-228600" eaLnBrk="0" hangingPunct="0">
              <a:defRPr sz="2800">
                <a:solidFill>
                  <a:schemeClr val="tx1"/>
                </a:solidFill>
                <a:latin typeface="Times New Roman" pitchFamily="18" charset="0"/>
                <a:cs typeface="Times New Roman" pitchFamily="18" charset="0"/>
              </a:defRPr>
            </a:lvl4pPr>
            <a:lvl5pPr marL="2057400" indent="-228600" eaLnBrk="0" hangingPunct="0">
              <a:defRPr sz="28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CC7116F4-F331-43E5-9F6B-0EBC3DB146D7}" type="slidenum">
              <a:rPr kumimoji="0" lang="en-US" altLang="en-US" sz="1200" b="0" i="0" u="none" strike="noStrike" kern="1200" cap="none" spc="0" normalizeH="0" baseline="0" noProof="0" smtClean="0">
                <a:ln>
                  <a:noFill/>
                </a:ln>
                <a:solidFill>
                  <a:srgbClr val="000000"/>
                </a:solidFill>
                <a:effectLst/>
                <a:uLnTx/>
                <a:uFillTx/>
                <a:latin typeface="Arial" charset="0"/>
                <a:ea typeface="+mn-ea"/>
                <a:cs typeface="Arial" charset="0"/>
              </a:rPr>
              <a:t>52</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109571" name="Rectangle 2"/>
          <p:cNvSpPr>
            <a:spLocks noGrp="1" noRot="1" noChangeAspect="1" noChangeArrowheads="1" noTextEdit="1"/>
          </p:cNvSpPr>
          <p:nvPr>
            <p:ph type="sldImg"/>
          </p:nvPr>
        </p:nvSpPr>
        <p:spPr>
          <a:xfrm>
            <a:off x="409575" y="698500"/>
            <a:ext cx="6192838" cy="3484563"/>
          </a:xfrm>
          <a:ln/>
        </p:spPr>
      </p:sp>
      <p:sp>
        <p:nvSpPr>
          <p:cNvPr id="109572" name="Rectangle 3"/>
          <p:cNvSpPr>
            <a:spLocks noGrp="1" noChangeArrowheads="1"/>
          </p:cNvSpPr>
          <p:nvPr>
            <p:ph type="body" idx="1"/>
          </p:nvPr>
        </p:nvSpPr>
        <p:spPr>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GT" b="1" noProof="0" dirty="0">
                <a:latin typeface="Arial" panose="020B0604020202020204" pitchFamily="34" charset="0"/>
                <a:cs typeface="Arial" panose="020B0604020202020204" pitchFamily="34" charset="0"/>
              </a:rPr>
              <a:t>Notas para el instructor: </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Los ejes de esta figura son un poco difíciles de ver, pero muestran los casos de sida notificados por trimestre en Estados Unidos. Hay un aumento gradual y luego un pico.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pico se parece al de la diapositiva anterior.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cree que fue la causa del aumento de casos?</a:t>
            </a:r>
          </a:p>
          <a:p>
            <a:pPr marL="0" marR="0">
              <a:lnSpc>
                <a:spcPct val="115000"/>
              </a:lnSpc>
              <a:spcBef>
                <a:spcPts val="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Permita varias respuestas de los participantes antes de pasar a la siguiente diapositiva con las respuestas.</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eaLnBrk="1" hangingPunct="1"/>
            <a:endParaRPr lang="es-ES" altLang="en-US" sz="1200" noProof="0" dirty="0">
              <a:latin typeface="+mn-lt"/>
            </a:endParaRPr>
          </a:p>
        </p:txBody>
      </p:sp>
    </p:spTree>
    <p:extLst>
      <p:ext uri="{BB962C8B-B14F-4D97-AF65-F5344CB8AC3E}">
        <p14:creationId xmlns:p14="http://schemas.microsoft.com/office/powerpoint/2010/main" val="27643448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panose="020B0604020202020204" pitchFamily="34" charset="0"/>
                <a:cs typeface="Arial" panose="020B0604020202020204" pitchFamily="34" charset="0"/>
              </a:rPr>
              <a:t>Notas para el instructor:</a:t>
            </a:r>
          </a:p>
          <a:p>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En 1993, las autoridades sanitarias cambiaron (ampliaron) la definición de caso de SIDA. </a:t>
            </a:r>
          </a:p>
          <a:p>
            <a:pPr marL="171450" indent="-171450">
              <a:buFont typeface="Wingdings" panose="05000000000000000000" pitchFamily="2" charset="2"/>
              <a:buChar cha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La definición de caso de SIDA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se amplió para incluir más afecciones relacionadas con el SIDA, como el cáncer de cuello uterino en mujeres VIH+. Tanto la diapositiva sobre la salmonelosis como la diapositiva sobre el SIDA muestran la diferencia entre describir e interpretar.  Para interpretar correctamente estos patrones, es necesario conocer información más allá de los datos.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53</a:t>
            </a:fld>
            <a:endParaRPr lang="en-US" altLang="en-US"/>
          </a:p>
        </p:txBody>
      </p:sp>
    </p:spTree>
    <p:extLst>
      <p:ext uri="{BB962C8B-B14F-4D97-AF65-F5344CB8AC3E}">
        <p14:creationId xmlns:p14="http://schemas.microsoft.com/office/powerpoint/2010/main" val="12452638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interpretación no se limita a los datos temporales. La interpretación también puede aplicarse a los datos de lugares y personas.  Este famoso mapa muestra la distribución de los casos de cólera y la ubicación de las bombas de agua en Londres en 1854. En aquella época, la mayoría de la gente pensaba que el cólera se transmitía por el aire, pero el Dr. John Snow sospechaba que el cólera se transmitía por el agua. El Dr. Snow creó un mapa de las muertes por cólera y las ubicaciones de las bombas de agua, que están marcadas en verde, para determinar si los casos se agrupaban en torno a alguna bomba en particular.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¿Cómo interpretarían este mapa?</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La mayoría de los casos parecen localizarse cerca de la bomba de agua de Broad Street (etiquetada como bomba A en este mapa), cerca del centro del mapa.</a:t>
            </a:r>
          </a:p>
          <a:p>
            <a:pPr marL="45720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John Snow animó a la ciudad a quitar el asa de la Bomba A para que no pudiera utilizarse. El brote de cólera terminó poco después sin que se conociera el organismo que lo causaba.</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54</a:t>
            </a:fld>
            <a:endParaRPr lang="en-US" altLang="en-US"/>
          </a:p>
        </p:txBody>
      </p:sp>
    </p:spTree>
    <p:extLst>
      <p:ext uri="{BB962C8B-B14F-4D97-AF65-F5344CB8AC3E}">
        <p14:creationId xmlns:p14="http://schemas.microsoft.com/office/powerpoint/2010/main" val="16556948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 último, vamos a hablar de hacer inferencias a partir de los datos. </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55</a:t>
            </a:fld>
            <a:endParaRPr lang="en-US" altLang="en-US"/>
          </a:p>
        </p:txBody>
      </p:sp>
    </p:spTree>
    <p:extLst>
      <p:ext uri="{BB962C8B-B14F-4D97-AF65-F5344CB8AC3E}">
        <p14:creationId xmlns:p14="http://schemas.microsoft.com/office/powerpoint/2010/main" val="309064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definición de inferencia es una conclusión a la que se llega basándose en pruebas y razonamientos, así como en juicios.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Por</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ejemplo, si se observa un aumento brusco de casos, &lt;CLICK&gt;y no ha habido cambios en las prácticas de notificación y no hay variación estacional,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se</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podría inferir que el aumento observado de casos puede deberse a un posible brote, y que es necesario seguir investigando.</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56</a:t>
            </a:fld>
            <a:endParaRPr lang="en-US" altLang="en-US"/>
          </a:p>
        </p:txBody>
      </p:sp>
    </p:spTree>
    <p:extLst>
      <p:ext uri="{BB962C8B-B14F-4D97-AF65-F5344CB8AC3E}">
        <p14:creationId xmlns:p14="http://schemas.microsoft.com/office/powerpoint/2010/main" val="205227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Pida </a:t>
            </a:r>
            <a:r>
              <a:rPr lang="es-ES" sz="1200" i="0" noProof="0" dirty="0">
                <a:latin typeface="Arial" panose="020B0604020202020204" pitchFamily="34" charset="0"/>
                <a:cs typeface="Arial" panose="020B0604020202020204" pitchFamily="34" charset="0"/>
              </a:rPr>
              <a:t>a los participantes que consulten en su "Cuaderno de ejercicios del participante" el ejercicio en grupo titulado</a:t>
            </a:r>
            <a:r>
              <a:rPr lang="es-ES" sz="1200" b="1" i="0" noProof="0" dirty="0">
                <a:latin typeface="Arial" panose="020B0604020202020204" pitchFamily="34" charset="0"/>
                <a:cs typeface="Arial" panose="020B0604020202020204" pitchFamily="34" charset="0"/>
              </a:rPr>
              <a:t>: Diarrea grave en el distrito X.</a:t>
            </a:r>
            <a:endParaRPr lang="es-ES" b="1"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57</a:t>
            </a:fld>
            <a:endParaRPr lang="en-US" altLang="en-US"/>
          </a:p>
        </p:txBody>
      </p:sp>
    </p:spTree>
    <p:extLst>
      <p:ext uri="{BB962C8B-B14F-4D97-AF65-F5344CB8AC3E}">
        <p14:creationId xmlns:p14="http://schemas.microsoft.com/office/powerpoint/2010/main" val="39542259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Las siguientes 8 diapositivas conducen a los participantes a través de un ejemplo de aumento de casos notificados, que puede significar un brote.  Lea la situación que figura a continuación y guíe a los participantes a través de una discusión sobre los pasos revisados anteriormente en la presentación.</a:t>
            </a:r>
          </a:p>
          <a:p>
            <a:pPr marL="171450" marR="0" indent="-171450">
              <a:lnSpc>
                <a:spcPct val="115000"/>
              </a:lnSpc>
              <a:spcBef>
                <a:spcPts val="1200"/>
              </a:spcBef>
              <a:spcAft>
                <a:spcPts val="6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1200"/>
              </a:spcBef>
              <a:spcAft>
                <a:spcPts val="6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Escenario: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Usted es el responsable de la vigilancia en el distrito X. Cada semana traza el número de casos de diarrea grave notificados en su distrito. Los casos fluctuaron entre 14 y 18 por semana durante las primeras seis semanas. Los casos aumentaron a 31 en la semana 7. Le preocupa que esto pueda ser el comienzo de un brote.</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¿Cuáles podrían ser sus próximos pasos?</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1200"/>
              </a:spcBef>
              <a:spcAft>
                <a:spcPts val="600"/>
              </a:spcAft>
              <a:buFont typeface="+mj-lt"/>
              <a:buAutoNum type="arabi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Comparar los datos observados que muestran un aumento con los datos históricos (esperados) disponibles de la vigilancia de la enfermedad para comparar:</a:t>
            </a:r>
          </a:p>
          <a:p>
            <a:pPr marL="1200150" marR="0" lvl="2" indent="-285750">
              <a:lnSpc>
                <a:spcPct val="115000"/>
              </a:lnSpc>
              <a:spcBef>
                <a:spcPts val="1200"/>
              </a:spcBef>
              <a:spcAft>
                <a:spcPts val="600"/>
              </a:spcAft>
              <a:buFont typeface="+mj-lt"/>
              <a:buAutoNum type="alphaL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Datos disponibles de años anteriores.</a:t>
            </a:r>
          </a:p>
          <a:p>
            <a:pPr marL="1200150" marR="0" lvl="2" indent="-285750">
              <a:lnSpc>
                <a:spcPct val="115000"/>
              </a:lnSpc>
              <a:spcBef>
                <a:spcPts val="1200"/>
              </a:spcBef>
              <a:spcAft>
                <a:spcPts val="600"/>
              </a:spcAft>
              <a:buFont typeface="+mj-lt"/>
              <a:buAutoNum type="alphaL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Informes individuales de los centros de su distrito para determinar si el problema es generalizado o se centra únicamente en determinados centros sanitarios.</a:t>
            </a:r>
          </a:p>
          <a:p>
            <a:pPr marL="1200150" marR="0" lvl="2" indent="-285750">
              <a:lnSpc>
                <a:spcPct val="115000"/>
              </a:lnSpc>
              <a:spcBef>
                <a:spcPts val="1200"/>
              </a:spcBef>
              <a:spcAft>
                <a:spcPts val="600"/>
              </a:spcAft>
              <a:buFont typeface="+mj-lt"/>
              <a:buAutoNum type="alphaLcPeriod"/>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Datos de distritos adyacentes y del país (pueden aportar información adicional sobre la magnitud del problema).</a:t>
            </a:r>
          </a:p>
          <a:p>
            <a:pPr marL="685800" marR="0" lvl="1" indent="-228600">
              <a:lnSpc>
                <a:spcPct val="115000"/>
              </a:lnSpc>
              <a:spcBef>
                <a:spcPts val="1200"/>
              </a:spcBef>
              <a:spcAft>
                <a:spcPts val="600"/>
              </a:spcAft>
              <a:buFont typeface="+mj-lt"/>
              <a:buAutoNum type="arabicPeriod" startAt="2"/>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685800" marR="0" lvl="1" indent="-228600">
              <a:lnSpc>
                <a:spcPct val="115000"/>
              </a:lnSpc>
              <a:spcBef>
                <a:spcPts val="1200"/>
              </a:spcBef>
              <a:spcAft>
                <a:spcPts val="600"/>
              </a:spcAft>
              <a:buFont typeface="+mj-lt"/>
              <a:buAutoNum type="arabicPeriod" startAt="2"/>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Considerar la calidad de los datos proporcionados por los centros de notificación.</a:t>
            </a:r>
          </a:p>
          <a:p>
            <a:pPr marL="685800" marR="0" lvl="1" indent="-228600">
              <a:lnSpc>
                <a:spcPct val="115000"/>
              </a:lnSpc>
              <a:spcBef>
                <a:spcPts val="1200"/>
              </a:spcBef>
              <a:spcAft>
                <a:spcPts val="600"/>
              </a:spcAft>
              <a:buFont typeface="+mj-lt"/>
              <a:buAutoNum type="arabicPeriod" startAt="2"/>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685800" marR="0" lvl="1" indent="-228600">
              <a:lnSpc>
                <a:spcPct val="115000"/>
              </a:lnSpc>
              <a:spcBef>
                <a:spcPts val="1200"/>
              </a:spcBef>
              <a:spcAft>
                <a:spcPts val="600"/>
              </a:spcAft>
              <a:buFont typeface="+mj-lt"/>
              <a:buAutoNum type="arabicPeriod" startAt="2"/>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Prepararse ya que puede ser necesaria una investigación de campo para confirmar si se ha producido un brote.</a:t>
            </a:r>
          </a:p>
          <a:p>
            <a:endParaRPr lang="es-ES"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58</a:t>
            </a:fld>
            <a:endParaRPr lang="en-US" altLang="en-US"/>
          </a:p>
        </p:txBody>
      </p:sp>
    </p:spTree>
    <p:extLst>
      <p:ext uri="{BB962C8B-B14F-4D97-AF65-F5344CB8AC3E}">
        <p14:creationId xmlns:p14="http://schemas.microsoft.com/office/powerpoint/2010/main" val="17158614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GT"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Uno de los primeros pasos consiste en comparar el patrón actual de la enfermedad con los patrones de los últimos años. Este gráfico de líneas muestra la situación actual y los datos de vigilancia de la diarrea grave de los tres años anteriores.</a:t>
            </a:r>
          </a:p>
          <a:p>
            <a:pPr marL="171450" marR="0" indent="-171450">
              <a:lnSpc>
                <a:spcPct val="115000"/>
              </a:lnSpc>
              <a:spcBef>
                <a:spcPts val="0"/>
              </a:spcBef>
              <a:spcAft>
                <a:spcPts val="120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¿Cómo interpreta el aumento de la semana 7 durante 2017 en comparación con años anteriores?</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aumento durante la Semana 7 en 2017 podría ser el comienzo de un brote, pero también es bastante coherente con la variación estacional esperada.</a:t>
            </a:r>
          </a:p>
          <a:p>
            <a:pPr marL="6286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¿Qué pasos podrías dar?</a:t>
            </a:r>
          </a:p>
          <a:p>
            <a:pPr marL="171450" marR="0" indent="-171450">
              <a:lnSpc>
                <a:spcPct val="115000"/>
              </a:lnSpc>
              <a:spcBef>
                <a:spcPts val="0"/>
              </a:spcBef>
              <a:spcAft>
                <a:spcPts val="1200"/>
              </a:spcAft>
              <a:buFont typeface="Arial" panose="020B0604020202020204" pitchFamily="34" charset="0"/>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Informar a los centros de salud de que parece estar empezando la temporada de aumento de las enfermedades diarreicas graves.</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Monitorear los datos de vigilancia durante las próximas semanas para comprobar si siguen el patrón anual previsto.</a:t>
            </a:r>
          </a:p>
          <a:p>
            <a:pPr marL="800100" marR="0" lvl="1" indent="-342900">
              <a:lnSpc>
                <a:spcPct val="115000"/>
              </a:lnSpc>
              <a:spcBef>
                <a:spcPts val="0"/>
              </a:spcBef>
              <a:spcAft>
                <a:spcPts val="120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Comprobar la logística para asegurarse de que los centros de salud disponen de suministros adecuados de sales de rehidratación oral para la diarrea leve o moderada y de líquidos intravenosos y suministros apropiados para el tratamiento adecuado de la deshidratación o el shock graves relacionados con la diarrea. Esto podría ser útil debido al aumento estacional previsto o si se produjera un brote o una epidemia.</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59</a:t>
            </a:fld>
            <a:endParaRPr lang="en-US" altLang="en-US"/>
          </a:p>
        </p:txBody>
      </p:sp>
    </p:spTree>
    <p:extLst>
      <p:ext uri="{BB962C8B-B14F-4D97-AF65-F5344CB8AC3E}">
        <p14:creationId xmlns:p14="http://schemas.microsoft.com/office/powerpoint/2010/main" val="1836358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0"/>
              </a:spcBef>
              <a:spcAft>
                <a:spcPts val="1200"/>
              </a:spcAft>
              <a:tabLst>
                <a:tab pos="457200" algn="l"/>
              </a:tabLs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457200" marR="0" indent="-457200">
              <a:lnSpc>
                <a:spcPct val="115000"/>
              </a:lnSpc>
              <a:spcBef>
                <a:spcPts val="0"/>
              </a:spcBef>
              <a:spcAft>
                <a:spcPts val="1200"/>
              </a:spcAft>
              <a:buFont typeface="Arial" panose="020B0604020202020204" pitchFamily="34" charset="0"/>
              <a:buChar char="•"/>
              <a:tabLst>
                <a:tab pos="457200" algn="l"/>
              </a:tabLs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4572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describan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de este gráfico lineal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hablando por teléfono con alguien que no pueda ver el gráfico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tabLst>
                <a:tab pos="457200" algn="l"/>
              </a:tabLst>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tab pos="457200" algn="l"/>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de recibido las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p>
          <a:p>
            <a:pPr marL="0" marR="0" indent="0">
              <a:lnSpc>
                <a:spcPct val="115000"/>
              </a:lnSpc>
              <a:spcBef>
                <a:spcPts val="0"/>
              </a:spcBef>
              <a:spcAft>
                <a:spcPts val="1200"/>
              </a:spcAft>
              <a:buFont typeface="Wingdings" panose="05000000000000000000" pitchFamily="2" charset="2"/>
              <a:buNone/>
              <a:tabLst>
                <a:tab pos="457200" algn="l"/>
              </a:tabLst>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tabLst>
                <a:tab pos="457200" algn="l"/>
              </a:tabLs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 respuesta: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Ningún caso durante las semanas 1 y 2.  Después hubo un número variable de casos entre 3 y 12 por semana. Luego se produjo un fuerte aumento de casos durante la semana 21. En la semana 22, se registraron 29 casos, y durante la semana 23, el número aumentó a 31 casos por semana".</a:t>
            </a:r>
          </a:p>
          <a:p>
            <a:pPr marL="0" marR="0">
              <a:spcBef>
                <a:spcPts val="1200"/>
              </a:spcBef>
              <a:spcAft>
                <a:spcPts val="600"/>
              </a:spcAft>
            </a:pPr>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siguiente paso es interpretar los datos.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para pasar a la siguiente diapositiva.</a:t>
            </a: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endParaRPr lang="es-ES" sz="1200" b="0" noProof="0" dirty="0">
              <a:effectLst/>
              <a:latin typeface="+mn-lt"/>
              <a:ea typeface="Times New Roman" panose="02020603050405020304" pitchFamily="18" charset="0"/>
              <a:cs typeface="Times New Roman" panose="02020603050405020304" pitchFamily="18" charset="0"/>
            </a:endParaRPr>
          </a:p>
          <a:p>
            <a:pPr marL="0" marR="0">
              <a:spcBef>
                <a:spcPts val="1200"/>
              </a:spcBef>
              <a:spcAft>
                <a:spcPts val="600"/>
              </a:spcAft>
            </a:pPr>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26195443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Pero quizá no se observaron aumentos estacionales en años anteriores.</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¿Cuál es su interpretación de este nuevo gráfico?</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 posible que le preocupe que el aumento observado de casos de diarrea notificados durante la semana 37 pueda ser un brote. No parece haber ningún aumento estacional según los datos de los tres años anteriores.</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60</a:t>
            </a:fld>
            <a:endParaRPr lang="en-US" altLang="en-US"/>
          </a:p>
        </p:txBody>
      </p:sp>
    </p:spTree>
    <p:extLst>
      <p:ext uri="{BB962C8B-B14F-4D97-AF65-F5344CB8AC3E}">
        <p14:creationId xmlns:p14="http://schemas.microsoft.com/office/powerpoint/2010/main" val="38000128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siguiente paso podría ser examinar los casos notificados por cada centro.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ve en esta tabla?</a:t>
            </a:r>
          </a:p>
          <a:p>
            <a:pPr marL="171450" marR="0" indent="-171450">
              <a:lnSpc>
                <a:spcPct val="115000"/>
              </a:lnSpc>
              <a:spcBef>
                <a:spcPts val="0"/>
              </a:spcBef>
              <a:spcAft>
                <a:spcPts val="1200"/>
              </a:spcAft>
              <a:buFont typeface="Arial" panose="020B0604020202020204" pitchFamily="34" charset="0"/>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produce un aumento notable de casos de la Semana 6 a la Semana 7 en el centro G (de uno a 12), y en menor medida en el centro D (de tres a ocho).  Los demás centros no han mostrado un aumento tan grande en la Semana 7.</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61</a:t>
            </a:fld>
            <a:endParaRPr lang="en-US" altLang="en-US"/>
          </a:p>
        </p:txBody>
      </p:sp>
    </p:spTree>
    <p:extLst>
      <p:ext uri="{BB962C8B-B14F-4D97-AF65-F5344CB8AC3E}">
        <p14:creationId xmlns:p14="http://schemas.microsoft.com/office/powerpoint/2010/main" val="5224269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gráfico corresponde a los datos de la diapositiva anterior. El aumento del número de casos notificados por los establecimientos G y D puede verse fácilmente en el gráfico lineal de la semana 7. El gráfico lineal permite comparar mejor los informes de la semana 7 con la distribución temporal de las primeras seis semanas.  Las líneas no son muy suaves cuando el número de casos notificados es pequeño. Una diferencia de sólo uno o dos casos de una semana a otra puede hacer que la línea sea muy irregular.</a:t>
            </a:r>
          </a:p>
          <a:p>
            <a:pPr marL="171450" marR="0" indent="-171450">
              <a:lnSpc>
                <a:spcPct val="115000"/>
              </a:lnSpc>
              <a:spcBef>
                <a:spcPts val="0"/>
              </a:spcBef>
              <a:spcAft>
                <a:spcPts val="12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¿Cuáles son las posibles explicaciones del aumento de casos notificados en estos dos centros?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 los centros G y D están cerca, ambos podrían verse afectadas por el mismo brote.</a:t>
            </a:r>
          </a:p>
          <a:p>
            <a:pPr marL="800100" marR="0" lvl="1" indent="-34290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Nuevos profesionales sanitarios podrían estar aplicando la definición de caso de forma diferente.</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Algunos de los casos podrían ser de semanas anteriores y se están notificando con retraso.</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62</a:t>
            </a:fld>
            <a:endParaRPr lang="en-US" altLang="en-US"/>
          </a:p>
        </p:txBody>
      </p:sp>
    </p:spTree>
    <p:extLst>
      <p:ext uri="{BB962C8B-B14F-4D97-AF65-F5344CB8AC3E}">
        <p14:creationId xmlns:p14="http://schemas.microsoft.com/office/powerpoint/2010/main" val="38156082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esta tabla, el número total de casos notificados cada semana se ha modificado para ofrecer un ejemplo diferente. El mismo salto a 31 casos se produce en la semana 7, pero el aumento no es drástico en ningún centro.</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63</a:t>
            </a:fld>
            <a:endParaRPr lang="en-US" altLang="en-US"/>
          </a:p>
        </p:txBody>
      </p:sp>
    </p:spTree>
    <p:extLst>
      <p:ext uri="{BB962C8B-B14F-4D97-AF65-F5344CB8AC3E}">
        <p14:creationId xmlns:p14="http://schemas.microsoft.com/office/powerpoint/2010/main" val="281693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gráfico corresponde a los datos de la tabla de la diapositiva anterior.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ve?</a:t>
            </a:r>
          </a:p>
          <a:p>
            <a:pPr marL="171450" marR="0" indent="-171450">
              <a:lnSpc>
                <a:spcPct val="115000"/>
              </a:lnSpc>
              <a:spcBef>
                <a:spcPts val="120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No hay centros que destaquen. Todos los centros de salud parecen tener un aumento de casos durante la Semana 7 en comparación con la Semana 6. Este tipo de patrón podría indicar un aumento de casos en todo el distrito. </a:t>
            </a:r>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64</a:t>
            </a:fld>
            <a:endParaRPr lang="en-US" altLang="en-US"/>
          </a:p>
        </p:txBody>
      </p:sp>
    </p:spTree>
    <p:extLst>
      <p:ext uri="{BB962C8B-B14F-4D97-AF65-F5344CB8AC3E}">
        <p14:creationId xmlns:p14="http://schemas.microsoft.com/office/powerpoint/2010/main" val="26988817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GT" sz="1200" b="1" noProof="0" dirty="0">
                <a:effectLst/>
                <a:latin typeface="Arial" panose="020B0604020202020204" pitchFamily="34" charset="0"/>
                <a:cs typeface="Arial" panose="020B0604020202020204" pitchFamily="34" charset="0"/>
              </a:rPr>
              <a:t>Notas para el instructor:</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Abreviaturas: P= Puntual, R = Retrasado, NR = No reporta.</a:t>
            </a: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El siguiente paso es examinar la completitud y puntualidad de los informes de los distintos centros.</a:t>
            </a:r>
          </a:p>
          <a:p>
            <a:pPr marL="0" marR="0">
              <a:lnSpc>
                <a:spcPct val="115000"/>
              </a:lnSpc>
              <a:spcBef>
                <a:spcPts val="0"/>
              </a:spcBef>
              <a:spcAft>
                <a:spcPts val="12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¿Cuál de estos centros necesita atención?</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&lt;CLICKx2&gt;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p>
          <a:p>
            <a:pPr marL="800100" marR="0" lvl="1" indent="-342900">
              <a:lnSpc>
                <a:spcPct val="115000"/>
              </a:lnSpc>
              <a:spcBef>
                <a:spcPts val="0"/>
              </a:spcBef>
              <a:spcAft>
                <a:spcPts val="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centro B sólo ha presentado un informe oportunamente (puntualmente) en las últimas siete semanas. Es posible que no se hayan notificado algunos casos ocurridos allí.</a:t>
            </a:r>
          </a:p>
          <a:p>
            <a:pPr marL="800100" marR="0" lvl="1" indent="-342900">
              <a:lnSpc>
                <a:spcPct val="115000"/>
              </a:lnSpc>
              <a:spcBef>
                <a:spcPts val="0"/>
              </a:spcBef>
              <a:spcAft>
                <a:spcPts val="1200"/>
              </a:spcAft>
              <a:buFont typeface="Courier New" panose="02070309020205020404" pitchFamily="49" charset="0"/>
              <a:buChar char="o"/>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El centro F no presentó un informe para las semanas 5 y 6, por lo que el informe de la semana 7 podría incluir casos de las tres semanas. El aumento de casos de este centro en la semana 7 podría deberse simplemente a la acumulación de tres semanas de datos o a la presentación de informes por lotes.</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65</a:t>
            </a:fld>
            <a:endParaRPr lang="en-US" altLang="en-US"/>
          </a:p>
        </p:txBody>
      </p:sp>
    </p:spTree>
    <p:extLst>
      <p:ext uri="{BB962C8B-B14F-4D97-AF65-F5344CB8AC3E}">
        <p14:creationId xmlns:p14="http://schemas.microsoft.com/office/powerpoint/2010/main" val="7630957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rtl="0" fontAlgn="base"/>
            <a:r>
              <a:rPr lang="es-ES" sz="1200" b="1" i="0" kern="1200" noProof="0" dirty="0">
                <a:solidFill>
                  <a:schemeClr val="tx1"/>
                </a:solidFill>
                <a:effectLst/>
                <a:latin typeface="Arial" panose="020B0604020202020204" pitchFamily="34" charset="0"/>
                <a:ea typeface="+mn-ea"/>
                <a:cs typeface="Arial" panose="020B0604020202020204" pitchFamily="34" charset="0"/>
              </a:rPr>
              <a:t>Notas para el instructor:</a:t>
            </a:r>
          </a:p>
          <a:p>
            <a:pPr rtl="0" fontAlgn="base"/>
            <a:endParaRPr lang="es-ES" sz="1200" b="0" i="1" kern="1200" noProof="0" dirty="0">
              <a:solidFill>
                <a:schemeClr val="tx1"/>
              </a:solidFill>
              <a:effectLst/>
              <a:latin typeface="Arial" panose="020B0604020202020204" pitchFamily="34" charset="0"/>
              <a:ea typeface="+mn-ea"/>
              <a:cs typeface="Arial" panose="020B0604020202020204" pitchFamily="34" charset="0"/>
            </a:endParaRPr>
          </a:p>
          <a:p>
            <a:pPr marL="171450" indent="-171450" rtl="0" fontAlgn="base">
              <a:buFont typeface="Wingdings" panose="05000000000000000000" pitchFamily="2" charset="2"/>
              <a:buChar char="v"/>
            </a:pPr>
            <a:r>
              <a:rPr lang="es-ES" sz="1200" b="1" i="0" kern="1200" noProof="0" dirty="0">
                <a:solidFill>
                  <a:schemeClr val="tx1"/>
                </a:solidFill>
                <a:effectLst/>
                <a:latin typeface="Arial" panose="020B0604020202020204" pitchFamily="34" charset="0"/>
                <a:ea typeface="+mn-ea"/>
                <a:cs typeface="Arial" panose="020B0604020202020204" pitchFamily="34" charset="0"/>
              </a:rPr>
              <a:t>Relevancia de enfoque de Una Sola Salud</a:t>
            </a:r>
            <a:endParaRPr lang="es-ES" sz="1200" b="0" i="0" kern="1200" noProof="0" dirty="0">
              <a:solidFill>
                <a:schemeClr val="tx1"/>
              </a:solidFill>
              <a:effectLst/>
              <a:latin typeface="Arial" panose="020B0604020202020204" pitchFamily="34" charset="0"/>
              <a:ea typeface="+mn-ea"/>
              <a:cs typeface="Arial" panose="020B0604020202020204" pitchFamily="34" charset="0"/>
            </a:endParaRPr>
          </a:p>
          <a:p>
            <a:pPr marL="171450" indent="-171450" algn="l" rtl="0" fontAlgn="base">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i="0" u="none" strike="noStrike" noProof="0" dirty="0">
                <a:solidFill>
                  <a:srgbClr val="000000"/>
                </a:solidFill>
                <a:effectLst/>
                <a:latin typeface="Arial" panose="020B0604020202020204" pitchFamily="34" charset="0"/>
                <a:cs typeface="Arial" panose="020B0604020202020204" pitchFamily="34" charset="0"/>
              </a:rPr>
              <a:t>Esta interpretación también es crucial para los sistemas de vigilancia con enfoque de Una Sola Salud, ya que las interpretaciones podrían dar lugar a intervenciones muy diferentes por sectores. Ofrecer una interpretación de los datos desde la perspectiva de "Una Sola Salud" puede crear una solución más holística a los problemas de salud pública. </a:t>
            </a:r>
          </a:p>
          <a:p>
            <a:pPr algn="l" rtl="0" fontAlgn="base"/>
            <a:endParaRPr lang="es-ES" sz="1200" b="0" i="0" u="none" strike="noStrike" noProof="0" dirty="0">
              <a:solidFill>
                <a:srgbClr val="00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78749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tas para el instructor:</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La tabla muestra la prevalencia de organismos resistentes a los antimicrobianos en muestras de agua de 3 entornos diferentes: hogares rurales, granjas avícolas y mercados urbanos de alimentos. </a:t>
            </a:r>
          </a:p>
          <a:p>
            <a:pPr marL="0" marR="0" eaLnBrk="0" fontAlgn="base" hangingPunct="0">
              <a:spcBef>
                <a:spcPts val="430"/>
              </a:spcBef>
              <a:spcAft>
                <a:spcPts val="0"/>
              </a:spcAft>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Comparando los tres lugares, ¿cuál esperaría que tuviera niveles elevados de organismos resistentes a los antimicrobianos?</a:t>
            </a:r>
          </a:p>
          <a:p>
            <a:pPr marL="171450" marR="0" indent="-171450" eaLnBrk="0" fontAlgn="base" hangingPunct="0">
              <a:spcBef>
                <a:spcPts val="430"/>
              </a:spcBef>
              <a:spcAft>
                <a:spcPts val="0"/>
              </a:spcAft>
              <a:buFont typeface="Wingdings" panose="05000000000000000000" pitchFamily="2" charset="2"/>
              <a:buChar char="§"/>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Conteste: </a:t>
            </a:r>
            <a:r>
              <a:rPr lang="es-GT" sz="1200" i="1" kern="1200" noProof="0" dirty="0">
                <a:effectLst/>
                <a:latin typeface="Arial" panose="020B0604020202020204" pitchFamily="34" charset="0"/>
                <a:ea typeface="MS Mincho" panose="02020609040205080304" pitchFamily="49" charset="-128"/>
                <a:cs typeface="Arial" panose="020B0604020202020204" pitchFamily="34" charset="0"/>
              </a:rPr>
              <a:t>Las aves de corral y el ganado reciben a veces antibióticos para prevenir infecciones. El uso persistente y continuado de antibióticos puede conducir al desarrollo de organismos resistentes a los antibióticos. </a:t>
            </a:r>
          </a:p>
          <a:p>
            <a:pPr marL="171450" marR="0" indent="-171450" eaLnBrk="0" fontAlgn="base" hangingPunct="0">
              <a:spcBef>
                <a:spcPts val="430"/>
              </a:spcBef>
              <a:spcAft>
                <a:spcPts val="0"/>
              </a:spcAft>
              <a:buFont typeface="Wingdings" panose="05000000000000000000" pitchFamily="2" charset="2"/>
              <a:buChar char="§"/>
            </a:pPr>
            <a:endParaRPr lang="es-GT" sz="1200" b="1" i="1"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Comparando las 3 fuentes de agua muestreadas, ¿cuál esperaría que tuviera niveles más altos de organismos RAM?</a:t>
            </a:r>
          </a:p>
          <a:p>
            <a:pPr marL="171450" marR="0" indent="-171450" eaLnBrk="0" fontAlgn="base" hangingPunct="0">
              <a:spcBef>
                <a:spcPts val="430"/>
              </a:spcBef>
              <a:spcAft>
                <a:spcPts val="0"/>
              </a:spcAft>
              <a:buFont typeface="Wingdings" panose="05000000000000000000" pitchFamily="2" charset="2"/>
              <a:buChar char="§"/>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Aguas residuales y agua potable si no se desinfectan adecuadamente.</a:t>
            </a:r>
          </a:p>
          <a:p>
            <a:pPr marL="0" marR="0" eaLnBrk="0" fontAlgn="base" hangingPunct="0">
              <a:spcBef>
                <a:spcPts val="430"/>
              </a:spcBef>
              <a:spcAft>
                <a:spcPts val="0"/>
              </a:spcAft>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b="0" kern="1200" noProof="0" dirty="0">
                <a:effectLst/>
                <a:latin typeface="Arial" panose="020B0604020202020204" pitchFamily="34" charset="0"/>
                <a:ea typeface="MS Mincho" panose="02020609040205080304" pitchFamily="49" charset="-128"/>
                <a:cs typeface="Arial" panose="020B0604020202020204" pitchFamily="34" charset="0"/>
              </a:rPr>
              <a:t>Observando la columna de agua potable, ¿pueden resumir los datos presentados? ¿Hay similitudes o diferencias?</a:t>
            </a:r>
          </a:p>
          <a:p>
            <a:pPr marL="171450" marR="0" indent="-171450" eaLnBrk="0" fontAlgn="base" hangingPunct="0">
              <a:spcBef>
                <a:spcPts val="430"/>
              </a:spcBef>
              <a:spcAft>
                <a:spcPts val="0"/>
              </a:spcAft>
              <a:buFont typeface="Wingdings" panose="05000000000000000000" pitchFamily="2" charset="2"/>
              <a:buChar char="§"/>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El % de organismos RAM es bajo y similar en todas las ubicaciones.</a:t>
            </a:r>
          </a:p>
          <a:p>
            <a:pPr marL="0" marR="0" eaLnBrk="0" fontAlgn="base" hangingPunct="0">
              <a:spcBef>
                <a:spcPts val="430"/>
              </a:spcBef>
              <a:spcAft>
                <a:spcPts val="0"/>
              </a:spcAft>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Arial" panose="020B0604020202020204" pitchFamily="34" charset="0"/>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a:t>
            </a:r>
            <a:r>
              <a:rPr lang="es-GT" sz="1200" b="1" kern="1200" noProof="0" dirty="0">
                <a:effectLst/>
                <a:latin typeface="Arial" panose="020B0604020202020204" pitchFamily="34" charset="0"/>
                <a:ea typeface="MS Mincho" panose="02020609040205080304" pitchFamily="49" charset="-128"/>
                <a:cs typeface="Arial" panose="020B0604020202020204" pitchFamily="34" charset="0"/>
              </a:rPr>
              <a:t>: </a:t>
            </a:r>
            <a:r>
              <a:rPr lang="es-GT" sz="1200" b="0" kern="1200" noProof="0" dirty="0">
                <a:effectLst/>
                <a:latin typeface="Arial" panose="020B0604020202020204" pitchFamily="34" charset="0"/>
                <a:ea typeface="MS Mincho" panose="02020609040205080304" pitchFamily="49" charset="-128"/>
                <a:cs typeface="Arial" panose="020B0604020202020204" pitchFamily="34" charset="0"/>
              </a:rPr>
              <a:t>Observando la columna de aguas residuales, ¿pueden resumir los datos presentados? ¿Hay similitudes o diferencias?</a:t>
            </a:r>
          </a:p>
          <a:p>
            <a:pPr marL="171450" marR="0" indent="-171450" eaLnBrk="0" fontAlgn="base" hangingPunct="0">
              <a:spcBef>
                <a:spcPts val="430"/>
              </a:spcBef>
              <a:spcAft>
                <a:spcPts val="0"/>
              </a:spcAft>
              <a:buFont typeface="Arial" panose="020B0604020202020204" pitchFamily="34" charset="0"/>
              <a:buChar char="•"/>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Arial" panose="020B0604020202020204" pitchFamily="34" charset="0"/>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Los porcentajes de organismos RAM son similares en todas las ubicaciones.</a:t>
            </a:r>
          </a:p>
          <a:p>
            <a:pPr marL="0" marR="0" eaLnBrk="0" fontAlgn="base" hangingPunct="0">
              <a:spcBef>
                <a:spcPts val="430"/>
              </a:spcBef>
              <a:spcAft>
                <a:spcPts val="0"/>
              </a:spcAft>
            </a:pPr>
            <a:endParaRPr lang="es-GT"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Pregunta: </a:t>
            </a:r>
            <a:r>
              <a:rPr lang="es-GT" sz="1200" b="0" kern="1200" noProof="0" dirty="0">
                <a:effectLst/>
                <a:latin typeface="Arial" panose="020B0604020202020204" pitchFamily="34" charset="0"/>
                <a:ea typeface="MS Mincho" panose="02020609040205080304" pitchFamily="49" charset="-128"/>
                <a:cs typeface="Arial" panose="020B0604020202020204" pitchFamily="34" charset="0"/>
              </a:rPr>
              <a:t>Observando la columna de agua del estanque, ¿pueden resumir los datos presentados? ¿Hay similitudes o diferencias?</a:t>
            </a:r>
          </a:p>
          <a:p>
            <a:pPr marL="0" marR="0" eaLnBrk="0" fontAlgn="base" hangingPunct="0">
              <a:spcBef>
                <a:spcPts val="430"/>
              </a:spcBef>
              <a:spcAft>
                <a:spcPts val="0"/>
              </a:spcAft>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Arial" panose="020B0604020202020204" pitchFamily="34" charset="0"/>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Los porcentajes de organismos RAM son diferentes entre los hogares rurales y las granjas avícolas. </a:t>
            </a:r>
          </a:p>
          <a:p>
            <a:pPr marL="0" marR="0" eaLnBrk="0" fontAlgn="base" hangingPunct="0">
              <a:spcBef>
                <a:spcPts val="430"/>
              </a:spcBef>
              <a:spcAft>
                <a:spcPts val="0"/>
              </a:spcAft>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b="0" kern="1200" noProof="0" dirty="0">
                <a:effectLst/>
                <a:latin typeface="Arial" panose="020B0604020202020204" pitchFamily="34" charset="0"/>
                <a:ea typeface="MS Mincho" panose="02020609040205080304" pitchFamily="49" charset="-128"/>
                <a:cs typeface="Arial" panose="020B0604020202020204" pitchFamily="34" charset="0"/>
              </a:rPr>
              <a:t>¿Qué conclusiones puede extraer de los datos de los hogares rurales?</a:t>
            </a:r>
          </a:p>
          <a:p>
            <a:pPr marL="171450" marR="0" indent="-171450" eaLnBrk="0" fontAlgn="base" hangingPunct="0">
              <a:spcBef>
                <a:spcPts val="430"/>
              </a:spcBef>
              <a:spcAft>
                <a:spcPts val="0"/>
              </a:spcAft>
              <a:buFont typeface="Wingdings" panose="05000000000000000000" pitchFamily="2" charset="2"/>
              <a:buChar cha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a:t>
            </a:r>
            <a:r>
              <a:rPr lang="es-GT" sz="1200" b="1" i="1" kern="1200" noProof="0" dirty="0">
                <a:effectLst/>
                <a:latin typeface="Arial" panose="020B0604020202020204" pitchFamily="34" charset="0"/>
                <a:ea typeface="MS Mincho" panose="02020609040205080304" pitchFamily="49" charset="-128"/>
                <a:cs typeface="Arial" panose="020B0604020202020204" pitchFamily="34" charset="0"/>
              </a:rPr>
              <a:t>: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El agua potable y el agua de estanque tienen porcentajes similares de organismos RAM. Las aguas residuales son más elevadas. No parece que las aguas residuales puedan estar contaminando las otras fuentes de agua. </a:t>
            </a:r>
          </a:p>
          <a:p>
            <a:pPr marL="0" marR="0" eaLnBrk="0" fontAlgn="base" hangingPunct="0">
              <a:spcBef>
                <a:spcPts val="430"/>
              </a:spcBef>
              <a:spcAft>
                <a:spcPts val="0"/>
              </a:spcAft>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b="0" kern="1200" noProof="0" dirty="0">
                <a:effectLst/>
                <a:latin typeface="Arial" panose="020B0604020202020204" pitchFamily="34" charset="0"/>
                <a:ea typeface="MS Mincho" panose="02020609040205080304" pitchFamily="49" charset="-128"/>
                <a:cs typeface="Arial" panose="020B0604020202020204" pitchFamily="34" charset="0"/>
              </a:rPr>
              <a:t>¿Qué conclusiones pueden extraer de los datos de las granjas avícolas?</a:t>
            </a:r>
          </a:p>
          <a:p>
            <a:pPr marL="171450" marR="0" indent="-171450" eaLnBrk="0" fontAlgn="base" hangingPunct="0">
              <a:spcBef>
                <a:spcPts val="430"/>
              </a:spcBef>
              <a:spcAft>
                <a:spcPts val="0"/>
              </a:spcAft>
              <a:buFont typeface="Wingdings" panose="05000000000000000000" pitchFamily="2" charset="2"/>
              <a:buChar char="§"/>
            </a:pPr>
            <a:endParaRPr lang="es-GT" sz="1200" b="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El porcentaje de organismos RAM es bajo en el agua potable, pero las aguas residuales y el agua del estanque son mucho mayores, con porcentajes similares. Las aguas residuales pueden estar contaminando el agua del estanque. </a:t>
            </a:r>
          </a:p>
          <a:p>
            <a:pPr marL="0" marR="0" eaLnBrk="0" fontAlgn="base" hangingPunct="0">
              <a:spcBef>
                <a:spcPts val="430"/>
              </a:spcBef>
              <a:spcAft>
                <a:spcPts val="0"/>
              </a:spcAft>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Esta interpretación podría hacer hincapié en la importancia de la administración de antimicrobianos tanto en la población humana como en la animal. </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67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068701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La curva epidémica muestra los casos de intoxicación aguda por plaguicidas ocurridos en el mes de abril. </a:t>
            </a:r>
          </a:p>
          <a:p>
            <a:pPr marL="171450" marR="0" indent="-171450" eaLnBrk="0" fontAlgn="base" hangingPunct="0">
              <a:spcBef>
                <a:spcPts val="430"/>
              </a:spcBef>
              <a:spcAft>
                <a:spcPts val="0"/>
              </a:spcAft>
              <a:buFont typeface="Wingdings" panose="05000000000000000000" pitchFamily="2" charset="2"/>
              <a:buChar char="§"/>
            </a:pPr>
            <a:endParaRPr lang="es-ES"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ES" sz="1200" b="0" u="none" kern="1200" noProof="0" dirty="0">
                <a:effectLst/>
                <a:latin typeface="Arial" panose="020B0604020202020204" pitchFamily="34" charset="0"/>
                <a:ea typeface="MS Mincho" panose="02020609040205080304" pitchFamily="49" charset="-128"/>
                <a:cs typeface="Arial" panose="020B0604020202020204" pitchFamily="34" charset="0"/>
              </a:rPr>
              <a:t>Pida  a unos </a:t>
            </a:r>
            <a:r>
              <a:rPr lang="es-ES" sz="1200" b="0" u="none" kern="1200" noProof="0">
                <a:effectLst/>
                <a:latin typeface="Arial" panose="020B0604020202020204" pitchFamily="34" charset="0"/>
                <a:ea typeface="MS Mincho" panose="02020609040205080304" pitchFamily="49" charset="-128"/>
                <a:cs typeface="Arial" panose="020B0604020202020204" pitchFamily="34" charset="0"/>
              </a:rPr>
              <a:t>cuantos voluntarios </a:t>
            </a:r>
            <a:r>
              <a:rPr lang="es-ES" sz="1200" kern="1200" noProof="0">
                <a:effectLst/>
                <a:latin typeface="Arial" panose="020B0604020202020204" pitchFamily="34" charset="0"/>
                <a:ea typeface="MS Mincho" panose="02020609040205080304" pitchFamily="49" charset="-128"/>
                <a:cs typeface="Arial" panose="020B0604020202020204" pitchFamily="34" charset="0"/>
              </a:rPr>
              <a:t>que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describa el gráfico, los ejes y el rango de datos. </a:t>
            </a:r>
          </a:p>
          <a:p>
            <a:pPr marL="171450" marR="0" indent="-171450" eaLnBrk="0" fontAlgn="base" hangingPunct="0">
              <a:spcBef>
                <a:spcPts val="430"/>
              </a:spcBef>
              <a:spcAft>
                <a:spcPts val="0"/>
              </a:spcAft>
              <a:buFont typeface="Wingdings" panose="05000000000000000000" pitchFamily="2" charset="2"/>
              <a:buChar char="§"/>
            </a:pPr>
            <a:endParaRPr lang="es-ES"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ES"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a algunos voluntarios qué tipo de brote se representa aquí. </a:t>
            </a:r>
          </a:p>
          <a:p>
            <a:pPr marL="171450" marR="0" indent="-171450" eaLnBrk="0" fontAlgn="base" hangingPunct="0">
              <a:spcBef>
                <a:spcPts val="430"/>
              </a:spcBef>
              <a:spcAft>
                <a:spcPts val="0"/>
              </a:spcAft>
              <a:buFont typeface="Wingdings" panose="05000000000000000000" pitchFamily="2" charset="2"/>
              <a:buChar char="§"/>
            </a:pPr>
            <a:endParaRPr lang="es-ES"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respuestas y pida a los participantes que las defiendan.  </a:t>
            </a:r>
            <a:r>
              <a:rPr lang="es-ES"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ES" sz="1200" b="0" i="1" kern="1200" noProof="0" dirty="0">
                <a:effectLst/>
                <a:latin typeface="Arial" panose="020B0604020202020204" pitchFamily="34" charset="0"/>
                <a:ea typeface="MS Mincho" panose="02020609040205080304" pitchFamily="49" charset="-128"/>
                <a:cs typeface="Arial" panose="020B0604020202020204" pitchFamily="34" charset="0"/>
              </a:rPr>
              <a:t>¿ es un brote de fuente común,  continuo?</a:t>
            </a:r>
          </a:p>
          <a:p>
            <a:pPr marL="0" marR="0" eaLnBrk="0" fontAlgn="base" hangingPunct="0">
              <a:spcBef>
                <a:spcPts val="430"/>
              </a:spcBef>
              <a:spcAft>
                <a:spcPts val="0"/>
              </a:spcAft>
            </a:pPr>
            <a:endParaRPr lang="es-ES" sz="1200" b="0" i="0" kern="1200" noProof="0" dirty="0">
              <a:effectLst/>
              <a:latin typeface="Arial" panose="020B0604020202020204" pitchFamily="34" charset="0"/>
              <a:ea typeface="MS Mincho" panose="02020609040205080304" pitchFamily="49" charset="-128"/>
              <a:cs typeface="Arial" panose="020B0604020202020204" pitchFamily="34" charset="0"/>
            </a:endParaRPr>
          </a:p>
          <a:p>
            <a:pPr marL="0" marR="0" eaLnBrk="0" fontAlgn="base" hangingPunct="0">
              <a:spcBef>
                <a:spcPts val="430"/>
              </a:spcBef>
              <a:spcAft>
                <a:spcPts val="0"/>
              </a:spcAft>
            </a:pPr>
            <a:endParaRPr lang="es-ES" sz="1200" kern="1200" noProof="0" dirty="0">
              <a:effectLst/>
              <a:latin typeface="+mn-lt"/>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68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629918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Aquí están los mismos datos representados con un eje Y diferente. </a:t>
            </a:r>
          </a:p>
          <a:p>
            <a:pPr marL="171450" marR="0" indent="-171450">
              <a:lnSpc>
                <a:spcPct val="115000"/>
              </a:lnSpc>
              <a:spcBef>
                <a:spcPts val="1200"/>
              </a:spcBef>
              <a:spcAft>
                <a:spcPts val="6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¿Cómo clasificaría este tipo de brote? ¿Por qué?</a:t>
            </a:r>
          </a:p>
          <a:p>
            <a:pPr marL="171450" marR="0" indent="-171450">
              <a:lnSpc>
                <a:spcPct val="115000"/>
              </a:lnSpc>
              <a:spcBef>
                <a:spcPts val="1200"/>
              </a:spcBef>
              <a:spcAft>
                <a:spcPts val="6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Fuente común continua. Los casos continúan a un ritmo relativamente constante durante varios días.  </a:t>
            </a:r>
          </a:p>
          <a:p>
            <a:pPr marL="171450" marR="0" indent="-171450">
              <a:lnSpc>
                <a:spcPct val="115000"/>
              </a:lnSpc>
              <a:spcBef>
                <a:spcPts val="1200"/>
              </a:spcBef>
              <a:spcAft>
                <a:spcPts val="600"/>
              </a:spcAft>
              <a:buFont typeface="Wingdings" panose="05000000000000000000" pitchFamily="2" charset="2"/>
              <a:buChar char="§"/>
            </a:pPr>
            <a:endParaRPr lang="es-ES"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Resuma diciendo: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La Curva Epi muestra aquí casos esporádicos de intoxicaciones agudas por plaguicidas que tuvieron lugar a lo largo del mes de abril. Basándose en esto, usted podría interpretar que no hubo un único evento de exposición, sino que el riesgo debe haber estado presente durante un largo periodo de tiempo.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endParaRPr lang="es-ES" sz="1200" kern="1200" noProof="0" dirty="0">
              <a:effectLst/>
              <a:latin typeface="+mn-lt"/>
              <a:ea typeface="MS Mincho" panose="02020609040205080304" pitchFamily="49" charset="-128"/>
            </a:endParaRPr>
          </a:p>
          <a:p>
            <a:pPr marL="0" marR="0" eaLnBrk="0" fontAlgn="base" hangingPunct="0">
              <a:spcBef>
                <a:spcPts val="430"/>
              </a:spcBef>
              <a:spcAft>
                <a:spcPts val="0"/>
              </a:spcAft>
            </a:pPr>
            <a:endParaRPr lang="es-ES" sz="1200" noProof="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69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62991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La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interpretación de datos puede incluir al menos 6 aspectos o tareas diferentes.  La interpretación de datos puede incluir la explicación de medidas y resultados epidemiológicos y estadísticos en un lenguaje claro y comprensible, especialmente para personas sin conocimientos técnicos.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interpretación de los datos puede incluir la comparación de los datos observados con los umbrales establecidos, para decidir si deben implementarse acciones.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interpretación de los datos puede incluir la comparación de los datos observados con los datos esperados.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Arial" panose="020B0604020202020204" pitchFamily="34" charset="0"/>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interpretación de los datos puede incluir la consideración de la fuente o el grado de representatividad de los datos, así como la calidad de estos.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Arial" panose="020B0604020202020204" pitchFamily="34" charset="0"/>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interpretación de los datos puede incluir la consideración de posibles explicaciones para un aparente aumento de casos.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Arial" panose="020B0604020202020204" pitchFamily="34" charset="0"/>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 interpretar los datos puede incluir hacer inferencias a partir de los datos o generalizar a partir de los datos.  Abordaremos cada uno de estos aspectos en las siguientes diapositivas.</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750178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v"/>
            </a:pPr>
            <a:r>
              <a:rPr lang="es-GT" sz="1200" b="1" i="1" kern="1200" noProof="0" dirty="0">
                <a:effectLst/>
                <a:latin typeface="Arial" panose="020B0604020202020204" pitchFamily="34" charset="0"/>
                <a:ea typeface="MS Mincho" panose="02020609040205080304" pitchFamily="49" charset="-128"/>
                <a:cs typeface="Arial" panose="020B0604020202020204" pitchFamily="34" charset="0"/>
              </a:rPr>
              <a:t>Los investigadores decidieron revisar los informes de casos con síntomas similares del año anterior. Se creó un gráfico a partir de los nuevos datos. </a:t>
            </a:r>
          </a:p>
          <a:p>
            <a:pPr marL="0" marR="0" eaLnBrk="0" fontAlgn="base" hangingPunct="0">
              <a:spcBef>
                <a:spcPts val="430"/>
              </a:spcBef>
              <a:spcAft>
                <a:spcPts val="0"/>
              </a:spcAft>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¿Qué muestran ahora los datos del 1 de marzo de 2008 al 30 de abril de 2009?</a:t>
            </a:r>
          </a:p>
          <a:p>
            <a:pPr marL="171450" marR="0" indent="-171450" eaLnBrk="0" fontAlgn="base" hangingPunct="0">
              <a:spcBef>
                <a:spcPts val="430"/>
              </a:spcBef>
              <a:spcAft>
                <a:spcPts val="0"/>
              </a:spcAft>
              <a:buFont typeface="Wingdings" panose="05000000000000000000" pitchFamily="2" charset="2"/>
              <a:buChar char="§"/>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i="1" kern="1200" noProof="0" dirty="0">
                <a:effectLst/>
                <a:latin typeface="Arial" panose="020B0604020202020204" pitchFamily="34" charset="0"/>
                <a:ea typeface="MS Mincho" panose="02020609040205080304" pitchFamily="49" charset="-128"/>
                <a:cs typeface="Arial" panose="020B0604020202020204" pitchFamily="34" charset="0"/>
              </a:rPr>
              <a:t>Dos grupos de casos en dos años diferentes ocurridos durante el mes de abril. </a:t>
            </a:r>
          </a:p>
          <a:p>
            <a:pPr marL="0" marR="0" eaLnBrk="0" fontAlgn="base" hangingPunct="0">
              <a:spcBef>
                <a:spcPts val="430"/>
              </a:spcBef>
              <a:spcAft>
                <a:spcPts val="0"/>
              </a:spcAft>
            </a:pPr>
            <a:endParaRPr lang="es-GT" sz="1200" i="1"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¿Qué podrían concluir los investigadores a partir de los datos? </a:t>
            </a:r>
          </a:p>
          <a:p>
            <a:pPr marL="171450" marR="0" indent="-171450" eaLnBrk="0" fontAlgn="base" hangingPunct="0">
              <a:spcBef>
                <a:spcPts val="430"/>
              </a:spcBef>
              <a:spcAft>
                <a:spcPts val="0"/>
              </a:spcAft>
              <a:buFont typeface="Wingdings" panose="05000000000000000000" pitchFamily="2" charset="2"/>
              <a:buChar char="§"/>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Conteste: </a:t>
            </a:r>
            <a:r>
              <a:rPr lang="es-GT" sz="1200" i="1" kern="1200" noProof="0" dirty="0">
                <a:effectLst/>
                <a:latin typeface="Arial" panose="020B0604020202020204" pitchFamily="34" charset="0"/>
                <a:ea typeface="MS Mincho" panose="02020609040205080304" pitchFamily="49" charset="-128"/>
                <a:cs typeface="Arial" panose="020B0604020202020204" pitchFamily="34" charset="0"/>
              </a:rPr>
              <a:t>Exposición estacional. Los plaguicidas se aplican al mismo tiempo estos dos años.  </a:t>
            </a:r>
          </a:p>
          <a:p>
            <a:pPr marL="0" marR="0" eaLnBrk="0" fontAlgn="base" hangingPunct="0">
              <a:spcBef>
                <a:spcPts val="430"/>
              </a:spcBef>
              <a:spcAft>
                <a:spcPts val="0"/>
              </a:spcAft>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kern="1200" noProof="0" dirty="0">
                <a:effectLst/>
                <a:latin typeface="Arial" panose="020B0604020202020204" pitchFamily="34" charset="0"/>
                <a:ea typeface="MS Mincho" panose="02020609040205080304" pitchFamily="49" charset="-128"/>
                <a:cs typeface="Arial" panose="020B0604020202020204" pitchFamily="34" charset="0"/>
              </a:rPr>
              <a:t>Pregunte: </a:t>
            </a:r>
            <a:r>
              <a:rPr lang="es-GT" sz="1200" kern="1200" noProof="0" dirty="0">
                <a:effectLst/>
                <a:latin typeface="Arial" panose="020B0604020202020204" pitchFamily="34" charset="0"/>
                <a:ea typeface="MS Mincho" panose="02020609040205080304" pitchFamily="49" charset="-128"/>
                <a:cs typeface="Arial" panose="020B0604020202020204" pitchFamily="34" charset="0"/>
              </a:rPr>
              <a:t>¿En qué se diferenciaría la investigación con estos datos en comparación con los datos mostrados en la diapositiva anterior?</a:t>
            </a:r>
          </a:p>
          <a:p>
            <a:pPr marL="171450" marR="0" indent="-171450" eaLnBrk="0" fontAlgn="base" hangingPunct="0">
              <a:spcBef>
                <a:spcPts val="430"/>
              </a:spcBef>
              <a:spcAft>
                <a:spcPts val="0"/>
              </a:spcAft>
              <a:buFont typeface="Wingdings" panose="05000000000000000000" pitchFamily="2" charset="2"/>
              <a:buChar char="§"/>
            </a:pPr>
            <a:endParaRPr lang="es-GT"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eaLnBrk="0" fontAlgn="base" hangingPunct="0">
              <a:spcBef>
                <a:spcPts val="43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kern="1200" noProof="0" dirty="0">
                <a:effectLst/>
                <a:latin typeface="Arial" panose="020B0604020202020204" pitchFamily="34" charset="0"/>
                <a:ea typeface="MS Mincho" panose="02020609040205080304" pitchFamily="49" charset="-128"/>
                <a:cs typeface="Arial" panose="020B0604020202020204" pitchFamily="34" charset="0"/>
              </a:rPr>
              <a:t>Respuesta: </a:t>
            </a:r>
            <a:r>
              <a:rPr lang="es-GT" sz="1200" b="0" i="1" kern="1200" noProof="0" dirty="0">
                <a:effectLst/>
                <a:latin typeface="Arial" panose="020B0604020202020204" pitchFamily="34" charset="0"/>
                <a:ea typeface="MS Mincho" panose="02020609040205080304" pitchFamily="49" charset="-128"/>
                <a:cs typeface="Arial" panose="020B0604020202020204" pitchFamily="34" charset="0"/>
              </a:rPr>
              <a:t>Los investigadores deben </a:t>
            </a:r>
            <a:r>
              <a:rPr lang="es-GT" sz="1200" i="1" kern="1200" noProof="0" dirty="0">
                <a:effectLst/>
                <a:latin typeface="Arial" panose="020B0604020202020204" pitchFamily="34" charset="0"/>
                <a:ea typeface="MS Mincho" panose="02020609040205080304" pitchFamily="49" charset="-128"/>
                <a:cs typeface="Arial" panose="020B0604020202020204" pitchFamily="34" charset="0"/>
              </a:rPr>
              <a:t>buscar plaguicidas que se apliquen estacionalmente frente a una única exposición aguda a plaguicidas, como una contaminación de alimentos o bebidas. </a:t>
            </a:r>
          </a:p>
          <a:p>
            <a:pPr marL="0" marR="0" eaLnBrk="0" fontAlgn="base" hangingPunct="0">
              <a:spcBef>
                <a:spcPts val="430"/>
              </a:spcBef>
              <a:spcAft>
                <a:spcPts val="0"/>
              </a:spcAft>
            </a:pPr>
            <a:r>
              <a:rPr lang="es-GT" sz="1200" i="1" kern="1200" noProof="0" dirty="0">
                <a:effectLst/>
                <a:latin typeface="Arial" panose="020B0604020202020204" pitchFamily="34" charset="0"/>
                <a:ea typeface="MS Mincho" panose="02020609040205080304" pitchFamily="49" charset="-128"/>
                <a:cs typeface="Arial" panose="020B0604020202020204" pitchFamily="34" charset="0"/>
              </a:rPr>
              <a:t>    Esta interpretación podría ayudarle a buscar exposiciones ambientales, como los insecticidas carbamato y organofosforados que causaron este brote toxicológico</a:t>
            </a:r>
            <a:r>
              <a:rPr lang="es-GT" sz="1200" i="1" kern="1200" noProof="0" dirty="0">
                <a:solidFill>
                  <a:srgbClr val="00953A"/>
                </a:solidFill>
                <a:effectLst/>
                <a:latin typeface="Arial" panose="020B0604020202020204" pitchFamily="34" charset="0"/>
                <a:ea typeface="MS Mincho" panose="02020609040205080304" pitchFamily="49" charset="-128"/>
                <a:cs typeface="Arial" panose="020B0604020202020204" pitchFamily="34" charset="0"/>
              </a:rPr>
              <a:t>. </a:t>
            </a:r>
          </a:p>
          <a:p>
            <a:pPr marL="0" marR="0" eaLnBrk="0" fontAlgn="base" hangingPunct="0">
              <a:spcBef>
                <a:spcPts val="430"/>
              </a:spcBef>
              <a:spcAft>
                <a:spcPts val="0"/>
              </a:spcAft>
            </a:pPr>
            <a:endParaRPr lang="es-ES" sz="1200" i="1" kern="1200" noProof="0" dirty="0">
              <a:solidFill>
                <a:srgbClr val="00953A"/>
              </a:solidFill>
              <a:effectLst/>
              <a:latin typeface="+mn-lt"/>
              <a:ea typeface="MS Mincho" panose="02020609040205080304" pitchFamily="49" charset="-128"/>
            </a:endParaRPr>
          </a:p>
          <a:p>
            <a:pPr marL="0" marR="0" eaLnBrk="0" fontAlgn="base" hangingPunct="0">
              <a:spcBef>
                <a:spcPts val="430"/>
              </a:spcBef>
              <a:spcAft>
                <a:spcPts val="0"/>
              </a:spcAft>
            </a:pPr>
            <a:endParaRPr lang="es-ES" sz="1200" noProof="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70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3986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Revisar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diapositiva.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Haga hincapié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en t</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odos los pasos. Al revisar cuarto paso:</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b="1" u="none"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¡Utilice la interpretación y comunique los hallazgos de forma clara y rápida a los altos funcionarios para que adopten las medidas de salud pública adecuadas!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71</a:t>
            </a:fld>
            <a:endParaRPr lang="en-US" altLang="en-US"/>
          </a:p>
        </p:txBody>
      </p:sp>
    </p:spTree>
    <p:extLst>
      <p:ext uri="{BB962C8B-B14F-4D97-AF65-F5344CB8AC3E}">
        <p14:creationId xmlns:p14="http://schemas.microsoft.com/office/powerpoint/2010/main" val="20312604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es necesario, </a:t>
            </a: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las preguntas o aclárelas.</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72</a:t>
            </a:fld>
            <a:endParaRPr lang="en-US" altLang="en-US"/>
          </a:p>
        </p:txBody>
      </p:sp>
    </p:spTree>
    <p:extLst>
      <p:ext uri="{BB962C8B-B14F-4D97-AF65-F5344CB8AC3E}">
        <p14:creationId xmlns:p14="http://schemas.microsoft.com/office/powerpoint/2010/main" val="2900916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¡Practiquemos la explicación de medidas y resultados epidemiológicos y estadísticos en un lenguaje claro y comprensible!</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22376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 los participantes que trabajen en parejas. Asigna una viñeta a cada pareja.</a:t>
            </a:r>
          </a:p>
          <a:p>
            <a:pPr marL="0" marR="0">
              <a:lnSpc>
                <a:spcPct val="115000"/>
              </a:lnSpc>
              <a:spcBef>
                <a:spcPts val="0"/>
              </a:spcBef>
              <a:spcAft>
                <a:spcPts val="1200"/>
              </a:spcAft>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He aquí 2 ejemplos de resultados utilizando términos epidemiológicos.  Tendrán 3 minutos para revisar estos puntos clave y desarrollar una explicación de las medidas y los resultados en un lenguaje claro y comprensible. Pediré a un voluntario que lea su explicación al resto de la clase, y luego el resto de la clase podrá comentar si el lenguaje es claro y comprensible. No tienen que explicar la enfermedad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no tiene que describir qué es el dengue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sólo las medidas y los resultados.</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Permita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a los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participantes la oportunidad de trabajar en sus tareas.  Cuando las parejas hayan terminado, permita que los voluntarios compartan sus respuestas antes de pasar a la siguiente diapositiva con posibles respuestas.</a:t>
            </a:r>
          </a:p>
          <a:p>
            <a:pPr marL="0" marR="0" indent="0">
              <a:lnSpc>
                <a:spcPct val="115000"/>
              </a:lnSpc>
              <a:spcBef>
                <a:spcPts val="0"/>
              </a:spcBef>
              <a:spcAft>
                <a:spcPts val="600"/>
              </a:spcAft>
              <a:buFont typeface="Wingdings" panose="05000000000000000000" pitchFamily="2" charset="2"/>
              <a:buNone/>
            </a:pPr>
            <a:endParaRPr lang="es-ES" sz="1200" noProof="0" dirty="0">
              <a:effectLst/>
              <a:latin typeface="+mn-lt"/>
              <a:ea typeface="Times New Roman" panose="02020603050405020304" pitchFamily="18" charset="0"/>
              <a:cs typeface="Times New Roman" panose="02020603050405020304" pitchFamily="18" charset="0"/>
            </a:endParaRPr>
          </a:p>
          <a:p>
            <a:pPr marL="228600" marR="0">
              <a:lnSpc>
                <a:spcPct val="115000"/>
              </a:lnSpc>
              <a:spcBef>
                <a:spcPts val="0"/>
              </a:spcBef>
              <a:spcAft>
                <a:spcPts val="600"/>
              </a:spcAft>
            </a:pPr>
            <a:endParaRPr lang="es-ES" sz="1200" noProof="0" dirty="0">
              <a:effectLst/>
              <a:latin typeface="+mn-lt"/>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9314220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34838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36791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47818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92000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74891611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594205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13689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30928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08630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394896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51088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35129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1680409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189923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68501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33403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109140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509395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196337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122459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DDF9B76-FE05-439C-AFBC-F4B8E0BCB38C}" type="datetimeFigureOut">
              <a:rPr lang="en-US" smtClean="0"/>
              <a:t>3/24/2026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46B9747D-FF17-464D-9F90-C2566AB75A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9447F175-D0A7-CC45-A221-9FFD4DB51DF5}"/>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45E3688F-40EC-AC32-F31A-0F5059BF5EE7}"/>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1578125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46923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026058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193745"/>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8247298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2295297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7720476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22022911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3715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4423085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2126408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AA8A1C1-145D-4132-0B80-382567EE015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9" name="Content Placeholder 3">
            <a:extLst>
              <a:ext uri="{FF2B5EF4-FFF2-40B4-BE49-F238E27FC236}">
                <a16:creationId xmlns:a16="http://schemas.microsoft.com/office/drawing/2014/main" id="{C1930A39-BADB-C34B-837C-60364FA08920}"/>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5198377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5E70F62-B1D5-5BD0-40F1-39553ED312E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0" name="Content Placeholder 3">
            <a:extLst>
              <a:ext uri="{FF2B5EF4-FFF2-40B4-BE49-F238E27FC236}">
                <a16:creationId xmlns:a16="http://schemas.microsoft.com/office/drawing/2014/main" id="{97B66305-F9A0-8C83-B3CB-485F3D29E047}"/>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39124927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7E24264-0CBF-6B3B-DBE0-3947F31590C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9" name="Content Placeholder 3">
            <a:extLst>
              <a:ext uri="{FF2B5EF4-FFF2-40B4-BE49-F238E27FC236}">
                <a16:creationId xmlns:a16="http://schemas.microsoft.com/office/drawing/2014/main" id="{B1337F2B-1872-A35C-0798-675AB0BE52E4}"/>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32182704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DC7C885-6004-56AC-DB49-451CE548E36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0" name="Content Placeholder 3">
            <a:extLst>
              <a:ext uri="{FF2B5EF4-FFF2-40B4-BE49-F238E27FC236}">
                <a16:creationId xmlns:a16="http://schemas.microsoft.com/office/drawing/2014/main" id="{922CFB3F-1920-FF2D-6245-792EA10EA0F5}"/>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776110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226760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96A4B9B-654E-6EE0-89F8-9918CC8B5951}"/>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5060320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F0EA78A-3525-BF76-38EA-9174EA874D3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1" name="Content Placeholder 3">
            <a:extLst>
              <a:ext uri="{FF2B5EF4-FFF2-40B4-BE49-F238E27FC236}">
                <a16:creationId xmlns:a16="http://schemas.microsoft.com/office/drawing/2014/main" id="{87B31A03-54D2-DB59-D12F-B62C3313DA73}"/>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8375278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Activity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9752215" cy="1257300"/>
          </a:xfrm>
          <a:prstGeom prst="rect">
            <a:avLst/>
          </a:prstGeom>
        </p:spPr>
        <p:txBody>
          <a:bodyPr/>
          <a:lstStyle/>
          <a:p>
            <a:r>
              <a:rPr lang="en-US"/>
              <a:t>Click to edit Master title style</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420515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4D593EB-93EF-7091-14A5-7F5F46B6093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0" name="Content Placeholder 3">
            <a:extLst>
              <a:ext uri="{FF2B5EF4-FFF2-40B4-BE49-F238E27FC236}">
                <a16:creationId xmlns:a16="http://schemas.microsoft.com/office/drawing/2014/main" id="{A7E400E2-3144-4F61-8C79-11A834BBD8FD}"/>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30928232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9774B0B-162E-4861-BCEB-87CDA61F40B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0" name="Content Placeholder 3">
            <a:extLst>
              <a:ext uri="{FF2B5EF4-FFF2-40B4-BE49-F238E27FC236}">
                <a16:creationId xmlns:a16="http://schemas.microsoft.com/office/drawing/2014/main" id="{86B1D70F-58CB-8F61-3F89-2174733D23EE}"/>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3623368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3" name="TextBox 2">
            <a:extLst>
              <a:ext uri="{FF2B5EF4-FFF2-40B4-BE49-F238E27FC236}">
                <a16:creationId xmlns:a16="http://schemas.microsoft.com/office/drawing/2014/main" id="{1F427DC8-9464-642F-E29A-F567EA92BAC8}"/>
              </a:ext>
            </a:extLst>
          </p:cNvPr>
          <p:cNvSpPr txBox="1"/>
          <p:nvPr userDrawn="1"/>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a:t>To complete the exercise, </a:t>
            </a:r>
          </a:p>
          <a:p>
            <a:pPr algn="ctr"/>
            <a:r>
              <a:rPr lang="en-US" sz="2800"/>
              <a:t>please turn to your Participate Exercise Book.</a:t>
            </a:r>
            <a:endParaRPr lang="en-US" sz="2800" strike="sngStrike"/>
          </a:p>
        </p:txBody>
      </p:sp>
    </p:spTree>
    <p:extLst>
      <p:ext uri="{BB962C8B-B14F-4D97-AF65-F5344CB8AC3E}">
        <p14:creationId xmlns:p14="http://schemas.microsoft.com/office/powerpoint/2010/main" val="4338064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949DF36-2C44-5DDC-0292-5449829D14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8" name="Content Placeholder 3">
            <a:extLst>
              <a:ext uri="{FF2B5EF4-FFF2-40B4-BE49-F238E27FC236}">
                <a16:creationId xmlns:a16="http://schemas.microsoft.com/office/drawing/2014/main" id="{24B224C2-481D-5BAF-6A39-8B803CBCA0FE}"/>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21692763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B5A6C986-5142-F5E5-1184-01AFD0FBDE8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12" name="Content Placeholder 3">
            <a:extLst>
              <a:ext uri="{FF2B5EF4-FFF2-40B4-BE49-F238E27FC236}">
                <a16:creationId xmlns:a16="http://schemas.microsoft.com/office/drawing/2014/main" id="{202264A0-DE19-6ACE-BC81-9EE4571463DA}"/>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42163925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6B40EC1-BC11-E5D5-7088-0F900EFD54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8" name="Content Placeholder 3">
            <a:extLst>
              <a:ext uri="{FF2B5EF4-FFF2-40B4-BE49-F238E27FC236}">
                <a16:creationId xmlns:a16="http://schemas.microsoft.com/office/drawing/2014/main" id="{01604654-719E-B446-036B-886F5BD20569}"/>
              </a:ext>
            </a:extLst>
          </p:cNvPr>
          <p:cNvSpPr>
            <a:spLocks noGrp="1"/>
          </p:cNvSpPr>
          <p:nvPr>
            <p:ph sz="half" idx="10"/>
          </p:nvPr>
        </p:nvSpPr>
        <p:spPr>
          <a:xfrm>
            <a:off x="838199" y="6413863"/>
            <a:ext cx="10030395" cy="232743"/>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endParaRPr lang="en-US"/>
          </a:p>
        </p:txBody>
      </p:sp>
    </p:spTree>
    <p:extLst>
      <p:ext uri="{BB962C8B-B14F-4D97-AF65-F5344CB8AC3E}">
        <p14:creationId xmlns:p14="http://schemas.microsoft.com/office/powerpoint/2010/main" val="1066019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56432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4182787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85298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35398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8326"/>
            <a:ext cx="7432964"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Clave de los iconos del curso </a:t>
            </a:r>
            <a:endParaRPr lang="es-ES" sz="4400" noProof="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279504770"/>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4612035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70BE63F-7D05-B021-511F-DA2EB32F6F56}"/>
              </a:ext>
            </a:extLst>
          </p:cNvPr>
          <p:cNvSpPr/>
          <p:nvPr userDrawn="1"/>
        </p:nvSpPr>
        <p:spPr>
          <a:xfrm>
            <a:off x="0" y="6672263"/>
            <a:ext cx="12192000" cy="203200"/>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420254522"/>
      </p:ext>
    </p:extLst>
  </p:cSld>
  <p:clrMap bg1="lt1" tx1="dk1" bg2="lt2" tx2="dk2" accent1="accent1" accent2="accent2" accent3="accent3" accent4="accent4" accent5="accent5" accent6="accent6" hlink="hlink" folHlink="folHlink"/>
  <p:sldLayoutIdLst>
    <p:sldLayoutId id="2147484835" r:id="rId1"/>
    <p:sldLayoutId id="2147484836" r:id="rId2"/>
    <p:sldLayoutId id="2147484837" r:id="rId3"/>
    <p:sldLayoutId id="2147484838" r:id="rId4"/>
    <p:sldLayoutId id="2147484839" r:id="rId5"/>
    <p:sldLayoutId id="2147484840" r:id="rId6"/>
    <p:sldLayoutId id="2147484841" r:id="rId7"/>
    <p:sldLayoutId id="2147484842" r:id="rId8"/>
    <p:sldLayoutId id="2147484843" r:id="rId9"/>
    <p:sldLayoutId id="2147484844" r:id="rId10"/>
    <p:sldLayoutId id="2147484845" r:id="rId11"/>
    <p:sldLayoutId id="2147484846" r:id="rId12"/>
    <p:sldLayoutId id="2147484847" r:id="rId13"/>
    <p:sldLayoutId id="2147484848" r:id="rId14"/>
    <p:sldLayoutId id="2147484849" r:id="rId15"/>
    <p:sldLayoutId id="2147484850" r:id="rId16"/>
    <p:sldLayoutId id="2147484851" r:id="rId17"/>
    <p:sldLayoutId id="2147484852" r:id="rId18"/>
    <p:sldLayoutId id="2147484853" r:id="rId19"/>
    <p:sldLayoutId id="2147484854" r:id="rId20"/>
    <p:sldLayoutId id="2147484855" r:id="rId21"/>
    <p:sldLayoutId id="2147484856" r:id="rId22"/>
    <p:sldLayoutId id="2147484857" r:id="rId23"/>
    <p:sldLayoutId id="2147484858" r:id="rId24"/>
    <p:sldLayoutId id="2147484859" r:id="rId25"/>
    <p:sldLayoutId id="2147484860" r:id="rId26"/>
    <p:sldLayoutId id="2147484861" r:id="rId27"/>
    <p:sldLayoutId id="2147484862" r:id="rId28"/>
    <p:sldLayoutId id="2147484863" r:id="rId29"/>
    <p:sldLayoutId id="2147484864" r:id="rId30"/>
    <p:sldLayoutId id="2147484865" r:id="rId31"/>
    <p:sldLayoutId id="2147484866" r:id="rId32"/>
    <p:sldLayoutId id="2147484867" r:id="rId33"/>
    <p:sldLayoutId id="2147484868" r:id="rId34"/>
    <p:sldLayoutId id="2147484869" r:id="rId35"/>
    <p:sldLayoutId id="2147484870" r:id="rId36"/>
    <p:sldLayoutId id="2147484789" r:id="rId37"/>
    <p:sldLayoutId id="2147484790" r:id="rId38"/>
    <p:sldLayoutId id="2147484792" r:id="rId39"/>
    <p:sldLayoutId id="2147484793" r:id="rId40"/>
    <p:sldLayoutId id="2147484794" r:id="rId41"/>
    <p:sldLayoutId id="2147484795" r:id="rId42"/>
    <p:sldLayoutId id="2147484796" r:id="rId43"/>
    <p:sldLayoutId id="2147484726" r:id="rId44"/>
    <p:sldLayoutId id="2147484727" r:id="rId45"/>
    <p:sldLayoutId id="2147484728" r:id="rId46"/>
    <p:sldLayoutId id="2147484733" r:id="rId47"/>
    <p:sldLayoutId id="2147484736"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hyperlink" Target="https://salud.manizales.gov.co/wp-content/uploads/2024/06/Boletin-mayo-2023-1.pdf"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hyperlink" Target="https://www.eurosurveillance.org/content/10.2807/1560-7917.ES2013.18.39.20592" TargetMode="External"/><Relationship Id="rId2" Type="http://schemas.openxmlformats.org/officeDocument/2006/relationships/notesSlide" Target="../notesSlides/notesSlide19.xml"/><Relationship Id="rId1" Type="http://schemas.openxmlformats.org/officeDocument/2006/relationships/slideLayout" Target="../slideLayouts/slideLayout20.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hyperlink" Target="http://gis.cdc.gov/grasp/fluview/mortality.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chart" Target="../charts/chart7.xml"/></Relationships>
</file>

<file path=ppt/slides/_rels/slide3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hyperlink" Target="http://gis.cdc.gov/grasp/fluview/mortality.htm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https://www.cdc.gov/flu/weekly/weeklyarchives2017-2018/Week28.htm"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hyperlink" Target="https://www.epa.gov/system/files/documents/2021-07/parameter-factsheet_e.-coli.pdf" TargetMode="External"/><Relationship Id="rId2" Type="http://schemas.openxmlformats.org/officeDocument/2006/relationships/notesSlide" Target="../notesSlides/notesSlide45.xml"/><Relationship Id="rId1" Type="http://schemas.openxmlformats.org/officeDocument/2006/relationships/slideLayout" Target="../slideLayouts/slideLayout21.xml"/><Relationship Id="rId4" Type="http://schemas.openxmlformats.org/officeDocument/2006/relationships/chart" Target="../charts/char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image" Target="../media/image27.jpeg"/><Relationship Id="rId4" Type="http://schemas.openxmlformats.org/officeDocument/2006/relationships/image" Target="../media/image26.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3.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64.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8" Type="http://schemas.openxmlformats.org/officeDocument/2006/relationships/hyperlink" Target="https://doi.org/10.1016/j.prevetmed.2018.10.005" TargetMode="Externa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6.xml"/><Relationship Id="rId1" Type="http://schemas.openxmlformats.org/officeDocument/2006/relationships/slideLayout" Target="../slideLayouts/slideLayout2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22.xml"/><Relationship Id="rId4" Type="http://schemas.openxmlformats.org/officeDocument/2006/relationships/hyperlink" Target="https://doi.org/10.1016/j.scitotenv.2022.154890" TargetMode="External"/></Relationships>
</file>

<file path=ppt/slides/_rels/slide6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68.xml"/><Relationship Id="rId1" Type="http://schemas.openxmlformats.org/officeDocument/2006/relationships/slideLayout" Target="../slideLayouts/slideLayout22.xml"/><Relationship Id="rId5" Type="http://schemas.openxmlformats.org/officeDocument/2006/relationships/hyperlink" Target="https://www.cdc.gov/nceh/hsb/elearning/toi/Mod7_International_Case_Study_April2018-H.pdf" TargetMode="External"/><Relationship Id="rId4"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69.xml"/><Relationship Id="rId1" Type="http://schemas.openxmlformats.org/officeDocument/2006/relationships/slideLayout" Target="../slideLayouts/slideLayout22.xml"/><Relationship Id="rId5" Type="http://schemas.openxmlformats.org/officeDocument/2006/relationships/hyperlink" Target="https://www.cdc.gov/nceh/hsb/elearning/toi/Mod7_International_Case_Study_April2018-H.pdf" TargetMode="Externa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70.xml"/><Relationship Id="rId1" Type="http://schemas.openxmlformats.org/officeDocument/2006/relationships/slideLayout" Target="../slideLayouts/slideLayout22.xml"/><Relationship Id="rId5" Type="http://schemas.openxmlformats.org/officeDocument/2006/relationships/hyperlink" Target="https://www.cdc.gov/nceh/hsb/elearning/toi/Mod7_International_Case_Study_April2018-H.pdf" TargetMode="External"/><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89B7055-C3AC-D605-7909-F9FB3304029C}"/>
              </a:ext>
            </a:extLst>
          </p:cNvPr>
          <p:cNvSpPr>
            <a:spLocks noGrp="1"/>
          </p:cNvSpPr>
          <p:nvPr>
            <p:ph type="body" sz="quarter" idx="17"/>
          </p:nvPr>
        </p:nvSpPr>
        <p:spPr>
          <a:prstGeom prst="rect">
            <a:avLst/>
          </a:prstGeom>
        </p:spPr>
        <p:txBody>
          <a:bodyPr/>
          <a:lstStyle/>
          <a:p>
            <a:pPr marL="0" indent="0">
              <a:buNone/>
            </a:pPr>
            <a:r>
              <a:rPr lang="es-ES" dirty="0"/>
              <a:t>Interpretando los Datos</a:t>
            </a:r>
          </a:p>
        </p:txBody>
      </p:sp>
      <p:sp>
        <p:nvSpPr>
          <p:cNvPr id="20483" name="Text Placeholder 27"/>
          <p:cNvSpPr>
            <a:spLocks noGrp="1"/>
          </p:cNvSpPr>
          <p:nvPr>
            <p:ph type="body" sz="quarter" idx="16"/>
          </p:nvPr>
        </p:nvSpPr>
        <p:spPr>
          <a:prstGeom prst="rect">
            <a:avLst/>
          </a:prstGeom>
        </p:spPr>
        <p:txBody>
          <a:bodyPr/>
          <a:lstStyle/>
          <a:p>
            <a:pPr>
              <a:spcBef>
                <a:spcPct val="0"/>
              </a:spcBef>
              <a:spcAft>
                <a:spcPct val="0"/>
              </a:spcAft>
            </a:pPr>
            <a:r>
              <a:rPr lang="en-US" altLang="en-US">
                <a:cs typeface="Times New Roman" panose="02020603050405020304" pitchFamily="18" charset="0"/>
              </a:rPr>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11AE6-68AB-58D6-EA72-8852E0D067E7}"/>
              </a:ext>
            </a:extLst>
          </p:cNvPr>
          <p:cNvSpPr>
            <a:spLocks noGrp="1"/>
          </p:cNvSpPr>
          <p:nvPr>
            <p:ph type="title"/>
          </p:nvPr>
        </p:nvSpPr>
        <p:spPr/>
        <p:txBody>
          <a:bodyPr/>
          <a:lstStyle/>
          <a:p>
            <a:r>
              <a:rPr lang="es-ES" dirty="0"/>
              <a:t>Lenguaje sencillo: Práctica 1: Respuestas</a:t>
            </a:r>
          </a:p>
        </p:txBody>
      </p:sp>
      <p:sp>
        <p:nvSpPr>
          <p:cNvPr id="6" name="Rectangle: Rounded Corners 5">
            <a:extLst>
              <a:ext uri="{FF2B5EF4-FFF2-40B4-BE49-F238E27FC236}">
                <a16:creationId xmlns:a16="http://schemas.microsoft.com/office/drawing/2014/main" id="{97251234-7B12-48D9-5577-C719A58AD19B}"/>
              </a:ext>
            </a:extLst>
          </p:cNvPr>
          <p:cNvSpPr/>
          <p:nvPr/>
        </p:nvSpPr>
        <p:spPr>
          <a:xfrm>
            <a:off x="693683" y="1422717"/>
            <a:ext cx="5060159" cy="4903907"/>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3DAC142-7B8F-FCD9-319F-6C044F1DF9FB}"/>
              </a:ext>
            </a:extLst>
          </p:cNvPr>
          <p:cNvSpPr txBox="1"/>
          <p:nvPr/>
        </p:nvSpPr>
        <p:spPr>
          <a:xfrm>
            <a:off x="936577" y="1422719"/>
            <a:ext cx="4817265" cy="4775666"/>
          </a:xfrm>
          <a:prstGeom prst="rect">
            <a:avLst/>
          </a:prstGeom>
          <a:noFill/>
        </p:spPr>
        <p:txBody>
          <a:bodyPr wrap="square" rtlCol="0">
            <a:spAutoFit/>
          </a:bodyPr>
          <a:lstStyle/>
          <a:p>
            <a:pPr algn="ctr">
              <a:spcBef>
                <a:spcPts val="500"/>
              </a:spcBef>
            </a:pPr>
            <a:r>
              <a:rPr lang="es-ES" sz="2800" dirty="0"/>
              <a:t>Pacientes con dengue, </a:t>
            </a:r>
          </a:p>
          <a:p>
            <a:pPr algn="ctr">
              <a:spcAft>
                <a:spcPts val="500"/>
              </a:spcAft>
            </a:pPr>
            <a:r>
              <a:rPr lang="es-ES" sz="2800" dirty="0"/>
              <a:t>Provincia H, 2023</a:t>
            </a:r>
          </a:p>
          <a:p>
            <a:pPr>
              <a:spcBef>
                <a:spcPts val="500"/>
              </a:spcBef>
              <a:spcAft>
                <a:spcPts val="500"/>
              </a:spcAft>
              <a:buClr>
                <a:srgbClr val="00953A"/>
              </a:buClr>
            </a:pPr>
            <a:r>
              <a:rPr lang="es-ES" sz="2400" dirty="0"/>
              <a:t>La edad media o promedio de los casos de dengue en la provincia H en 2023 fue de un poco más de 30 años. El valor de la mediana o edad media fue de 28 años, lo que significa que la mitad de los casos eran menores de 28 años y la otra mitad mayores. La edad de los casos oscilaba entre menos de 1 año y 91 años.</a:t>
            </a:r>
          </a:p>
        </p:txBody>
      </p:sp>
      <p:sp>
        <p:nvSpPr>
          <p:cNvPr id="8" name="TextBox 7">
            <a:extLst>
              <a:ext uri="{FF2B5EF4-FFF2-40B4-BE49-F238E27FC236}">
                <a16:creationId xmlns:a16="http://schemas.microsoft.com/office/drawing/2014/main" id="{67A9CD53-767E-2A97-B121-7F474EE729BA}"/>
              </a:ext>
            </a:extLst>
          </p:cNvPr>
          <p:cNvSpPr txBox="1"/>
          <p:nvPr/>
        </p:nvSpPr>
        <p:spPr>
          <a:xfrm>
            <a:off x="6561221" y="1422719"/>
            <a:ext cx="4737199" cy="5273238"/>
          </a:xfrm>
          <a:prstGeom prst="rect">
            <a:avLst/>
          </a:prstGeom>
          <a:noFill/>
        </p:spPr>
        <p:txBody>
          <a:bodyPr wrap="square">
            <a:spAutoFit/>
          </a:bodyPr>
          <a:lstStyle/>
          <a:p>
            <a:pPr algn="ctr">
              <a:spcBef>
                <a:spcPts val="500"/>
              </a:spcBef>
            </a:pPr>
            <a:r>
              <a:rPr lang="es-ES" sz="2800" dirty="0"/>
              <a:t>Diabetes, </a:t>
            </a:r>
          </a:p>
          <a:p>
            <a:pPr algn="ctr">
              <a:spcAft>
                <a:spcPts val="500"/>
              </a:spcAft>
            </a:pPr>
            <a:r>
              <a:rPr lang="es-ES" sz="2800" dirty="0"/>
              <a:t>Distrito M, 2023</a:t>
            </a:r>
          </a:p>
          <a:p>
            <a:pPr>
              <a:spcBef>
                <a:spcPts val="500"/>
              </a:spcBef>
              <a:spcAft>
                <a:spcPts val="500"/>
              </a:spcAft>
              <a:buClr>
                <a:srgbClr val="00953A"/>
              </a:buClr>
            </a:pPr>
            <a:r>
              <a:rPr lang="es-ES" sz="2400" dirty="0"/>
              <a:t>En el Distrito M en 2023, la incidencia fue de 4 por cada 1,000 adultos, lo que significa que en 2023 se diagnosticaron 4 nuevos casos de diabetes por cada 1,000 adultos en el distrito. La prevalencia fue del 6.9%, lo que significa que el 6.9% (o un poco menos del 7%) de la población adulta tenía diabetes.</a:t>
            </a:r>
          </a:p>
          <a:p>
            <a:pPr>
              <a:spcBef>
                <a:spcPts val="500"/>
              </a:spcBef>
              <a:spcAft>
                <a:spcPts val="500"/>
              </a:spcAft>
              <a:buClr>
                <a:srgbClr val="00953A"/>
              </a:buClr>
            </a:pPr>
            <a:endParaRPr lang="es-ES" sz="2400" dirty="0">
              <a:cs typeface="Arial"/>
            </a:endParaRPr>
          </a:p>
        </p:txBody>
      </p:sp>
      <p:sp>
        <p:nvSpPr>
          <p:cNvPr id="9" name="Rectangle: Rounded Corners 8">
            <a:extLst>
              <a:ext uri="{FF2B5EF4-FFF2-40B4-BE49-F238E27FC236}">
                <a16:creationId xmlns:a16="http://schemas.microsoft.com/office/drawing/2014/main" id="{1452DA17-D1C6-3422-9B23-08F18EE7A447}"/>
              </a:ext>
            </a:extLst>
          </p:cNvPr>
          <p:cNvSpPr/>
          <p:nvPr/>
        </p:nvSpPr>
        <p:spPr>
          <a:xfrm>
            <a:off x="6296878" y="1422717"/>
            <a:ext cx="5060159" cy="4820427"/>
          </a:xfrm>
          <a:prstGeom prst="roundRect">
            <a:avLst/>
          </a:prstGeom>
          <a:noFill/>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005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lgn="ctr">
              <a:buNone/>
            </a:pPr>
            <a:endParaRPr lang="es-ES" dirty="0"/>
          </a:p>
          <a:p>
            <a:pPr marL="0" indent="0" algn="ctr">
              <a:buNone/>
            </a:pPr>
            <a:r>
              <a:rPr lang="es-ES" dirty="0"/>
              <a:t>¿Cómo describiría estos resultados en lenguaje sencillo?</a:t>
            </a:r>
          </a:p>
          <a:p>
            <a:pPr marL="0" indent="0">
              <a:buNone/>
            </a:pPr>
            <a:endParaRPr lang="es-ES" dirty="0"/>
          </a:p>
          <a:p>
            <a:pPr marL="0" indent="0">
              <a:buNone/>
            </a:pPr>
            <a:endParaRPr lang="es-ES" sz="600" dirty="0">
              <a:latin typeface="Arial"/>
              <a:cs typeface="Arial"/>
            </a:endParaRPr>
          </a:p>
        </p:txBody>
      </p:sp>
      <p:sp>
        <p:nvSpPr>
          <p:cNvPr id="4" name="Title 3">
            <a:extLst>
              <a:ext uri="{FF2B5EF4-FFF2-40B4-BE49-F238E27FC236}">
                <a16:creationId xmlns:a16="http://schemas.microsoft.com/office/drawing/2014/main" id="{0EF4B8F1-AF71-C21F-DD10-6D80538928BA}"/>
              </a:ext>
            </a:extLst>
          </p:cNvPr>
          <p:cNvSpPr>
            <a:spLocks noGrp="1"/>
          </p:cNvSpPr>
          <p:nvPr>
            <p:ph type="title"/>
          </p:nvPr>
        </p:nvSpPr>
        <p:spPr/>
        <p:txBody>
          <a:bodyPr/>
          <a:lstStyle/>
          <a:p>
            <a:r>
              <a:rPr lang="es-ES" dirty="0"/>
              <a:t>Lenguaje claro: Práctica 2</a:t>
            </a:r>
          </a:p>
        </p:txBody>
      </p:sp>
      <p:grpSp>
        <p:nvGrpSpPr>
          <p:cNvPr id="6" name="Group 5">
            <a:extLst>
              <a:ext uri="{FF2B5EF4-FFF2-40B4-BE49-F238E27FC236}">
                <a16:creationId xmlns:a16="http://schemas.microsoft.com/office/drawing/2014/main" id="{D4830AA0-054D-70BD-3EA5-BF1C20AA9039}"/>
              </a:ext>
            </a:extLst>
          </p:cNvPr>
          <p:cNvGrpSpPr/>
          <p:nvPr/>
        </p:nvGrpSpPr>
        <p:grpSpPr>
          <a:xfrm>
            <a:off x="834963" y="2899956"/>
            <a:ext cx="4948187" cy="2479186"/>
            <a:chOff x="838200" y="2149329"/>
            <a:chExt cx="4948187" cy="2743200"/>
          </a:xfrm>
        </p:grpSpPr>
        <p:sp>
          <p:nvSpPr>
            <p:cNvPr id="2" name="Rectangle: Rounded Corners 1">
              <a:extLst>
                <a:ext uri="{FF2B5EF4-FFF2-40B4-BE49-F238E27FC236}">
                  <a16:creationId xmlns:a16="http://schemas.microsoft.com/office/drawing/2014/main" id="{17009684-CEDA-F1EC-798A-BF169B6CFC1E}"/>
                </a:ext>
              </a:extLst>
            </p:cNvPr>
            <p:cNvSpPr/>
            <p:nvPr/>
          </p:nvSpPr>
          <p:spPr>
            <a:xfrm>
              <a:off x="838200" y="2149329"/>
              <a:ext cx="4918879" cy="2743200"/>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6C4A0F8-6B1C-A76A-B90A-E81BC3CE3D64}"/>
                </a:ext>
              </a:extLst>
            </p:cNvPr>
            <p:cNvSpPr txBox="1"/>
            <p:nvPr/>
          </p:nvSpPr>
          <p:spPr>
            <a:xfrm>
              <a:off x="867509" y="2245236"/>
              <a:ext cx="4918878" cy="2156832"/>
            </a:xfrm>
            <a:prstGeom prst="rect">
              <a:avLst/>
            </a:prstGeom>
            <a:noFill/>
            <a:ln>
              <a:noFill/>
            </a:ln>
          </p:spPr>
          <p:txBody>
            <a:bodyPr wrap="square" rtlCol="0">
              <a:spAutoFit/>
            </a:bodyPr>
            <a:lstStyle/>
            <a:p>
              <a:pPr algn="ctr">
                <a:spcBef>
                  <a:spcPts val="500"/>
                </a:spcBef>
              </a:pPr>
              <a:r>
                <a:rPr lang="es-GT" sz="2800" noProof="0" dirty="0"/>
                <a:t>Brote de cólera, </a:t>
              </a:r>
            </a:p>
            <a:p>
              <a:pPr algn="ctr">
                <a:spcAft>
                  <a:spcPts val="500"/>
                </a:spcAft>
              </a:pPr>
              <a:r>
                <a:rPr lang="es-GT" sz="2800" noProof="0" dirty="0"/>
                <a:t>Pueblo K, 2022</a:t>
              </a:r>
            </a:p>
            <a:p>
              <a:pPr>
                <a:spcBef>
                  <a:spcPts val="500"/>
                </a:spcBef>
                <a:spcAft>
                  <a:spcPts val="500"/>
                </a:spcAft>
                <a:buClr>
                  <a:srgbClr val="00953A"/>
                </a:buClr>
                <a:buFont typeface="Wingdings" panose="05000000000000000000" pitchFamily="2" charset="2"/>
                <a:buChar char="§"/>
              </a:pPr>
              <a:r>
                <a:rPr lang="es-GT" sz="2400" noProof="0" dirty="0"/>
                <a:t> Tasa de ataque = 6.1%</a:t>
              </a:r>
            </a:p>
            <a:p>
              <a:pPr>
                <a:spcBef>
                  <a:spcPts val="500"/>
                </a:spcBef>
                <a:spcAft>
                  <a:spcPts val="500"/>
                </a:spcAft>
                <a:buClr>
                  <a:srgbClr val="00953A"/>
                </a:buClr>
                <a:buFont typeface="Wingdings" panose="05000000000000000000" pitchFamily="2" charset="2"/>
                <a:buChar char="§"/>
              </a:pPr>
              <a:r>
                <a:rPr lang="es-GT" sz="2400" noProof="0" dirty="0"/>
                <a:t> Tasa de letalidad = 2.8%</a:t>
              </a:r>
              <a:endParaRPr lang="en-US" dirty="0"/>
            </a:p>
          </p:txBody>
        </p:sp>
      </p:grpSp>
      <p:sp>
        <p:nvSpPr>
          <p:cNvPr id="7" name="TextBox 6">
            <a:extLst>
              <a:ext uri="{FF2B5EF4-FFF2-40B4-BE49-F238E27FC236}">
                <a16:creationId xmlns:a16="http://schemas.microsoft.com/office/drawing/2014/main" id="{263FD860-FB19-398E-7DE5-BF6CA53E73A6}"/>
              </a:ext>
            </a:extLst>
          </p:cNvPr>
          <p:cNvSpPr txBox="1"/>
          <p:nvPr/>
        </p:nvSpPr>
        <p:spPr>
          <a:xfrm>
            <a:off x="6452219" y="2899956"/>
            <a:ext cx="4890163" cy="1949252"/>
          </a:xfrm>
          <a:prstGeom prst="rect">
            <a:avLst/>
          </a:prstGeom>
          <a:noFill/>
        </p:spPr>
        <p:txBody>
          <a:bodyPr wrap="square">
            <a:spAutoFit/>
          </a:bodyPr>
          <a:lstStyle/>
          <a:p>
            <a:pPr algn="ctr">
              <a:spcBef>
                <a:spcPts val="500"/>
              </a:spcBef>
            </a:pPr>
            <a:r>
              <a:rPr lang="es-GT" sz="2800" noProof="0" dirty="0"/>
              <a:t>Brucelosis bovina, </a:t>
            </a:r>
          </a:p>
          <a:p>
            <a:pPr algn="ctr">
              <a:spcAft>
                <a:spcPts val="500"/>
              </a:spcAft>
            </a:pPr>
            <a:r>
              <a:rPr lang="es-GT" sz="2800" noProof="0" dirty="0"/>
              <a:t>Provincia A, 2023</a:t>
            </a:r>
          </a:p>
          <a:p>
            <a:pPr>
              <a:spcBef>
                <a:spcPts val="500"/>
              </a:spcBef>
              <a:spcAft>
                <a:spcPts val="500"/>
              </a:spcAft>
              <a:buClr>
                <a:srgbClr val="00953A"/>
              </a:buClr>
              <a:buFont typeface="Wingdings" panose="05000000000000000000" pitchFamily="2" charset="2"/>
              <a:buChar char="§"/>
            </a:pPr>
            <a:r>
              <a:rPr lang="es-GT" sz="2400" noProof="0" dirty="0">
                <a:cs typeface="Arial"/>
              </a:rPr>
              <a:t> Tasa de incidencia = 293/10,000</a:t>
            </a:r>
          </a:p>
          <a:p>
            <a:pPr>
              <a:spcBef>
                <a:spcPts val="500"/>
              </a:spcBef>
              <a:spcAft>
                <a:spcPts val="500"/>
              </a:spcAft>
              <a:buClr>
                <a:srgbClr val="00953A"/>
              </a:buClr>
              <a:buFont typeface="Wingdings" panose="05000000000000000000" pitchFamily="2" charset="2"/>
              <a:buChar char="§"/>
            </a:pPr>
            <a:r>
              <a:rPr lang="es-GT" sz="2400" noProof="0" dirty="0">
                <a:cs typeface="Arial"/>
              </a:rPr>
              <a:t> Tasa de letalidad = 2.0%</a:t>
            </a:r>
          </a:p>
        </p:txBody>
      </p:sp>
      <p:sp>
        <p:nvSpPr>
          <p:cNvPr id="8" name="Rectangle: Rounded Corners 7">
            <a:extLst>
              <a:ext uri="{FF2B5EF4-FFF2-40B4-BE49-F238E27FC236}">
                <a16:creationId xmlns:a16="http://schemas.microsoft.com/office/drawing/2014/main" id="{3EE86985-069C-60AD-6B8F-BBFB002BD5A1}"/>
              </a:ext>
            </a:extLst>
          </p:cNvPr>
          <p:cNvSpPr/>
          <p:nvPr/>
        </p:nvSpPr>
        <p:spPr>
          <a:xfrm>
            <a:off x="6437565" y="2899956"/>
            <a:ext cx="4919472" cy="2479186"/>
          </a:xfrm>
          <a:prstGeom prst="roundRect">
            <a:avLst/>
          </a:prstGeom>
          <a:noFill/>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978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F4B8F1-AF71-C21F-DD10-6D80538928BA}"/>
              </a:ext>
            </a:extLst>
          </p:cNvPr>
          <p:cNvSpPr>
            <a:spLocks noGrp="1"/>
          </p:cNvSpPr>
          <p:nvPr>
            <p:ph type="title"/>
          </p:nvPr>
        </p:nvSpPr>
        <p:spPr/>
        <p:txBody>
          <a:bodyPr/>
          <a:lstStyle/>
          <a:p>
            <a:r>
              <a:rPr lang="es-ES" dirty="0"/>
              <a:t>Lenguaje claro: Práctica 2: Respuestas</a:t>
            </a:r>
          </a:p>
        </p:txBody>
      </p:sp>
      <p:sp>
        <p:nvSpPr>
          <p:cNvPr id="2" name="Rectangle: Rounded Corners 1">
            <a:extLst>
              <a:ext uri="{FF2B5EF4-FFF2-40B4-BE49-F238E27FC236}">
                <a16:creationId xmlns:a16="http://schemas.microsoft.com/office/drawing/2014/main" id="{17009684-CEDA-F1EC-798A-BF169B6CFC1E}"/>
              </a:ext>
            </a:extLst>
          </p:cNvPr>
          <p:cNvSpPr/>
          <p:nvPr/>
        </p:nvSpPr>
        <p:spPr>
          <a:xfrm>
            <a:off x="834963" y="1438760"/>
            <a:ext cx="4918879" cy="4796940"/>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6C4A0F8-6B1C-A76A-B90A-E81BC3CE3D64}"/>
              </a:ext>
            </a:extLst>
          </p:cNvPr>
          <p:cNvSpPr txBox="1"/>
          <p:nvPr/>
        </p:nvSpPr>
        <p:spPr>
          <a:xfrm>
            <a:off x="860376" y="1451461"/>
            <a:ext cx="4940922" cy="4037003"/>
          </a:xfrm>
          <a:prstGeom prst="rect">
            <a:avLst/>
          </a:prstGeom>
          <a:noFill/>
        </p:spPr>
        <p:txBody>
          <a:bodyPr wrap="square" rtlCol="0">
            <a:spAutoFit/>
          </a:bodyPr>
          <a:lstStyle/>
          <a:p>
            <a:pPr algn="ctr">
              <a:spcBef>
                <a:spcPts val="500"/>
              </a:spcBef>
            </a:pPr>
            <a:r>
              <a:rPr lang="es-ES" sz="2800" dirty="0"/>
              <a:t>Brote de cólera, </a:t>
            </a:r>
          </a:p>
          <a:p>
            <a:pPr algn="ctr">
              <a:spcAft>
                <a:spcPts val="500"/>
              </a:spcAft>
            </a:pPr>
            <a:r>
              <a:rPr lang="es-ES" sz="2800" dirty="0"/>
              <a:t>Pueblo K, 2022</a:t>
            </a:r>
          </a:p>
          <a:p>
            <a:pPr>
              <a:spcBef>
                <a:spcPts val="500"/>
              </a:spcBef>
              <a:spcAft>
                <a:spcPts val="500"/>
              </a:spcAft>
              <a:buClr>
                <a:srgbClr val="00953A"/>
              </a:buClr>
            </a:pPr>
            <a:r>
              <a:rPr lang="es-ES" sz="2400" dirty="0"/>
              <a:t>La tasa de ataque fue del 6.1%, lo que significa que cerca de 6 personas de cada cien en el pueblo fueron diagnosticadas de cólera. La tasa de letalidad fue del 2.8%, lo que significa que murieron unas 3 personas de cada cien diagnosticadas de cólera.</a:t>
            </a:r>
          </a:p>
        </p:txBody>
      </p:sp>
      <p:sp>
        <p:nvSpPr>
          <p:cNvPr id="7" name="TextBox 6">
            <a:extLst>
              <a:ext uri="{FF2B5EF4-FFF2-40B4-BE49-F238E27FC236}">
                <a16:creationId xmlns:a16="http://schemas.microsoft.com/office/drawing/2014/main" id="{263FD860-FB19-398E-7DE5-BF6CA53E73A6}"/>
              </a:ext>
            </a:extLst>
          </p:cNvPr>
          <p:cNvSpPr txBox="1"/>
          <p:nvPr/>
        </p:nvSpPr>
        <p:spPr>
          <a:xfrm>
            <a:off x="6561221" y="1451461"/>
            <a:ext cx="4737199" cy="3795911"/>
          </a:xfrm>
          <a:prstGeom prst="rect">
            <a:avLst/>
          </a:prstGeom>
          <a:noFill/>
        </p:spPr>
        <p:txBody>
          <a:bodyPr wrap="square">
            <a:spAutoFit/>
          </a:bodyPr>
          <a:lstStyle/>
          <a:p>
            <a:pPr algn="ctr">
              <a:spcBef>
                <a:spcPts val="500"/>
              </a:spcBef>
            </a:pPr>
            <a:r>
              <a:rPr lang="es-ES" sz="2800" dirty="0"/>
              <a:t>Brucelosis bovina, </a:t>
            </a:r>
          </a:p>
          <a:p>
            <a:pPr algn="ctr">
              <a:spcAft>
                <a:spcPts val="500"/>
              </a:spcAft>
            </a:pPr>
            <a:r>
              <a:rPr lang="es-ES" sz="2800" dirty="0"/>
              <a:t>Provincia A, 2023</a:t>
            </a:r>
          </a:p>
          <a:p>
            <a:pPr>
              <a:spcBef>
                <a:spcPts val="500"/>
              </a:spcBef>
              <a:spcAft>
                <a:spcPts val="500"/>
              </a:spcAft>
              <a:buClr>
                <a:srgbClr val="00953A"/>
              </a:buClr>
            </a:pPr>
            <a:r>
              <a:rPr lang="es-ES" sz="2400" dirty="0"/>
              <a:t>En la provincia A, durante 2023, se diagnosticaron 293 nuevos casos de brucelosis en una población de 10,000 bovinos. De los 293 casos, el 2.0% o 6 casos murieron. </a:t>
            </a:r>
          </a:p>
          <a:p>
            <a:pPr>
              <a:spcBef>
                <a:spcPts val="500"/>
              </a:spcBef>
              <a:spcAft>
                <a:spcPts val="500"/>
              </a:spcAft>
              <a:buClr>
                <a:srgbClr val="00953A"/>
              </a:buClr>
            </a:pPr>
            <a:endParaRPr lang="es-ES" sz="2400" dirty="0">
              <a:cs typeface="Arial"/>
            </a:endParaRPr>
          </a:p>
        </p:txBody>
      </p:sp>
      <p:sp>
        <p:nvSpPr>
          <p:cNvPr id="8" name="Rectangle: Rounded Corners 7">
            <a:extLst>
              <a:ext uri="{FF2B5EF4-FFF2-40B4-BE49-F238E27FC236}">
                <a16:creationId xmlns:a16="http://schemas.microsoft.com/office/drawing/2014/main" id="{3EE86985-069C-60AD-6B8F-BBFB002BD5A1}"/>
              </a:ext>
            </a:extLst>
          </p:cNvPr>
          <p:cNvSpPr/>
          <p:nvPr/>
        </p:nvSpPr>
        <p:spPr>
          <a:xfrm>
            <a:off x="6437565" y="1438760"/>
            <a:ext cx="4919472" cy="4796940"/>
          </a:xfrm>
          <a:prstGeom prst="roundRect">
            <a:avLst/>
          </a:prstGeom>
          <a:noFill/>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AF0E7F33-E9CD-6F44-9C7B-E994387BBF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64296" y="4435816"/>
            <a:ext cx="2108676" cy="167790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462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665A5FC-381D-F320-1765-13642623A6F1}"/>
              </a:ext>
            </a:extLst>
          </p:cNvPr>
          <p:cNvSpPr>
            <a:spLocks noGrp="1"/>
          </p:cNvSpPr>
          <p:nvPr>
            <p:ph sz="half" idx="2"/>
          </p:nvPr>
        </p:nvSpPr>
        <p:spPr/>
        <p:txBody>
          <a:bodyPr/>
          <a:lstStyle/>
          <a:p>
            <a:pPr marL="0" indent="0">
              <a:spcBef>
                <a:spcPts val="0"/>
              </a:spcBef>
              <a:spcAft>
                <a:spcPts val="0"/>
              </a:spcAft>
              <a:buNone/>
            </a:pPr>
            <a:endParaRPr lang="en-US" sz="600">
              <a:latin typeface="Arial"/>
              <a:cs typeface="Arial"/>
            </a:endParaRPr>
          </a:p>
          <a:p>
            <a:pPr marL="0" indent="0" algn="ctr">
              <a:spcBef>
                <a:spcPts val="0"/>
              </a:spcBef>
              <a:spcAft>
                <a:spcPts val="0"/>
              </a:spcAft>
              <a:buNone/>
            </a:pPr>
            <a:r>
              <a:rPr lang="en-US"/>
              <a:t>¿Cómo describiría estos resultados en lenguaje sencillo? </a:t>
            </a:r>
          </a:p>
        </p:txBody>
      </p:sp>
      <p:sp>
        <p:nvSpPr>
          <p:cNvPr id="22530" name="Rectangle 2"/>
          <p:cNvSpPr>
            <a:spLocks noGrp="1" noChangeArrowheads="1"/>
          </p:cNvSpPr>
          <p:nvPr>
            <p:ph type="title"/>
          </p:nvPr>
        </p:nvSpPr>
        <p:spPr/>
        <p:txBody>
          <a:bodyPr>
            <a:normAutofit/>
          </a:bodyPr>
          <a:lstStyle/>
          <a:p>
            <a:r>
              <a:rPr lang="es-ES" dirty="0"/>
              <a:t>Lenguaje claro: Práctica 3</a:t>
            </a:r>
            <a:endParaRPr lang="es-ES" altLang="en-US" dirty="0"/>
          </a:p>
        </p:txBody>
      </p:sp>
      <p:graphicFrame>
        <p:nvGraphicFramePr>
          <p:cNvPr id="9" name="Content Placeholder 3"/>
          <p:cNvGraphicFramePr>
            <a:graphicFrameLocks/>
          </p:cNvGraphicFramePr>
          <p:nvPr>
            <p:extLst>
              <p:ext uri="{D42A27DB-BD31-4B8C-83A1-F6EECF244321}">
                <p14:modId xmlns:p14="http://schemas.microsoft.com/office/powerpoint/2010/main" val="121396116"/>
              </p:ext>
            </p:extLst>
          </p:nvPr>
        </p:nvGraphicFramePr>
        <p:xfrm>
          <a:off x="2213497" y="2740623"/>
          <a:ext cx="7870303" cy="2878185"/>
        </p:xfrm>
        <a:graphic>
          <a:graphicData uri="http://schemas.openxmlformats.org/drawingml/2006/table">
            <a:tbl>
              <a:tblPr firstRow="1" bandRow="1">
                <a:tableStyleId>{68D230F3-CF80-4859-8CE7-A43EE81993B5}</a:tableStyleId>
              </a:tblPr>
              <a:tblGrid>
                <a:gridCol w="1847110">
                  <a:extLst>
                    <a:ext uri="{9D8B030D-6E8A-4147-A177-3AD203B41FA5}">
                      <a16:colId xmlns:a16="http://schemas.microsoft.com/office/drawing/2014/main" val="20000"/>
                    </a:ext>
                  </a:extLst>
                </a:gridCol>
                <a:gridCol w="2007731">
                  <a:extLst>
                    <a:ext uri="{9D8B030D-6E8A-4147-A177-3AD203B41FA5}">
                      <a16:colId xmlns:a16="http://schemas.microsoft.com/office/drawing/2014/main" val="20001"/>
                    </a:ext>
                  </a:extLst>
                </a:gridCol>
                <a:gridCol w="2007731">
                  <a:extLst>
                    <a:ext uri="{9D8B030D-6E8A-4147-A177-3AD203B41FA5}">
                      <a16:colId xmlns:a16="http://schemas.microsoft.com/office/drawing/2014/main" val="1358887446"/>
                    </a:ext>
                  </a:extLst>
                </a:gridCol>
                <a:gridCol w="2007731">
                  <a:extLst>
                    <a:ext uri="{9D8B030D-6E8A-4147-A177-3AD203B41FA5}">
                      <a16:colId xmlns:a16="http://schemas.microsoft.com/office/drawing/2014/main" val="4048421031"/>
                    </a:ext>
                  </a:extLst>
                </a:gridCol>
              </a:tblGrid>
              <a:tr h="435429">
                <a:tc>
                  <a:txBody>
                    <a:bodyPr/>
                    <a:lstStyle/>
                    <a:p>
                      <a:pPr algn="ctr"/>
                      <a:r>
                        <a:rPr lang="es-GT" sz="2000" b="1" noProof="0" dirty="0"/>
                        <a:t>Distrito</a:t>
                      </a:r>
                      <a:endParaRPr lang="es-GT" sz="2000" b="1" noProof="0" dirty="0">
                        <a:latin typeface="Arial" panose="020B0604020202020204" pitchFamily="34" charset="0"/>
                        <a:cs typeface="Arial" panose="020B060402020202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endParaRPr lang="es-GT" sz="2000" b="1" noProof="0" dirty="0"/>
                    </a:p>
                    <a:p>
                      <a:pPr algn="ctr"/>
                      <a:r>
                        <a:rPr lang="es-GT" sz="2000" b="1" noProof="0" dirty="0"/>
                        <a:t>Casos</a:t>
                      </a:r>
                      <a:endParaRPr lang="es-GT" sz="2000" b="1" noProof="0" dirty="0">
                        <a:latin typeface="Arial" panose="020B0604020202020204" pitchFamily="34" charset="0"/>
                        <a:cs typeface="Arial" panose="020B060402020202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endParaRPr lang="es-GT" sz="2000" b="0" noProof="0" dirty="0"/>
                    </a:p>
                    <a:p>
                      <a:pPr algn="ctr"/>
                      <a:r>
                        <a:rPr lang="es-GT" sz="2000" b="1" noProof="0" dirty="0"/>
                        <a:t>Población</a:t>
                      </a:r>
                      <a:endParaRPr lang="es-GT" sz="2000" b="1" noProof="0" dirty="0">
                        <a:latin typeface="Arial" panose="020B0604020202020204" pitchFamily="34" charset="0"/>
                        <a:cs typeface="Arial" panose="020B0604020202020204"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b="1" noProof="0" dirty="0"/>
                        <a:t>Tasa por 1,000 habitantes</a:t>
                      </a:r>
                      <a:endParaRPr lang="es-GT" sz="2000" b="1"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435429">
                <a:tc>
                  <a:txBody>
                    <a:bodyPr/>
                    <a:lstStyle/>
                    <a:p>
                      <a:pPr algn="ctr"/>
                      <a:r>
                        <a:rPr lang="es-GT" sz="2000" b="0" noProof="0" dirty="0"/>
                        <a:t>A</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10</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   800</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12.5</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5429">
                <a:tc>
                  <a:txBody>
                    <a:bodyPr/>
                    <a:lstStyle/>
                    <a:p>
                      <a:pPr algn="ctr"/>
                      <a:r>
                        <a:rPr lang="es-GT" sz="2000" b="0" noProof="0" dirty="0"/>
                        <a:t>B</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18</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8,200</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2.2</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3542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b="0" noProof="0" dirty="0"/>
                        <a:t>C</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33</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5,500</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6.0</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3542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b="0" noProof="0" dirty="0"/>
                        <a:t>D</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57</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8,245</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6.9</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3542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b="0" noProof="0" dirty="0"/>
                        <a:t>E</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23</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3,000</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t>7.7</a:t>
                      </a:r>
                      <a:endParaRPr lang="es-GT" sz="2000" b="0" noProof="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 name="TextBox 1"/>
          <p:cNvSpPr txBox="1"/>
          <p:nvPr/>
        </p:nvSpPr>
        <p:spPr>
          <a:xfrm>
            <a:off x="2108200" y="2278958"/>
            <a:ext cx="7975600" cy="461665"/>
          </a:xfrm>
          <a:prstGeom prst="rect">
            <a:avLst/>
          </a:prstGeom>
          <a:noFill/>
        </p:spPr>
        <p:txBody>
          <a:bodyPr wrap="square" rtlCol="0">
            <a:spAutoFit/>
          </a:bodyPr>
          <a:lstStyle/>
          <a:p>
            <a:pPr algn="ctr"/>
            <a:r>
              <a:rPr lang="en-US" sz="2400" b="1">
                <a:latin typeface="Arial" panose="020B0604020202020204" pitchFamily="34" charset="0"/>
              </a:rPr>
              <a:t>Casos de sarampión por distrito, julio de 2023</a:t>
            </a:r>
          </a:p>
        </p:txBody>
      </p:sp>
    </p:spTree>
    <p:extLst>
      <p:ext uri="{BB962C8B-B14F-4D97-AF65-F5344CB8AC3E}">
        <p14:creationId xmlns:p14="http://schemas.microsoft.com/office/powerpoint/2010/main" val="3359089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CEE90F-F49E-C030-C8B8-A6616EEE955E}"/>
              </a:ext>
            </a:extLst>
          </p:cNvPr>
          <p:cNvSpPr>
            <a:spLocks noGrp="1"/>
          </p:cNvSpPr>
          <p:nvPr>
            <p:ph sz="half" idx="2"/>
          </p:nvPr>
        </p:nvSpPr>
        <p:spPr/>
        <p:txBody>
          <a:bodyPr anchor="ctr"/>
          <a:lstStyle/>
          <a:p>
            <a:pPr marL="0" indent="0">
              <a:buNone/>
            </a:pPr>
            <a:r>
              <a:rPr lang="es-GT" noProof="0" dirty="0"/>
              <a:t>Entre los cinco distritos, el número de nuevos casos de sarampión osciló entre 10 (Distrito A, el de menor población) y 57 (en el Distrito D, el de mayor población).</a:t>
            </a:r>
          </a:p>
          <a:p>
            <a:pPr marL="0" indent="0">
              <a:buNone/>
            </a:pPr>
            <a:r>
              <a:rPr lang="es-GT" noProof="0" dirty="0"/>
              <a:t> </a:t>
            </a:r>
          </a:p>
          <a:p>
            <a:pPr marL="0" indent="0">
              <a:buNone/>
            </a:pPr>
            <a:r>
              <a:rPr lang="es-GT" noProof="0" dirty="0"/>
              <a:t>Entre los cinco distritos, la tasa de incidencia, o número de nuevos casos por 1,000 habitantes, osciló entre un mínimo de 2.2 por 1,000 en el Distrito B y un máximo de 12.5 casos por 1,000 en el Distrito A. </a:t>
            </a:r>
          </a:p>
        </p:txBody>
      </p:sp>
      <p:sp>
        <p:nvSpPr>
          <p:cNvPr id="2" name="Title 1">
            <a:extLst>
              <a:ext uri="{FF2B5EF4-FFF2-40B4-BE49-F238E27FC236}">
                <a16:creationId xmlns:a16="http://schemas.microsoft.com/office/drawing/2014/main" id="{03328FE7-6128-4453-3D17-AEDCBE6156AC}"/>
              </a:ext>
            </a:extLst>
          </p:cNvPr>
          <p:cNvSpPr>
            <a:spLocks noGrp="1"/>
          </p:cNvSpPr>
          <p:nvPr>
            <p:ph type="title"/>
          </p:nvPr>
        </p:nvSpPr>
        <p:spPr/>
        <p:txBody>
          <a:bodyPr/>
          <a:lstStyle/>
          <a:p>
            <a:r>
              <a:rPr lang="es-GT" noProof="0" dirty="0"/>
              <a:t>Lenguaje claro: Práctica 3: Respuestas</a:t>
            </a:r>
          </a:p>
        </p:txBody>
      </p:sp>
    </p:spTree>
    <p:extLst>
      <p:ext uri="{BB962C8B-B14F-4D97-AF65-F5344CB8AC3E}">
        <p14:creationId xmlns:p14="http://schemas.microsoft.com/office/powerpoint/2010/main" val="2441907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ClrTx/>
              <a:buFont typeface="+mj-lt"/>
              <a:buAutoNum type="arabicPeriod"/>
            </a:pPr>
            <a:r>
              <a:rPr lang="es-ES" dirty="0">
                <a:solidFill>
                  <a:schemeClr val="bg2"/>
                </a:solidFill>
              </a:rPr>
              <a:t>Explicar las medidas y los resultados epidemiológicos y estadísticos en un lenguaje sencillo</a:t>
            </a:r>
          </a:p>
          <a:p>
            <a:pPr marL="514350" indent="-514350">
              <a:buClrTx/>
              <a:buFont typeface="+mj-lt"/>
              <a:buAutoNum type="arabicPeriod"/>
            </a:pPr>
            <a:r>
              <a:rPr lang="es-ES" b="1" dirty="0"/>
              <a:t>Comparar los datos observados con los </a:t>
            </a:r>
            <a:br>
              <a:rPr lang="es-ES" b="1" dirty="0"/>
            </a:br>
            <a:r>
              <a:rPr lang="es-ES" b="1" dirty="0"/>
              <a:t>umbrales establecidos</a:t>
            </a:r>
          </a:p>
          <a:p>
            <a:pPr marL="514350" indent="-514350">
              <a:buClrTx/>
              <a:buFont typeface="+mj-lt"/>
              <a:buAutoNum type="arabicPeriod"/>
            </a:pPr>
            <a:r>
              <a:rPr lang="es-ES" dirty="0">
                <a:solidFill>
                  <a:schemeClr val="bg2"/>
                </a:solidFill>
              </a:rPr>
              <a:t>Comparar los datos observados con los valores esperados</a:t>
            </a:r>
          </a:p>
          <a:p>
            <a:pPr marL="514350" indent="-514350">
              <a:buClrTx/>
              <a:buFont typeface="+mj-lt"/>
              <a:buAutoNum type="arabicPeriod"/>
            </a:pPr>
            <a:r>
              <a:rPr lang="es-ES" dirty="0">
                <a:solidFill>
                  <a:schemeClr val="bg2"/>
                </a:solidFill>
              </a:rPr>
              <a:t>Considere la calidad de los datos </a:t>
            </a:r>
          </a:p>
          <a:p>
            <a:pPr marL="514350" indent="-514350">
              <a:buClrTx/>
              <a:buFont typeface="+mj-lt"/>
              <a:buAutoNum type="arabicPeriod"/>
            </a:pPr>
            <a:r>
              <a:rPr lang="es-ES" dirty="0">
                <a:solidFill>
                  <a:schemeClr val="bg2"/>
                </a:solidFill>
              </a:rPr>
              <a:t>Considere las posibles explicaciones de un aparente aumento de los casos</a:t>
            </a:r>
          </a:p>
          <a:p>
            <a:pPr marL="514350" indent="-514350">
              <a:buClrTx/>
              <a:buFont typeface="+mj-lt"/>
              <a:buAutoNum type="arabicPeriod"/>
            </a:pPr>
            <a:r>
              <a:rPr lang="es-ES" dirty="0">
                <a:solidFill>
                  <a:schemeClr val="bg2"/>
                </a:solidFill>
              </a:rPr>
              <a:t>Hacer inferencias sobre la aparición de enfermedades a partir de datos resumidos</a:t>
            </a:r>
          </a:p>
          <a:p>
            <a:endParaRPr lang="es-ES" dirty="0"/>
          </a:p>
        </p:txBody>
      </p:sp>
      <p:sp>
        <p:nvSpPr>
          <p:cNvPr id="2" name="Title 1"/>
          <p:cNvSpPr>
            <a:spLocks noGrp="1"/>
          </p:cNvSpPr>
          <p:nvPr>
            <p:ph type="title"/>
          </p:nvPr>
        </p:nvSpPr>
        <p:spPr>
          <a:xfrm>
            <a:off x="838200" y="0"/>
            <a:ext cx="10515600" cy="1257300"/>
          </a:xfrm>
        </p:spPr>
        <p:txBody>
          <a:bodyPr/>
          <a:lstStyle/>
          <a:p>
            <a:r>
              <a:rPr lang="es-ES" dirty="0"/>
              <a:t>Aspectos de la interpretación de los datos de vigilancia </a:t>
            </a:r>
          </a:p>
        </p:txBody>
      </p:sp>
    </p:spTree>
    <p:extLst>
      <p:ext uri="{BB962C8B-B14F-4D97-AF65-F5344CB8AC3E}">
        <p14:creationId xmlns:p14="http://schemas.microsoft.com/office/powerpoint/2010/main" val="1512887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66C6-9F74-07F7-E359-7E436ACF8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C3A2A0-71BE-10C4-C0DF-950C7EE6E4D6}"/>
              </a:ext>
            </a:extLst>
          </p:cNvPr>
          <p:cNvSpPr>
            <a:spLocks noGrp="1"/>
          </p:cNvSpPr>
          <p:nvPr>
            <p:ph type="title"/>
          </p:nvPr>
        </p:nvSpPr>
        <p:spPr/>
        <p:txBody>
          <a:bodyPr/>
          <a:lstStyle/>
          <a:p>
            <a:r>
              <a:rPr lang="es-ES" dirty="0"/>
              <a:t>Umbrales</a:t>
            </a:r>
          </a:p>
        </p:txBody>
      </p:sp>
      <p:sp>
        <p:nvSpPr>
          <p:cNvPr id="6" name="TextBox 5">
            <a:extLst>
              <a:ext uri="{FF2B5EF4-FFF2-40B4-BE49-F238E27FC236}">
                <a16:creationId xmlns:a16="http://schemas.microsoft.com/office/drawing/2014/main" id="{D6598401-6EDD-594F-354F-CED198F253A8}"/>
              </a:ext>
            </a:extLst>
          </p:cNvPr>
          <p:cNvSpPr txBox="1"/>
          <p:nvPr/>
        </p:nvSpPr>
        <p:spPr>
          <a:xfrm>
            <a:off x="838200" y="1768042"/>
            <a:ext cx="3059642" cy="1569660"/>
          </a:xfrm>
          <a:prstGeom prst="rect">
            <a:avLst/>
          </a:prstGeom>
          <a:noFill/>
        </p:spPr>
        <p:txBody>
          <a:bodyPr wrap="square" rtlCol="0">
            <a:spAutoFit/>
          </a:bodyPr>
          <a:lstStyle/>
          <a:p>
            <a:pPr algn="ctr"/>
            <a:r>
              <a:rPr lang="es-ES" sz="2400" dirty="0"/>
              <a:t>Nivel de aparición de la enfermedad a partir del cual se preparan acciones</a:t>
            </a:r>
          </a:p>
        </p:txBody>
      </p:sp>
      <p:sp>
        <p:nvSpPr>
          <p:cNvPr id="7" name="TextBox 6">
            <a:extLst>
              <a:ext uri="{FF2B5EF4-FFF2-40B4-BE49-F238E27FC236}">
                <a16:creationId xmlns:a16="http://schemas.microsoft.com/office/drawing/2014/main" id="{1FD4B304-D0D0-E663-E797-06A563D438FB}"/>
              </a:ext>
            </a:extLst>
          </p:cNvPr>
          <p:cNvSpPr txBox="1"/>
          <p:nvPr/>
        </p:nvSpPr>
        <p:spPr>
          <a:xfrm>
            <a:off x="4566179" y="1768042"/>
            <a:ext cx="3059642" cy="1200329"/>
          </a:xfrm>
          <a:prstGeom prst="rect">
            <a:avLst/>
          </a:prstGeom>
          <a:noFill/>
        </p:spPr>
        <p:txBody>
          <a:bodyPr wrap="square" rtlCol="0">
            <a:spAutoFit/>
          </a:bodyPr>
          <a:lstStyle/>
          <a:p>
            <a:pPr algn="ctr"/>
            <a:r>
              <a:rPr lang="es-ES" sz="2400" dirty="0"/>
              <a:t>Específicos de la enfermedad y a veces del contexto</a:t>
            </a:r>
          </a:p>
        </p:txBody>
      </p:sp>
      <p:sp>
        <p:nvSpPr>
          <p:cNvPr id="8" name="TextBox 7">
            <a:extLst>
              <a:ext uri="{FF2B5EF4-FFF2-40B4-BE49-F238E27FC236}">
                <a16:creationId xmlns:a16="http://schemas.microsoft.com/office/drawing/2014/main" id="{FA22755B-091E-E4A9-67D1-31DE4C0CAADE}"/>
              </a:ext>
            </a:extLst>
          </p:cNvPr>
          <p:cNvSpPr txBox="1"/>
          <p:nvPr/>
        </p:nvSpPr>
        <p:spPr>
          <a:xfrm>
            <a:off x="8294158" y="1768042"/>
            <a:ext cx="3053481" cy="1569660"/>
          </a:xfrm>
          <a:prstGeom prst="rect">
            <a:avLst/>
          </a:prstGeom>
          <a:noFill/>
        </p:spPr>
        <p:txBody>
          <a:bodyPr wrap="square" rtlCol="0">
            <a:spAutoFit/>
          </a:bodyPr>
          <a:lstStyle/>
          <a:p>
            <a:pPr algn="ctr"/>
            <a:r>
              <a:rPr lang="es-ES" sz="2400" dirty="0"/>
              <a:t>Se determina resumiendo varios años de datos para establecer normas</a:t>
            </a:r>
          </a:p>
        </p:txBody>
      </p:sp>
      <p:pic>
        <p:nvPicPr>
          <p:cNvPr id="1026" name="Picture 2" descr="green, brown, and white textile">
            <a:extLst>
              <a:ext uri="{FF2B5EF4-FFF2-40B4-BE49-F238E27FC236}">
                <a16:creationId xmlns:a16="http://schemas.microsoft.com/office/drawing/2014/main" id="{4F0B1EB7-946E-58E1-C56E-C6FB7420633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21"/>
          <a:stretch/>
        </p:blipFill>
        <p:spPr bwMode="auto">
          <a:xfrm>
            <a:off x="4900962" y="3225755"/>
            <a:ext cx="1253271" cy="11111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a group of brown circles sitting on top of a blue surface">
            <a:extLst>
              <a:ext uri="{FF2B5EF4-FFF2-40B4-BE49-F238E27FC236}">
                <a16:creationId xmlns:a16="http://schemas.microsoft.com/office/drawing/2014/main" id="{635AB30E-8574-36C5-E6FA-C3AE7E90D63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9270" y="4336926"/>
            <a:ext cx="889631" cy="118675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 name="Picture 6" descr="a close up of a bunch of purple sticks">
            <a:extLst>
              <a:ext uri="{FF2B5EF4-FFF2-40B4-BE49-F238E27FC236}">
                <a16:creationId xmlns:a16="http://schemas.microsoft.com/office/drawing/2014/main" id="{06A72559-621A-BC82-EC88-98D94AF8F8E5}"/>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325" t="11955" r="16809" b="17836"/>
          <a:stretch/>
        </p:blipFill>
        <p:spPr bwMode="auto">
          <a:xfrm rot="5400000">
            <a:off x="5060064" y="4177833"/>
            <a:ext cx="1186745" cy="150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2" descr="white and blue round decor">
            <a:extLst>
              <a:ext uri="{FF2B5EF4-FFF2-40B4-BE49-F238E27FC236}">
                <a16:creationId xmlns:a16="http://schemas.microsoft.com/office/drawing/2014/main" id="{DE64FE47-0F26-FF7F-5AD3-81FE4B456B9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699" t="11079" r="7738" b="8808"/>
          <a:stretch/>
        </p:blipFill>
        <p:spPr bwMode="auto">
          <a:xfrm rot="16200000">
            <a:off x="6140368" y="3208388"/>
            <a:ext cx="1111180" cy="114589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EA040D15-590D-27BD-E030-F1AA080A6867}"/>
              </a:ext>
            </a:extLst>
          </p:cNvPr>
          <p:cNvPicPr>
            <a:picLocks noChangeAspect="1"/>
          </p:cNvPicPr>
          <p:nvPr/>
        </p:nvPicPr>
        <p:blipFill>
          <a:blip r:embed="rId7"/>
          <a:stretch>
            <a:fillRect/>
          </a:stretch>
        </p:blipFill>
        <p:spPr>
          <a:xfrm>
            <a:off x="1037492" y="3546540"/>
            <a:ext cx="2685317" cy="1907988"/>
          </a:xfrm>
          <a:prstGeom prst="rect">
            <a:avLst/>
          </a:prstGeom>
          <a:ln>
            <a:solidFill>
              <a:schemeClr val="tx1"/>
            </a:solidFill>
          </a:ln>
        </p:spPr>
      </p:pic>
      <p:grpSp>
        <p:nvGrpSpPr>
          <p:cNvPr id="12" name="Grupo 11">
            <a:extLst>
              <a:ext uri="{FF2B5EF4-FFF2-40B4-BE49-F238E27FC236}">
                <a16:creationId xmlns:a16="http://schemas.microsoft.com/office/drawing/2014/main" id="{420FF294-2936-134A-F565-B83BE7E51D8B}"/>
              </a:ext>
            </a:extLst>
          </p:cNvPr>
          <p:cNvGrpSpPr/>
          <p:nvPr/>
        </p:nvGrpSpPr>
        <p:grpSpPr>
          <a:xfrm>
            <a:off x="8229600" y="3427096"/>
            <a:ext cx="3435178" cy="2140763"/>
            <a:chOff x="8229600" y="3427096"/>
            <a:chExt cx="3435178" cy="2140763"/>
          </a:xfrm>
        </p:grpSpPr>
        <p:pic>
          <p:nvPicPr>
            <p:cNvPr id="10" name="Imagen 9">
              <a:extLst>
                <a:ext uri="{FF2B5EF4-FFF2-40B4-BE49-F238E27FC236}">
                  <a16:creationId xmlns:a16="http://schemas.microsoft.com/office/drawing/2014/main" id="{DFD3C6A6-1E49-B323-7A09-BCEEF91861F1}"/>
                </a:ext>
              </a:extLst>
            </p:cNvPr>
            <p:cNvPicPr>
              <a:picLocks noChangeAspect="1"/>
            </p:cNvPicPr>
            <p:nvPr/>
          </p:nvPicPr>
          <p:blipFill>
            <a:blip r:embed="rId8"/>
            <a:stretch>
              <a:fillRect/>
            </a:stretch>
          </p:blipFill>
          <p:spPr>
            <a:xfrm>
              <a:off x="8229600" y="3427096"/>
              <a:ext cx="3435178" cy="2140763"/>
            </a:xfrm>
            <a:prstGeom prst="rect">
              <a:avLst/>
            </a:prstGeom>
            <a:ln>
              <a:solidFill>
                <a:schemeClr val="tx1"/>
              </a:solidFill>
            </a:ln>
          </p:spPr>
        </p:pic>
        <p:sp>
          <p:nvSpPr>
            <p:cNvPr id="11" name="Rectángulo 10">
              <a:extLst>
                <a:ext uri="{FF2B5EF4-FFF2-40B4-BE49-F238E27FC236}">
                  <a16:creationId xmlns:a16="http://schemas.microsoft.com/office/drawing/2014/main" id="{E9A0F22A-A8FC-DEEC-5902-20D6C9E0E709}"/>
                </a:ext>
              </a:extLst>
            </p:cNvPr>
            <p:cNvSpPr/>
            <p:nvPr/>
          </p:nvSpPr>
          <p:spPr>
            <a:xfrm>
              <a:off x="8600302" y="3830594"/>
              <a:ext cx="963827" cy="39541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dirty="0">
                  <a:solidFill>
                    <a:schemeClr val="tx1"/>
                  </a:solidFill>
                </a:rPr>
                <a:t>Alerta</a:t>
              </a:r>
            </a:p>
          </p:txBody>
        </p:sp>
      </p:grpSp>
      <p:sp>
        <p:nvSpPr>
          <p:cNvPr id="9" name="TextBox 8">
            <a:extLst>
              <a:ext uri="{FF2B5EF4-FFF2-40B4-BE49-F238E27FC236}">
                <a16:creationId xmlns:a16="http://schemas.microsoft.com/office/drawing/2014/main" id="{32B21D91-E96F-EB09-FEBD-8E5B9EF0ADE4}"/>
              </a:ext>
            </a:extLst>
          </p:cNvPr>
          <p:cNvSpPr txBox="1"/>
          <p:nvPr/>
        </p:nvSpPr>
        <p:spPr>
          <a:xfrm>
            <a:off x="3568700" y="6413500"/>
            <a:ext cx="6057900" cy="276999"/>
          </a:xfrm>
          <a:prstGeom prst="rect">
            <a:avLst/>
          </a:prstGeom>
          <a:noFill/>
        </p:spPr>
        <p:txBody>
          <a:bodyPr wrap="square" rtlCol="0">
            <a:spAutoFit/>
          </a:bodyPr>
          <a:lstStyle/>
          <a:p>
            <a:r>
              <a:rPr lang="es-ES" sz="1200" dirty="0">
                <a:effectLst/>
                <a:latin typeface="Segoe UI" panose="020B0502040204020203" pitchFamily="34" charset="0"/>
                <a:hlinkClick r:id="rId9"/>
              </a:rPr>
              <a:t>https://salud.manizales.gov.co/wp-content/uploads/2024/06/Boletin-mayo-2023-1.pdf</a:t>
            </a:r>
            <a:r>
              <a:rPr lang="es-ES" sz="1200" dirty="0">
                <a:effectLst/>
                <a:latin typeface="Segoe UI" panose="020B0502040204020203" pitchFamily="34" charset="0"/>
              </a:rPr>
              <a:t> </a:t>
            </a:r>
            <a:endParaRPr lang="es-ES" sz="1200" dirty="0"/>
          </a:p>
        </p:txBody>
      </p:sp>
    </p:spTree>
    <p:extLst>
      <p:ext uri="{BB962C8B-B14F-4D97-AF65-F5344CB8AC3E}">
        <p14:creationId xmlns:p14="http://schemas.microsoft.com/office/powerpoint/2010/main" val="3241763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84A7155-0F41-673E-EEBD-722A27467FFA}"/>
              </a:ext>
            </a:extLst>
          </p:cNvPr>
          <p:cNvSpPr>
            <a:spLocks noGrp="1"/>
          </p:cNvSpPr>
          <p:nvPr>
            <p:ph sz="half" idx="2"/>
          </p:nvPr>
        </p:nvSpPr>
        <p:spPr>
          <a:xfrm>
            <a:off x="838200" y="1478857"/>
            <a:ext cx="6897414" cy="4639309"/>
          </a:xfrm>
        </p:spPr>
        <p:txBody>
          <a:bodyPr/>
          <a:lstStyle/>
          <a:p>
            <a:pPr marL="0" indent="0">
              <a:buNone/>
            </a:pPr>
            <a:r>
              <a:rPr lang="es-ES" b="1" dirty="0">
                <a:solidFill>
                  <a:srgbClr val="00953A"/>
                </a:solidFill>
              </a:rPr>
              <a:t>Umbral de alerta</a:t>
            </a:r>
          </a:p>
          <a:p>
            <a:pPr lvl="1"/>
            <a:r>
              <a:rPr lang="es-ES" dirty="0"/>
              <a:t>Primer nivel de preocupación </a:t>
            </a:r>
          </a:p>
          <a:p>
            <a:pPr lvl="1"/>
            <a:r>
              <a:rPr lang="es-ES" dirty="0"/>
              <a:t>Indica que es necesario seguir investigando</a:t>
            </a:r>
          </a:p>
          <a:p>
            <a:pPr lvl="1"/>
            <a:r>
              <a:rPr lang="es-ES" dirty="0"/>
              <a:t>En el caso de algunas enfermedades, da lugar a la investigación de un caso</a:t>
            </a:r>
          </a:p>
          <a:p>
            <a:pPr lvl="1"/>
            <a:r>
              <a:rPr lang="es-ES" dirty="0"/>
              <a:t>Otras acciones de respuesta deben incluir:</a:t>
            </a:r>
          </a:p>
          <a:p>
            <a:pPr lvl="2"/>
            <a:r>
              <a:rPr lang="es-ES" dirty="0"/>
              <a:t>Revisión de datos</a:t>
            </a:r>
          </a:p>
          <a:p>
            <a:pPr lvl="2"/>
            <a:r>
              <a:rPr lang="es-ES" dirty="0"/>
              <a:t>Solicitar confirmación del laboratorio </a:t>
            </a:r>
          </a:p>
          <a:p>
            <a:pPr lvl="2"/>
            <a:r>
              <a:rPr lang="es-ES" dirty="0"/>
              <a:t>Fortalecer la vigilancia (búsqueda activa </a:t>
            </a:r>
            <a:br>
              <a:rPr lang="es-ES" dirty="0"/>
            </a:br>
            <a:r>
              <a:rPr lang="es-ES" dirty="0"/>
              <a:t>de casos)</a:t>
            </a:r>
          </a:p>
          <a:p>
            <a:pPr lvl="2"/>
            <a:r>
              <a:rPr lang="es-ES" dirty="0"/>
              <a:t>Notificación del problema sospechoso al siguiente nivel</a:t>
            </a:r>
          </a:p>
          <a:p>
            <a:pPr marL="914400" lvl="2" indent="0">
              <a:buNone/>
            </a:pPr>
            <a:endParaRPr lang="es-ES" dirty="0"/>
          </a:p>
          <a:p>
            <a:endParaRPr lang="es-ES" dirty="0"/>
          </a:p>
        </p:txBody>
      </p:sp>
      <p:sp>
        <p:nvSpPr>
          <p:cNvPr id="2" name="Title 1"/>
          <p:cNvSpPr>
            <a:spLocks noGrp="1"/>
          </p:cNvSpPr>
          <p:nvPr>
            <p:ph type="title"/>
          </p:nvPr>
        </p:nvSpPr>
        <p:spPr/>
        <p:txBody>
          <a:bodyPr/>
          <a:lstStyle/>
          <a:p>
            <a:r>
              <a:rPr lang="es-ES" dirty="0"/>
              <a:t>Tipos de umbrales</a:t>
            </a:r>
          </a:p>
        </p:txBody>
      </p:sp>
      <p:pic>
        <p:nvPicPr>
          <p:cNvPr id="4102" name="Picture 6">
            <a:extLst>
              <a:ext uri="{FF2B5EF4-FFF2-40B4-BE49-F238E27FC236}">
                <a16:creationId xmlns:a16="http://schemas.microsoft.com/office/drawing/2014/main" id="{3D4AE8D4-7FA0-7B50-D870-B89C7204F8A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1564" b="8586"/>
          <a:stretch/>
        </p:blipFill>
        <p:spPr bwMode="auto">
          <a:xfrm>
            <a:off x="8536879" y="3858820"/>
            <a:ext cx="2623685" cy="24428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3" descr="A person holding a bottle of water&#10;&#10;Description automatically generated with low confidence">
            <a:extLst>
              <a:ext uri="{FF2B5EF4-FFF2-40B4-BE49-F238E27FC236}">
                <a16:creationId xmlns:a16="http://schemas.microsoft.com/office/drawing/2014/main" id="{611F9969-FD18-355F-1A49-E5F7FE96225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7493"/>
          <a:stretch/>
        </p:blipFill>
        <p:spPr>
          <a:xfrm>
            <a:off x="7880519" y="1423337"/>
            <a:ext cx="3713704" cy="2298056"/>
          </a:xfrm>
          <a:prstGeom prst="rect">
            <a:avLst/>
          </a:prstGeom>
          <a:ln>
            <a:solidFill>
              <a:schemeClr val="tx1"/>
            </a:solidFill>
          </a:ln>
        </p:spPr>
      </p:pic>
    </p:spTree>
    <p:extLst>
      <p:ext uri="{BB962C8B-B14F-4D97-AF65-F5344CB8AC3E}">
        <p14:creationId xmlns:p14="http://schemas.microsoft.com/office/powerpoint/2010/main" val="12858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532A806-7EFD-9EEB-A230-EBB86D43B001}"/>
              </a:ext>
            </a:extLst>
          </p:cNvPr>
          <p:cNvSpPr>
            <a:spLocks noGrp="1"/>
          </p:cNvSpPr>
          <p:nvPr>
            <p:ph sz="half" idx="2"/>
          </p:nvPr>
        </p:nvSpPr>
        <p:spPr>
          <a:xfrm>
            <a:off x="838199" y="1478857"/>
            <a:ext cx="7016839" cy="4639309"/>
          </a:xfrm>
        </p:spPr>
        <p:txBody>
          <a:bodyPr/>
          <a:lstStyle/>
          <a:p>
            <a:pPr marL="0" indent="0">
              <a:buNone/>
            </a:pPr>
            <a:r>
              <a:rPr lang="es-ES" b="1" dirty="0">
                <a:solidFill>
                  <a:srgbClr val="00953A"/>
                </a:solidFill>
              </a:rPr>
              <a:t>Umbral de acción (epidemia) </a:t>
            </a:r>
          </a:p>
          <a:p>
            <a:pPr lvl="1"/>
            <a:r>
              <a:rPr lang="es-ES" dirty="0"/>
              <a:t>Provoca una respuesta definitiva más allá de la mera confirmación del problema</a:t>
            </a:r>
          </a:p>
          <a:p>
            <a:pPr lvl="1"/>
            <a:r>
              <a:rPr lang="es-ES" dirty="0"/>
              <a:t>Las posibles acciones incluyen:</a:t>
            </a:r>
          </a:p>
          <a:p>
            <a:pPr lvl="2"/>
            <a:r>
              <a:rPr lang="es-ES" dirty="0"/>
              <a:t>Comunicar la confirmación del laboratorio a los centros de salud afectados</a:t>
            </a:r>
          </a:p>
          <a:p>
            <a:pPr lvl="2"/>
            <a:r>
              <a:rPr lang="es-ES" dirty="0"/>
              <a:t>Implementar una respuesta de emergencia como: </a:t>
            </a:r>
          </a:p>
          <a:p>
            <a:pPr lvl="3"/>
            <a:r>
              <a:rPr lang="es-ES" sz="2000" dirty="0"/>
              <a:t>Vacunación masiva </a:t>
            </a:r>
          </a:p>
          <a:p>
            <a:pPr lvl="3"/>
            <a:r>
              <a:rPr lang="es-ES" sz="2000" dirty="0"/>
              <a:t>Campaña de sensibilización comunitaria  </a:t>
            </a:r>
          </a:p>
          <a:p>
            <a:pPr lvl="3"/>
            <a:r>
              <a:rPr lang="es-ES" sz="2000" dirty="0"/>
              <a:t>Mejora de las prácticas de control de infecciones en el ámbito sanitario </a:t>
            </a:r>
            <a:br>
              <a:rPr lang="es-ES" sz="2000" dirty="0"/>
            </a:br>
            <a:r>
              <a:rPr lang="es-ES" sz="2000" dirty="0"/>
              <a:t>o comunitario</a:t>
            </a:r>
          </a:p>
          <a:p>
            <a:endParaRPr lang="es-ES" dirty="0"/>
          </a:p>
          <a:p>
            <a:endParaRPr lang="es-ES" dirty="0"/>
          </a:p>
        </p:txBody>
      </p:sp>
      <p:sp>
        <p:nvSpPr>
          <p:cNvPr id="2" name="Title 1"/>
          <p:cNvSpPr>
            <a:spLocks noGrp="1"/>
          </p:cNvSpPr>
          <p:nvPr>
            <p:ph type="title"/>
          </p:nvPr>
        </p:nvSpPr>
        <p:spPr/>
        <p:txBody>
          <a:bodyPr/>
          <a:lstStyle/>
          <a:p>
            <a:r>
              <a:rPr lang="es-ES" dirty="0"/>
              <a:t>Tipos de umbrales</a:t>
            </a:r>
          </a:p>
        </p:txBody>
      </p:sp>
      <p:pic>
        <p:nvPicPr>
          <p:cNvPr id="3078" name="Picture 6">
            <a:extLst>
              <a:ext uri="{FF2B5EF4-FFF2-40B4-BE49-F238E27FC236}">
                <a16:creationId xmlns:a16="http://schemas.microsoft.com/office/drawing/2014/main" id="{ACCAD37E-34DC-AC17-965A-2CE7682136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8852" y="1334341"/>
            <a:ext cx="3723858" cy="2479026"/>
          </a:xfrm>
          <a:prstGeom prst="rect">
            <a:avLst/>
          </a:prstGeom>
          <a:noFill/>
          <a:ln>
            <a:solidFill>
              <a:sysClr val="windowText" lastClr="000000">
                <a:shade val="95000"/>
                <a:satMod val="105000"/>
              </a:sysClr>
            </a:solidFill>
          </a:ln>
          <a:extLst>
            <a:ext uri="{909E8E84-426E-40DD-AFC4-6F175D3DCCD1}">
              <a14:hiddenFill xmlns:a14="http://schemas.microsoft.com/office/drawing/2010/main">
                <a:solidFill>
                  <a:srgbClr val="FFFFFF"/>
                </a:solidFill>
              </a14:hiddenFill>
            </a:ext>
          </a:extLst>
        </p:spPr>
      </p:pic>
      <p:pic>
        <p:nvPicPr>
          <p:cNvPr id="3082" name="Picture 10">
            <a:extLst>
              <a:ext uri="{FF2B5EF4-FFF2-40B4-BE49-F238E27FC236}">
                <a16:creationId xmlns:a16="http://schemas.microsoft.com/office/drawing/2014/main" id="{7319F197-8F18-2D67-C829-588B673322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1471" t="3127" b="31552"/>
          <a:stretch/>
        </p:blipFill>
        <p:spPr bwMode="auto">
          <a:xfrm>
            <a:off x="7909469" y="3902276"/>
            <a:ext cx="3723857" cy="2297022"/>
          </a:xfrm>
          <a:prstGeom prst="rect">
            <a:avLst/>
          </a:prstGeom>
          <a:noFill/>
          <a:ln>
            <a:solidFill>
              <a:sysClr val="windowText" lastClr="000000">
                <a:shade val="95000"/>
                <a:satMod val="105000"/>
              </a:sys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887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8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3">
            <a:extLst>
              <a:ext uri="{FF2B5EF4-FFF2-40B4-BE49-F238E27FC236}">
                <a16:creationId xmlns:a16="http://schemas.microsoft.com/office/drawing/2014/main" id="{34A3BC61-E0F1-0324-6B7C-4025D2E0FA6E}"/>
              </a:ext>
            </a:extLst>
          </p:cNvPr>
          <p:cNvSpPr>
            <a:spLocks noGrp="1"/>
          </p:cNvSpPr>
          <p:nvPr>
            <p:ph sz="half" idx="2"/>
          </p:nvPr>
        </p:nvSpPr>
        <p:spPr>
          <a:xfrm>
            <a:off x="4152900" y="6272154"/>
            <a:ext cx="5432425" cy="400110"/>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286000" indent="0" algn="r">
              <a:lnSpc>
                <a:spcPct val="100000"/>
              </a:lnSpc>
              <a:spcBef>
                <a:spcPts val="500"/>
              </a:spcBef>
              <a:spcAft>
                <a:spcPts val="500"/>
              </a:spcAft>
              <a:buClr>
                <a:srgbClr val="109648"/>
              </a:buClr>
              <a:buFont typeface="Arial" panose="020B0604020202020204" pitchFamily="34" charset="0"/>
              <a:buNone/>
              <a:defRPr sz="1200"/>
            </a:lvl6pPr>
          </a:lstStyle>
          <a:p>
            <a:pPr lvl="5"/>
            <a:r>
              <a:rPr lang="en-US">
                <a:hlinkClick r:id="rId3"/>
              </a:rPr>
              <a:t>https://www.eurosurveillance.org/content/10.2807/1560-7917.ES2013.18.39.20592</a:t>
            </a:r>
            <a:endParaRPr lang="en-US"/>
          </a:p>
        </p:txBody>
      </p:sp>
      <p:sp>
        <p:nvSpPr>
          <p:cNvPr id="15" name="Title 14">
            <a:extLst>
              <a:ext uri="{FF2B5EF4-FFF2-40B4-BE49-F238E27FC236}">
                <a16:creationId xmlns:a16="http://schemas.microsoft.com/office/drawing/2014/main" id="{A5439FFC-61DF-4F2F-C0F6-6DD5AB723FFE}"/>
              </a:ext>
            </a:extLst>
          </p:cNvPr>
          <p:cNvSpPr>
            <a:spLocks noGrp="1"/>
          </p:cNvSpPr>
          <p:nvPr>
            <p:ph type="title"/>
          </p:nvPr>
        </p:nvSpPr>
        <p:spPr/>
        <p:txBody>
          <a:bodyPr/>
          <a:lstStyle/>
          <a:p>
            <a:r>
              <a:rPr lang="es-GT" noProof="0" dirty="0"/>
              <a:t>Umbrales: práctica 1</a:t>
            </a:r>
          </a:p>
        </p:txBody>
      </p:sp>
      <p:graphicFrame>
        <p:nvGraphicFramePr>
          <p:cNvPr id="5" name="Chart 4"/>
          <p:cNvGraphicFramePr/>
          <p:nvPr>
            <p:extLst>
              <p:ext uri="{D42A27DB-BD31-4B8C-83A1-F6EECF244321}">
                <p14:modId xmlns:p14="http://schemas.microsoft.com/office/powerpoint/2010/main" val="2096403409"/>
              </p:ext>
            </p:extLst>
          </p:nvPr>
        </p:nvGraphicFramePr>
        <p:xfrm>
          <a:off x="944001" y="2450241"/>
          <a:ext cx="10400939" cy="3892200"/>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8420008" y="4468533"/>
            <a:ext cx="3046087" cy="677108"/>
          </a:xfrm>
          <a:prstGeom prst="rect">
            <a:avLst/>
          </a:prstGeom>
          <a:noFill/>
        </p:spPr>
        <p:txBody>
          <a:bodyPr wrap="square" rtlCol="0">
            <a:spAutoFit/>
          </a:bodyPr>
          <a:lstStyle/>
          <a:p>
            <a:pPr marL="1371600" indent="-1371600"/>
            <a:r>
              <a:rPr lang="es-GT" sz="2000" b="1" noProof="0" dirty="0">
                <a:solidFill>
                  <a:srgbClr val="C00000"/>
                </a:solidFill>
                <a:latin typeface="Arial" panose="020B0604020202020204" pitchFamily="34" charset="0"/>
              </a:rPr>
              <a:t>Umbral de acción </a:t>
            </a:r>
            <a:r>
              <a:rPr lang="es-GT" sz="2000" noProof="0" dirty="0">
                <a:solidFill>
                  <a:srgbClr val="C00000"/>
                </a:solidFill>
                <a:latin typeface="Arial" panose="020B0604020202020204" pitchFamily="34" charset="0"/>
              </a:rPr>
              <a:t>= </a:t>
            </a:r>
          </a:p>
          <a:p>
            <a:pPr marL="1371600" indent="-1371600"/>
            <a:r>
              <a:rPr lang="es-GT" noProof="0" dirty="0">
                <a:solidFill>
                  <a:srgbClr val="C00000"/>
                </a:solidFill>
                <a:latin typeface="Arial" panose="020B0604020202020204" pitchFamily="34" charset="0"/>
              </a:rPr>
              <a:t>5 casos </a:t>
            </a:r>
            <a:r>
              <a:rPr lang="es-GT" i="1" noProof="0" dirty="0">
                <a:solidFill>
                  <a:srgbClr val="C00000"/>
                </a:solidFill>
                <a:latin typeface="Arial" panose="020B0604020202020204" pitchFamily="34" charset="0"/>
              </a:rPr>
              <a:t>de salmonela </a:t>
            </a:r>
            <a:r>
              <a:rPr lang="es-GT" noProof="0" dirty="0">
                <a:solidFill>
                  <a:srgbClr val="C00000"/>
                </a:solidFill>
                <a:latin typeface="Arial" panose="020B0604020202020204" pitchFamily="34" charset="0"/>
              </a:rPr>
              <a:t>/ mes</a:t>
            </a:r>
          </a:p>
        </p:txBody>
      </p:sp>
      <p:cxnSp>
        <p:nvCxnSpPr>
          <p:cNvPr id="8" name="Straight Connector 7"/>
          <p:cNvCxnSpPr>
            <a:cxnSpLocks/>
          </p:cNvCxnSpPr>
          <p:nvPr/>
        </p:nvCxnSpPr>
        <p:spPr>
          <a:xfrm>
            <a:off x="1707389" y="4697131"/>
            <a:ext cx="6688597" cy="0"/>
          </a:xfrm>
          <a:prstGeom prst="line">
            <a:avLst/>
          </a:prstGeom>
          <a:ln w="38100">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430283" y="5824824"/>
            <a:ext cx="6713718" cy="400110"/>
          </a:xfrm>
          <a:prstGeom prst="rect">
            <a:avLst/>
          </a:prstGeom>
          <a:noFill/>
        </p:spPr>
        <p:txBody>
          <a:bodyPr wrap="square" rtlCol="0">
            <a:spAutoFit/>
          </a:bodyPr>
          <a:lstStyle/>
          <a:p>
            <a:pPr>
              <a:tabLst>
                <a:tab pos="2405063" algn="l"/>
                <a:tab pos="4919663" algn="l"/>
              </a:tabLst>
            </a:pPr>
            <a:r>
              <a:rPr lang="en-US" sz="2000" dirty="0">
                <a:latin typeface="Arial" panose="020B0604020202020204" pitchFamily="34" charset="0"/>
              </a:rPr>
              <a:t>2011 	2012 	2013</a:t>
            </a:r>
          </a:p>
        </p:txBody>
      </p:sp>
      <p:sp>
        <p:nvSpPr>
          <p:cNvPr id="10" name="TextBox 9"/>
          <p:cNvSpPr txBox="1"/>
          <p:nvPr/>
        </p:nvSpPr>
        <p:spPr>
          <a:xfrm>
            <a:off x="1705708" y="2208095"/>
            <a:ext cx="9214338" cy="707886"/>
          </a:xfrm>
          <a:prstGeom prst="rect">
            <a:avLst/>
          </a:prstGeom>
          <a:noFill/>
        </p:spPr>
        <p:txBody>
          <a:bodyPr wrap="square" rtlCol="0">
            <a:spAutoFit/>
          </a:bodyPr>
          <a:lstStyle/>
          <a:p>
            <a:pPr algn="ctr"/>
            <a:r>
              <a:rPr lang="es-GT" sz="2000" b="1" noProof="0" dirty="0"/>
              <a:t>Infecciones </a:t>
            </a:r>
            <a:r>
              <a:rPr lang="es-GT" sz="2000" b="1" i="1" noProof="0" dirty="0"/>
              <a:t>por Salmonella </a:t>
            </a:r>
            <a:r>
              <a:rPr lang="es-GT" sz="2000" b="1" noProof="0" dirty="0"/>
              <a:t>Paratyphi A y </a:t>
            </a:r>
            <a:r>
              <a:rPr lang="es-GT" sz="2000" b="1" i="1" noProof="0" dirty="0"/>
              <a:t>Salmonella </a:t>
            </a:r>
            <a:r>
              <a:rPr lang="es-GT" sz="2000" b="1" noProof="0" dirty="0"/>
              <a:t>Typhi diagnosticadas en el Hospital A, Camboya, enero de </a:t>
            </a:r>
            <a:r>
              <a:rPr lang="es-GT" sz="2000" b="1" noProof="0" dirty="0">
                <a:cs typeface="Calibri" panose="020F0502020204030204" pitchFamily="34" charset="0"/>
              </a:rPr>
              <a:t>2011-agosto </a:t>
            </a:r>
            <a:r>
              <a:rPr lang="es-GT" sz="2000" b="1" noProof="0" dirty="0"/>
              <a:t>de 2013 (</a:t>
            </a:r>
            <a:r>
              <a:rPr lang="es-GT" sz="2000" b="1" i="1" noProof="0" dirty="0"/>
              <a:t>n=102</a:t>
            </a:r>
            <a:r>
              <a:rPr lang="es-GT" sz="2000" b="1" noProof="0" dirty="0"/>
              <a:t>)</a:t>
            </a:r>
          </a:p>
        </p:txBody>
      </p:sp>
      <p:sp>
        <p:nvSpPr>
          <p:cNvPr id="2" name="Left Bracket 1">
            <a:extLst>
              <a:ext uri="{FF2B5EF4-FFF2-40B4-BE49-F238E27FC236}">
                <a16:creationId xmlns:a16="http://schemas.microsoft.com/office/drawing/2014/main" id="{AA6B8EF6-336E-3D4C-29D7-C25FF292054E}"/>
              </a:ext>
            </a:extLst>
          </p:cNvPr>
          <p:cNvSpPr/>
          <p:nvPr/>
        </p:nvSpPr>
        <p:spPr>
          <a:xfrm rot="16200000">
            <a:off x="2761479" y="4774108"/>
            <a:ext cx="341250" cy="244942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Left Bracket 2">
            <a:extLst>
              <a:ext uri="{FF2B5EF4-FFF2-40B4-BE49-F238E27FC236}">
                <a16:creationId xmlns:a16="http://schemas.microsoft.com/office/drawing/2014/main" id="{5AE964B3-DD48-8104-9DB1-6047335F0DD1}"/>
              </a:ext>
            </a:extLst>
          </p:cNvPr>
          <p:cNvSpPr/>
          <p:nvPr/>
        </p:nvSpPr>
        <p:spPr>
          <a:xfrm rot="16200000">
            <a:off x="5210911" y="4774105"/>
            <a:ext cx="341246" cy="244942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Left Bracket 3">
            <a:extLst>
              <a:ext uri="{FF2B5EF4-FFF2-40B4-BE49-F238E27FC236}">
                <a16:creationId xmlns:a16="http://schemas.microsoft.com/office/drawing/2014/main" id="{11449BED-271C-16B1-DF15-5FDAF608D0CC}"/>
              </a:ext>
            </a:extLst>
          </p:cNvPr>
          <p:cNvSpPr/>
          <p:nvPr/>
        </p:nvSpPr>
        <p:spPr>
          <a:xfrm rot="16200000">
            <a:off x="7258690" y="5208764"/>
            <a:ext cx="308238" cy="1613115"/>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9B5D74DF-B6D6-92A7-3C03-0EB10AEB8074}"/>
              </a:ext>
            </a:extLst>
          </p:cNvPr>
          <p:cNvSpPr txBox="1"/>
          <p:nvPr/>
        </p:nvSpPr>
        <p:spPr>
          <a:xfrm>
            <a:off x="3754453" y="6142314"/>
            <a:ext cx="2617577" cy="400110"/>
          </a:xfrm>
          <a:prstGeom prst="rect">
            <a:avLst/>
          </a:prstGeom>
          <a:noFill/>
        </p:spPr>
        <p:txBody>
          <a:bodyPr wrap="square" rtlCol="0">
            <a:spAutoFit/>
          </a:bodyPr>
          <a:lstStyle/>
          <a:p>
            <a:pPr algn="ctr"/>
            <a:r>
              <a:rPr lang="es-GT" sz="2000" noProof="0" dirty="0"/>
              <a:t>mes y año</a:t>
            </a:r>
          </a:p>
        </p:txBody>
      </p:sp>
      <p:sp>
        <p:nvSpPr>
          <p:cNvPr id="11" name="TextBox 10">
            <a:extLst>
              <a:ext uri="{FF2B5EF4-FFF2-40B4-BE49-F238E27FC236}">
                <a16:creationId xmlns:a16="http://schemas.microsoft.com/office/drawing/2014/main" id="{498E3185-36C3-DA28-85D0-F3D8346E5E63}"/>
              </a:ext>
            </a:extLst>
          </p:cNvPr>
          <p:cNvSpPr txBox="1"/>
          <p:nvPr/>
        </p:nvSpPr>
        <p:spPr>
          <a:xfrm>
            <a:off x="886670" y="1404427"/>
            <a:ext cx="10515600" cy="523220"/>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pPr algn="ctr"/>
            <a:r>
              <a:rPr lang="en-US" sz="2800" dirty="0"/>
              <a:t>¿Cuándo se alcanzó el umbral de casos </a:t>
            </a:r>
            <a:r>
              <a:rPr lang="en-US" sz="2800" i="1" dirty="0"/>
              <a:t>de Salmonella</a:t>
            </a:r>
            <a:r>
              <a:rPr lang="en-US" sz="2800" dirty="0"/>
              <a:t>?</a:t>
            </a:r>
          </a:p>
        </p:txBody>
      </p:sp>
    </p:spTree>
    <p:extLst>
      <p:ext uri="{BB962C8B-B14F-4D97-AF65-F5344CB8AC3E}">
        <p14:creationId xmlns:p14="http://schemas.microsoft.com/office/powerpoint/2010/main" val="319860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121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75FC7A-70C9-E06D-47AC-0EA777E97B08}"/>
              </a:ext>
            </a:extLst>
          </p:cNvPr>
          <p:cNvSpPr>
            <a:spLocks noGrp="1"/>
          </p:cNvSpPr>
          <p:nvPr>
            <p:ph sz="half" idx="2"/>
          </p:nvPr>
        </p:nvSpPr>
        <p:spPr/>
        <p:txBody>
          <a:bodyPr anchor="ctr"/>
          <a:lstStyle/>
          <a:p>
            <a:pPr marL="0" indent="0">
              <a:buNone/>
            </a:pPr>
            <a:r>
              <a:rPr lang="es-ES" sz="2800" dirty="0">
                <a:effectLst/>
                <a:ea typeface="Times New Roman" panose="02020603050405020304" pitchFamily="18" charset="0"/>
                <a:cs typeface="Times New Roman" panose="02020603050405020304" pitchFamily="18" charset="0"/>
              </a:rPr>
              <a:t>El umbral se alcanzó durante septiembre de 2012 por una combinación de los dos serotipos  </a:t>
            </a:r>
          </a:p>
          <a:p>
            <a:pPr marL="0" indent="0">
              <a:buNone/>
            </a:pPr>
            <a:endParaRPr lang="es-ES" sz="2800" dirty="0">
              <a:ea typeface="Times New Roman" panose="02020603050405020304" pitchFamily="18" charset="0"/>
              <a:cs typeface="Times New Roman" panose="02020603050405020304" pitchFamily="18" charset="0"/>
            </a:endParaRPr>
          </a:p>
          <a:p>
            <a:pPr marL="0" indent="0">
              <a:buNone/>
            </a:pPr>
            <a:r>
              <a:rPr lang="es-ES" sz="2800" dirty="0">
                <a:effectLst/>
                <a:ea typeface="Times New Roman" panose="02020603050405020304" pitchFamily="18" charset="0"/>
                <a:cs typeface="Times New Roman" panose="02020603050405020304" pitchFamily="18" charset="0"/>
              </a:rPr>
              <a:t>A continuación, el umbral se superó y se mantuvo elevado a partir de febrero de 2013 (hasta agosto de 2013)</a:t>
            </a:r>
            <a:endParaRPr lang="es-ES" sz="2800" dirty="0"/>
          </a:p>
          <a:p>
            <a:pPr marL="0" indent="0">
              <a:buNone/>
            </a:pPr>
            <a:endParaRPr lang="es-ES" dirty="0"/>
          </a:p>
        </p:txBody>
      </p:sp>
      <p:sp>
        <p:nvSpPr>
          <p:cNvPr id="2" name="Title 1">
            <a:extLst>
              <a:ext uri="{FF2B5EF4-FFF2-40B4-BE49-F238E27FC236}">
                <a16:creationId xmlns:a16="http://schemas.microsoft.com/office/drawing/2014/main" id="{00891A17-1DB5-D125-8145-B9AC0175E022}"/>
              </a:ext>
            </a:extLst>
          </p:cNvPr>
          <p:cNvSpPr>
            <a:spLocks noGrp="1"/>
          </p:cNvSpPr>
          <p:nvPr>
            <p:ph type="title"/>
          </p:nvPr>
        </p:nvSpPr>
        <p:spPr/>
        <p:txBody>
          <a:bodyPr/>
          <a:lstStyle/>
          <a:p>
            <a:r>
              <a:rPr lang="es-ES" dirty="0"/>
              <a:t>Umbrales: Práctica 1: Respuestas</a:t>
            </a:r>
          </a:p>
        </p:txBody>
      </p:sp>
    </p:spTree>
    <p:extLst>
      <p:ext uri="{BB962C8B-B14F-4D97-AF65-F5344CB8AC3E}">
        <p14:creationId xmlns:p14="http://schemas.microsoft.com/office/powerpoint/2010/main" val="1841360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Umbrales: Práctica 2</a:t>
            </a:r>
          </a:p>
        </p:txBody>
      </p:sp>
      <p:graphicFrame>
        <p:nvGraphicFramePr>
          <p:cNvPr id="4" name="Chart 3"/>
          <p:cNvGraphicFramePr/>
          <p:nvPr>
            <p:extLst>
              <p:ext uri="{D42A27DB-BD31-4B8C-83A1-F6EECF244321}">
                <p14:modId xmlns:p14="http://schemas.microsoft.com/office/powerpoint/2010/main" val="3284632119"/>
              </p:ext>
            </p:extLst>
          </p:nvPr>
        </p:nvGraphicFramePr>
        <p:xfrm>
          <a:off x="1010653" y="2122816"/>
          <a:ext cx="10170694" cy="418500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2"/>
          <p:cNvSpPr txBox="1">
            <a:spLocks/>
          </p:cNvSpPr>
          <p:nvPr/>
        </p:nvSpPr>
        <p:spPr>
          <a:xfrm>
            <a:off x="6110014" y="6435724"/>
            <a:ext cx="3821386" cy="344593"/>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None/>
            </a:pPr>
            <a:r>
              <a:rPr lang="es-ES" sz="1200" kern="0" dirty="0"/>
              <a:t>IDSR de Botsuana. Semana 46; 2015 (Adaptado)</a:t>
            </a:r>
          </a:p>
        </p:txBody>
      </p:sp>
      <p:sp>
        <p:nvSpPr>
          <p:cNvPr id="13" name="TextBox 12">
            <a:extLst>
              <a:ext uri="{FF2B5EF4-FFF2-40B4-BE49-F238E27FC236}">
                <a16:creationId xmlns:a16="http://schemas.microsoft.com/office/drawing/2014/main" id="{6ED926DA-2627-8238-097D-46608019D37B}"/>
              </a:ext>
            </a:extLst>
          </p:cNvPr>
          <p:cNvSpPr txBox="1"/>
          <p:nvPr/>
        </p:nvSpPr>
        <p:spPr>
          <a:xfrm>
            <a:off x="3205414" y="6074927"/>
            <a:ext cx="6152146" cy="400110"/>
          </a:xfrm>
          <a:prstGeom prst="rect">
            <a:avLst/>
          </a:prstGeom>
          <a:noFill/>
        </p:spPr>
        <p:txBody>
          <a:bodyPr wrap="square">
            <a:spAutoFit/>
          </a:bodyPr>
          <a:lstStyle/>
          <a:p>
            <a:pPr algn="ctr" rtl="0">
              <a:defRPr sz="2000" b="0" i="0" u="none" strike="noStrike" kern="1200" baseline="0">
                <a:solidFill>
                  <a:prstClr val="black"/>
                </a:solidFill>
                <a:latin typeface="+mn-lt"/>
                <a:ea typeface="+mn-ea"/>
                <a:cs typeface="+mn-cs"/>
              </a:defRPr>
            </a:pPr>
            <a:r>
              <a:rPr lang="en-US" b="0" dirty="0"/>
              <a:t>Semana epidemiológica</a:t>
            </a:r>
          </a:p>
        </p:txBody>
      </p:sp>
      <p:sp>
        <p:nvSpPr>
          <p:cNvPr id="14" name="Rectangle 13">
            <a:extLst>
              <a:ext uri="{FF2B5EF4-FFF2-40B4-BE49-F238E27FC236}">
                <a16:creationId xmlns:a16="http://schemas.microsoft.com/office/drawing/2014/main" id="{6ACEB6A1-99FB-7B64-D270-5F0C607639D3}"/>
              </a:ext>
            </a:extLst>
          </p:cNvPr>
          <p:cNvSpPr/>
          <p:nvPr/>
        </p:nvSpPr>
        <p:spPr bwMode="auto">
          <a:xfrm>
            <a:off x="7792118" y="3418028"/>
            <a:ext cx="2286000" cy="2209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ourier New" pitchFamily="49" charset="0"/>
              <a:cs typeface="Arial" charset="0"/>
            </a:endParaRPr>
          </a:p>
        </p:txBody>
      </p:sp>
      <p:sp>
        <p:nvSpPr>
          <p:cNvPr id="15" name="TextBox 14">
            <a:extLst>
              <a:ext uri="{FF2B5EF4-FFF2-40B4-BE49-F238E27FC236}">
                <a16:creationId xmlns:a16="http://schemas.microsoft.com/office/drawing/2014/main" id="{FFFC1ED2-0134-7672-F0B9-83D14C32E4A0}"/>
              </a:ext>
            </a:extLst>
          </p:cNvPr>
          <p:cNvSpPr txBox="1"/>
          <p:nvPr/>
        </p:nvSpPr>
        <p:spPr>
          <a:xfrm>
            <a:off x="2710447" y="2078823"/>
            <a:ext cx="7200807" cy="400110"/>
          </a:xfrm>
          <a:prstGeom prst="rect">
            <a:avLst/>
          </a:prstGeom>
          <a:noFill/>
        </p:spPr>
        <p:txBody>
          <a:bodyPr wrap="square" rtlCol="0">
            <a:spAutoFit/>
          </a:bodyPr>
          <a:lstStyle/>
          <a:p>
            <a:pPr algn="ctr"/>
            <a:r>
              <a:rPr lang="es-ES" sz="2000" b="1" dirty="0"/>
              <a:t>Casos notificados de diarrea por semana, Botsuana, 2015</a:t>
            </a:r>
          </a:p>
        </p:txBody>
      </p:sp>
      <p:sp>
        <p:nvSpPr>
          <p:cNvPr id="7" name="TextBox 6">
            <a:extLst>
              <a:ext uri="{FF2B5EF4-FFF2-40B4-BE49-F238E27FC236}">
                <a16:creationId xmlns:a16="http://schemas.microsoft.com/office/drawing/2014/main" id="{1D7D61C5-E223-4CE6-7E6B-6D7990EA1512}"/>
              </a:ext>
            </a:extLst>
          </p:cNvPr>
          <p:cNvSpPr txBox="1"/>
          <p:nvPr/>
        </p:nvSpPr>
        <p:spPr>
          <a:xfrm>
            <a:off x="838200" y="1415738"/>
            <a:ext cx="10515600" cy="523220"/>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pPr algn="ctr"/>
            <a:r>
              <a:rPr lang="es-ES" sz="2800" dirty="0"/>
              <a:t>Describa el patrón de casos que muestra este gráfico.</a:t>
            </a:r>
          </a:p>
        </p:txBody>
      </p:sp>
    </p:spTree>
    <p:extLst>
      <p:ext uri="{BB962C8B-B14F-4D97-AF65-F5344CB8AC3E}">
        <p14:creationId xmlns:p14="http://schemas.microsoft.com/office/powerpoint/2010/main" val="3982491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C41F3B-5424-A453-3930-753C4C6B17B7}"/>
              </a:ext>
            </a:extLst>
          </p:cNvPr>
          <p:cNvSpPr>
            <a:spLocks noGrp="1"/>
          </p:cNvSpPr>
          <p:nvPr>
            <p:ph sz="half" idx="2"/>
          </p:nvPr>
        </p:nvSpPr>
        <p:spPr/>
        <p:txBody>
          <a:bodyPr anchor="ctr"/>
          <a:lstStyle/>
          <a:p>
            <a:pPr marL="0" indent="0">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200-300 casos durante las primeras semanas, descenso gradual con un pequeño aumento durante las semanas 19-20, luego mayor aumento (con un pico por encima de 400) durante las semanas 33-35 </a:t>
            </a:r>
            <a:endParaRPr lang="es-ES" sz="2800" dirty="0">
              <a:latin typeface="Arial" panose="020B0604020202020204" pitchFamily="34" charset="0"/>
              <a:cs typeface="Arial" panose="020B0604020202020204" pitchFamily="34" charset="0"/>
            </a:endParaRPr>
          </a:p>
          <a:p>
            <a:endParaRPr lang="es-ES" dirty="0"/>
          </a:p>
        </p:txBody>
      </p:sp>
      <p:sp>
        <p:nvSpPr>
          <p:cNvPr id="2" name="Title 1">
            <a:extLst>
              <a:ext uri="{FF2B5EF4-FFF2-40B4-BE49-F238E27FC236}">
                <a16:creationId xmlns:a16="http://schemas.microsoft.com/office/drawing/2014/main" id="{C42809D8-DA8B-D17C-5815-C070FBB4B7A1}"/>
              </a:ext>
            </a:extLst>
          </p:cNvPr>
          <p:cNvSpPr>
            <a:spLocks noGrp="1"/>
          </p:cNvSpPr>
          <p:nvPr>
            <p:ph type="title"/>
          </p:nvPr>
        </p:nvSpPr>
        <p:spPr/>
        <p:txBody>
          <a:bodyPr/>
          <a:lstStyle/>
          <a:p>
            <a:r>
              <a:rPr lang="es-ES" dirty="0"/>
              <a:t>Umbrales: Práctica 2: Respuesta</a:t>
            </a:r>
          </a:p>
        </p:txBody>
      </p:sp>
    </p:spTree>
    <p:extLst>
      <p:ext uri="{BB962C8B-B14F-4D97-AF65-F5344CB8AC3E}">
        <p14:creationId xmlns:p14="http://schemas.microsoft.com/office/powerpoint/2010/main" val="1122932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Umbrales: Práctica 3</a:t>
            </a:r>
            <a:endParaRPr lang="es-ES" dirty="0">
              <a:highlight>
                <a:srgbClr val="FFFF00"/>
              </a:highlight>
            </a:endParaRPr>
          </a:p>
        </p:txBody>
      </p:sp>
      <p:sp>
        <p:nvSpPr>
          <p:cNvPr id="4" name="Text Placeholder 2"/>
          <p:cNvSpPr txBox="1">
            <a:spLocks/>
          </p:cNvSpPr>
          <p:nvPr/>
        </p:nvSpPr>
        <p:spPr>
          <a:xfrm>
            <a:off x="6022428" y="6443332"/>
            <a:ext cx="3614886" cy="234725"/>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r">
              <a:buNone/>
            </a:pPr>
            <a:r>
              <a:rPr lang="en-US" sz="1200" kern="0" dirty="0"/>
              <a:t>IDSR de Botsuana. Semana 46; 2015 (Adaptado)</a:t>
            </a:r>
          </a:p>
        </p:txBody>
      </p:sp>
      <p:graphicFrame>
        <p:nvGraphicFramePr>
          <p:cNvPr id="6" name="Chart 5"/>
          <p:cNvGraphicFramePr/>
          <p:nvPr>
            <p:extLst>
              <p:ext uri="{D42A27DB-BD31-4B8C-83A1-F6EECF244321}">
                <p14:modId xmlns:p14="http://schemas.microsoft.com/office/powerpoint/2010/main" val="2852981931"/>
              </p:ext>
            </p:extLst>
          </p:nvPr>
        </p:nvGraphicFramePr>
        <p:xfrm>
          <a:off x="930442" y="1767850"/>
          <a:ext cx="10299030" cy="4603271"/>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p:cNvCxnSpPr>
            <a:cxnSpLocks/>
            <a:stCxn id="8" idx="1"/>
          </p:cNvCxnSpPr>
          <p:nvPr/>
        </p:nvCxnSpPr>
        <p:spPr>
          <a:xfrm flipH="1">
            <a:off x="7971037" y="2945804"/>
            <a:ext cx="370502" cy="29937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341539" y="2622638"/>
            <a:ext cx="1969109" cy="646331"/>
          </a:xfrm>
          <a:prstGeom prst="rect">
            <a:avLst/>
          </a:prstGeom>
          <a:noFill/>
          <a:ln w="38100">
            <a:solidFill>
              <a:srgbClr val="C00000"/>
            </a:solidFill>
          </a:ln>
        </p:spPr>
        <p:txBody>
          <a:bodyPr wrap="square" rtlCol="0">
            <a:spAutoFit/>
          </a:bodyPr>
          <a:lstStyle/>
          <a:p>
            <a:pPr algn="ctr"/>
            <a:r>
              <a:rPr lang="es-ES" b="1" dirty="0">
                <a:latin typeface="Arial" panose="020B0604020202020204" pitchFamily="34" charset="0"/>
                <a:cs typeface="Arial" panose="020B0604020202020204" pitchFamily="34" charset="0"/>
              </a:rPr>
              <a:t>Umbral de acción</a:t>
            </a:r>
          </a:p>
        </p:txBody>
      </p:sp>
      <p:cxnSp>
        <p:nvCxnSpPr>
          <p:cNvPr id="9" name="Straight Arrow Connector 8"/>
          <p:cNvCxnSpPr/>
          <p:nvPr/>
        </p:nvCxnSpPr>
        <p:spPr>
          <a:xfrm>
            <a:off x="5884621" y="4326158"/>
            <a:ext cx="1237129" cy="60829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071782" y="3669662"/>
            <a:ext cx="1474989" cy="646331"/>
          </a:xfrm>
          <a:prstGeom prst="rect">
            <a:avLst/>
          </a:prstGeom>
          <a:solidFill>
            <a:schemeClr val="bg1"/>
          </a:solidFill>
          <a:ln w="38100">
            <a:solidFill>
              <a:srgbClr val="0070C0"/>
            </a:solidFill>
          </a:ln>
        </p:spPr>
        <p:txBody>
          <a:bodyPr wrap="square" rtlCol="0">
            <a:spAutoFit/>
          </a:bodyPr>
          <a:lstStyle/>
          <a:p>
            <a:pPr algn="ctr"/>
            <a:r>
              <a:rPr lang="es-ES" b="1" dirty="0">
                <a:latin typeface="Arial" panose="020B0604020202020204" pitchFamily="34" charset="0"/>
                <a:cs typeface="Arial" panose="020B0604020202020204" pitchFamily="34" charset="0"/>
              </a:rPr>
              <a:t>Umbral de alerta</a:t>
            </a:r>
          </a:p>
        </p:txBody>
      </p:sp>
      <p:sp>
        <p:nvSpPr>
          <p:cNvPr id="14" name="TextBox 13">
            <a:extLst>
              <a:ext uri="{FF2B5EF4-FFF2-40B4-BE49-F238E27FC236}">
                <a16:creationId xmlns:a16="http://schemas.microsoft.com/office/drawing/2014/main" id="{652BB8A5-1A9C-7CC6-AF6C-63011D895AF2}"/>
              </a:ext>
            </a:extLst>
          </p:cNvPr>
          <p:cNvSpPr txBox="1"/>
          <p:nvPr/>
        </p:nvSpPr>
        <p:spPr>
          <a:xfrm>
            <a:off x="3205414" y="6010089"/>
            <a:ext cx="6152146" cy="400110"/>
          </a:xfrm>
          <a:prstGeom prst="rect">
            <a:avLst/>
          </a:prstGeom>
          <a:noFill/>
        </p:spPr>
        <p:txBody>
          <a:bodyPr wrap="square">
            <a:spAutoFit/>
          </a:bodyPr>
          <a:lstStyle/>
          <a:p>
            <a:pPr algn="ctr" rtl="0">
              <a:defRPr sz="2000" b="0" i="0" u="none" strike="noStrike" kern="1200" baseline="0">
                <a:solidFill>
                  <a:prstClr val="black"/>
                </a:solidFill>
                <a:latin typeface="+mn-lt"/>
                <a:ea typeface="+mn-ea"/>
                <a:cs typeface="+mn-cs"/>
              </a:defRPr>
            </a:pPr>
            <a:r>
              <a:rPr lang="es-ES" b="0" dirty="0"/>
              <a:t>Semana epidemiológica</a:t>
            </a:r>
          </a:p>
        </p:txBody>
      </p:sp>
      <p:sp>
        <p:nvSpPr>
          <p:cNvPr id="15" name="TextBox 14">
            <a:extLst>
              <a:ext uri="{FF2B5EF4-FFF2-40B4-BE49-F238E27FC236}">
                <a16:creationId xmlns:a16="http://schemas.microsoft.com/office/drawing/2014/main" id="{62D8BEA7-E7B9-2F92-2C3A-75A4AB4E97D6}"/>
              </a:ext>
            </a:extLst>
          </p:cNvPr>
          <p:cNvSpPr txBox="1"/>
          <p:nvPr/>
        </p:nvSpPr>
        <p:spPr>
          <a:xfrm>
            <a:off x="2576557" y="1869322"/>
            <a:ext cx="7287774" cy="400110"/>
          </a:xfrm>
          <a:prstGeom prst="rect">
            <a:avLst/>
          </a:prstGeom>
          <a:noFill/>
        </p:spPr>
        <p:txBody>
          <a:bodyPr wrap="square" rtlCol="0">
            <a:spAutoFit/>
          </a:bodyPr>
          <a:lstStyle/>
          <a:p>
            <a:pPr algn="ctr"/>
            <a:r>
              <a:rPr lang="es-ES" sz="2000" b="1" dirty="0"/>
              <a:t>Casos notificados de diarrea por semana, Botsuana, 2015</a:t>
            </a:r>
          </a:p>
        </p:txBody>
      </p:sp>
      <p:sp>
        <p:nvSpPr>
          <p:cNvPr id="11" name="TextBox 10">
            <a:extLst>
              <a:ext uri="{FF2B5EF4-FFF2-40B4-BE49-F238E27FC236}">
                <a16:creationId xmlns:a16="http://schemas.microsoft.com/office/drawing/2014/main" id="{6F3F18B4-7331-EE52-8518-E443AD37B1F3}"/>
              </a:ext>
            </a:extLst>
          </p:cNvPr>
          <p:cNvSpPr txBox="1"/>
          <p:nvPr/>
        </p:nvSpPr>
        <p:spPr>
          <a:xfrm>
            <a:off x="838200" y="1328518"/>
            <a:ext cx="10515600" cy="523220"/>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pPr algn="ctr"/>
            <a:r>
              <a:rPr lang="es-ES" sz="2800" dirty="0"/>
              <a:t>¿Se ha superado el umbral de alerta durante el año indicado?</a:t>
            </a:r>
          </a:p>
        </p:txBody>
      </p:sp>
    </p:spTree>
    <p:extLst>
      <p:ext uri="{BB962C8B-B14F-4D97-AF65-F5344CB8AC3E}">
        <p14:creationId xmlns:p14="http://schemas.microsoft.com/office/powerpoint/2010/main" val="361912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8719CE-F1EB-30AB-EBC3-19A909BC49CD}"/>
              </a:ext>
            </a:extLst>
          </p:cNvPr>
          <p:cNvSpPr>
            <a:spLocks noGrp="1"/>
          </p:cNvSpPr>
          <p:nvPr>
            <p:ph sz="half" idx="2"/>
          </p:nvPr>
        </p:nvSpPr>
        <p:spPr/>
        <p:txBody>
          <a:bodyPr anchor="ctr"/>
          <a:lstStyle/>
          <a:p>
            <a:pPr marL="0" indent="0">
              <a:buNone/>
            </a:pPr>
            <a:r>
              <a:rPr kumimoji="0" lang="es-ES" sz="28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No. El aumento durante las semanas 33-35 parece ser un patrón anual (esperado)</a:t>
            </a:r>
            <a:endParaRPr lang="es-ES" sz="2800" dirty="0">
              <a:latin typeface="Arial" panose="020B0604020202020204" pitchFamily="34" charset="0"/>
              <a:cs typeface="Arial" panose="020B0604020202020204" pitchFamily="34" charset="0"/>
            </a:endParaRPr>
          </a:p>
          <a:p>
            <a:pPr marL="0" indent="0">
              <a:buNone/>
            </a:pPr>
            <a:endParaRPr lang="es-ES" dirty="0"/>
          </a:p>
        </p:txBody>
      </p:sp>
      <p:sp>
        <p:nvSpPr>
          <p:cNvPr id="2" name="Title 1">
            <a:extLst>
              <a:ext uri="{FF2B5EF4-FFF2-40B4-BE49-F238E27FC236}">
                <a16:creationId xmlns:a16="http://schemas.microsoft.com/office/drawing/2014/main" id="{911AD4B5-3BA9-1773-DB47-22B62BC56FC5}"/>
              </a:ext>
            </a:extLst>
          </p:cNvPr>
          <p:cNvSpPr>
            <a:spLocks noGrp="1"/>
          </p:cNvSpPr>
          <p:nvPr>
            <p:ph type="title"/>
          </p:nvPr>
        </p:nvSpPr>
        <p:spPr/>
        <p:txBody>
          <a:bodyPr/>
          <a:lstStyle/>
          <a:p>
            <a:r>
              <a:rPr lang="es-ES" dirty="0"/>
              <a:t>Umbrales: Práctica 3: Respuesta</a:t>
            </a:r>
          </a:p>
        </p:txBody>
      </p:sp>
    </p:spTree>
    <p:extLst>
      <p:ext uri="{BB962C8B-B14F-4D97-AF65-F5344CB8AC3E}">
        <p14:creationId xmlns:p14="http://schemas.microsoft.com/office/powerpoint/2010/main" val="334531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360715"/>
            <a:ext cx="10515600" cy="4757452"/>
          </a:xfrm>
        </p:spPr>
        <p:txBody>
          <a:bodyPr/>
          <a:lstStyle/>
          <a:p>
            <a:pPr marL="514350" indent="-514350">
              <a:buClrTx/>
              <a:buFont typeface="+mj-lt"/>
              <a:buAutoNum type="arabicPeriod"/>
            </a:pPr>
            <a:r>
              <a:rPr lang="es-ES" dirty="0">
                <a:solidFill>
                  <a:schemeClr val="bg2"/>
                </a:solidFill>
              </a:rPr>
              <a:t>Explicar las medidas y los resultados epidemiológicos y estadísticos en un lenguaje sencillo.</a:t>
            </a:r>
          </a:p>
          <a:p>
            <a:pPr marL="514350" indent="-514350">
              <a:buClrTx/>
              <a:buFont typeface="+mj-lt"/>
              <a:buAutoNum type="arabicPeriod"/>
            </a:pPr>
            <a:r>
              <a:rPr lang="es-ES" dirty="0">
                <a:solidFill>
                  <a:schemeClr val="bg2"/>
                </a:solidFill>
              </a:rPr>
              <a:t>Comparar los datos observados con los </a:t>
            </a:r>
            <a:br>
              <a:rPr lang="es-ES" dirty="0">
                <a:solidFill>
                  <a:schemeClr val="bg2"/>
                </a:solidFill>
              </a:rPr>
            </a:br>
            <a:r>
              <a:rPr lang="es-ES" dirty="0">
                <a:solidFill>
                  <a:schemeClr val="bg2"/>
                </a:solidFill>
              </a:rPr>
              <a:t>umbrales establecidos</a:t>
            </a:r>
          </a:p>
          <a:p>
            <a:pPr marL="514350" indent="-514350">
              <a:buClrTx/>
              <a:buFont typeface="+mj-lt"/>
              <a:buAutoNum type="arabicPeriod"/>
            </a:pPr>
            <a:r>
              <a:rPr lang="es-ES" b="1" dirty="0"/>
              <a:t>Comparar los datos observados con los </a:t>
            </a:r>
            <a:br>
              <a:rPr lang="es-ES" b="1" dirty="0"/>
            </a:br>
            <a:r>
              <a:rPr lang="es-ES" b="1" dirty="0"/>
              <a:t>valores esperados</a:t>
            </a:r>
          </a:p>
          <a:p>
            <a:pPr marL="514350" indent="-514350">
              <a:buClrTx/>
              <a:buFont typeface="+mj-lt"/>
              <a:buAutoNum type="arabicPeriod"/>
            </a:pPr>
            <a:r>
              <a:rPr lang="es-ES" dirty="0">
                <a:solidFill>
                  <a:schemeClr val="bg2"/>
                </a:solidFill>
              </a:rPr>
              <a:t>Considere la calidad de los datos </a:t>
            </a:r>
          </a:p>
          <a:p>
            <a:pPr marL="514350" indent="-514350">
              <a:buClrTx/>
              <a:buFont typeface="+mj-lt"/>
              <a:buAutoNum type="arabicPeriod"/>
            </a:pPr>
            <a:r>
              <a:rPr lang="es-ES" dirty="0">
                <a:solidFill>
                  <a:schemeClr val="bg2"/>
                </a:solidFill>
              </a:rPr>
              <a:t>Considere las posibles explicaciones de un aparente aumento de los casos</a:t>
            </a:r>
          </a:p>
          <a:p>
            <a:pPr marL="514350" indent="-514350">
              <a:buClrTx/>
              <a:buFont typeface="+mj-lt"/>
              <a:buAutoNum type="arabicPeriod"/>
            </a:pPr>
            <a:r>
              <a:rPr lang="es-ES" dirty="0">
                <a:solidFill>
                  <a:schemeClr val="bg2"/>
                </a:solidFill>
              </a:rPr>
              <a:t>Hacer inferencias sobre la aparición de enfermedades a partir de datos resumidos</a:t>
            </a:r>
          </a:p>
          <a:p>
            <a:endParaRPr lang="es-ES" dirty="0"/>
          </a:p>
        </p:txBody>
      </p:sp>
      <p:sp>
        <p:nvSpPr>
          <p:cNvPr id="2" name="Title 1"/>
          <p:cNvSpPr>
            <a:spLocks noGrp="1"/>
          </p:cNvSpPr>
          <p:nvPr>
            <p:ph type="title"/>
          </p:nvPr>
        </p:nvSpPr>
        <p:spPr>
          <a:xfrm>
            <a:off x="838200" y="-32018"/>
            <a:ext cx="10515600" cy="1289318"/>
          </a:xfrm>
        </p:spPr>
        <p:txBody>
          <a:bodyPr/>
          <a:lstStyle/>
          <a:p>
            <a:r>
              <a:rPr lang="es-ES" dirty="0"/>
              <a:t>Aspectos de la interpretación de los datos de vigilancia </a:t>
            </a:r>
          </a:p>
        </p:txBody>
      </p:sp>
    </p:spTree>
    <p:extLst>
      <p:ext uri="{BB962C8B-B14F-4D97-AF65-F5344CB8AC3E}">
        <p14:creationId xmlns:p14="http://schemas.microsoft.com/office/powerpoint/2010/main" val="27629835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ES" b="1" dirty="0">
                <a:solidFill>
                  <a:srgbClr val="00953A"/>
                </a:solidFill>
              </a:rPr>
              <a:t>Observado</a:t>
            </a:r>
          </a:p>
          <a:p>
            <a:pPr lvl="1"/>
            <a:r>
              <a:rPr lang="es-ES" dirty="0"/>
              <a:t>Número de casos identificados o notificados durante un periodo específico (semana, mes)</a:t>
            </a:r>
          </a:p>
          <a:p>
            <a:r>
              <a:rPr lang="es-ES" b="1" dirty="0">
                <a:solidFill>
                  <a:srgbClr val="00953A"/>
                </a:solidFill>
              </a:rPr>
              <a:t>Previsto</a:t>
            </a:r>
          </a:p>
          <a:p>
            <a:pPr lvl="1"/>
            <a:r>
              <a:rPr lang="es-ES" dirty="0"/>
              <a:t>Número de casos que "normalmente" se identifican o notifican durante ese periodo</a:t>
            </a:r>
          </a:p>
          <a:p>
            <a:pPr lvl="1"/>
            <a:r>
              <a:rPr lang="es-ES" dirty="0"/>
              <a:t>Suele basarse en el número de casos observados durante el mismo periodo en años anteriores</a:t>
            </a:r>
          </a:p>
          <a:p>
            <a:endParaRPr lang="es-ES" dirty="0"/>
          </a:p>
        </p:txBody>
      </p:sp>
      <p:sp>
        <p:nvSpPr>
          <p:cNvPr id="2" name="Title 1"/>
          <p:cNvSpPr>
            <a:spLocks noGrp="1"/>
          </p:cNvSpPr>
          <p:nvPr>
            <p:ph type="title"/>
          </p:nvPr>
        </p:nvSpPr>
        <p:spPr/>
        <p:txBody>
          <a:bodyPr/>
          <a:lstStyle/>
          <a:p>
            <a:r>
              <a:rPr lang="es-ES" dirty="0"/>
              <a:t>Observado frente a esperado</a:t>
            </a:r>
          </a:p>
        </p:txBody>
      </p:sp>
    </p:spTree>
    <p:extLst>
      <p:ext uri="{BB962C8B-B14F-4D97-AF65-F5344CB8AC3E}">
        <p14:creationId xmlns:p14="http://schemas.microsoft.com/office/powerpoint/2010/main" val="426970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lgn="ctr">
              <a:buNone/>
            </a:pPr>
            <a:r>
              <a:rPr lang="es-ES" sz="2000" b="1" dirty="0"/>
              <a:t>Enfermedad F</a:t>
            </a:r>
          </a:p>
        </p:txBody>
      </p:sp>
      <p:sp>
        <p:nvSpPr>
          <p:cNvPr id="2" name="Title 1"/>
          <p:cNvSpPr>
            <a:spLocks noGrp="1"/>
          </p:cNvSpPr>
          <p:nvPr>
            <p:ph type="title"/>
          </p:nvPr>
        </p:nvSpPr>
        <p:spPr/>
        <p:txBody>
          <a:bodyPr/>
          <a:lstStyle/>
          <a:p>
            <a:r>
              <a:rPr lang="es-ES" dirty="0"/>
              <a:t>Observado</a:t>
            </a:r>
          </a:p>
        </p:txBody>
      </p:sp>
      <p:graphicFrame>
        <p:nvGraphicFramePr>
          <p:cNvPr id="4" name="Chart 3"/>
          <p:cNvGraphicFramePr>
            <a:graphicFrameLocks/>
          </p:cNvGraphicFramePr>
          <p:nvPr>
            <p:extLst>
              <p:ext uri="{D42A27DB-BD31-4B8C-83A1-F6EECF244321}">
                <p14:modId xmlns:p14="http://schemas.microsoft.com/office/powerpoint/2010/main" val="2901985074"/>
              </p:ext>
            </p:extLst>
          </p:nvPr>
        </p:nvGraphicFramePr>
        <p:xfrm>
          <a:off x="2209800" y="1944160"/>
          <a:ext cx="7772400"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7975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87020" indent="-287020">
              <a:spcBef>
                <a:spcPts val="0"/>
              </a:spcBef>
            </a:pPr>
            <a:r>
              <a:rPr lang="es-ES" b="1" dirty="0">
                <a:solidFill>
                  <a:srgbClr val="00953A"/>
                </a:solidFill>
              </a:rPr>
              <a:t>Endémico</a:t>
            </a:r>
            <a:r>
              <a:rPr lang="es-ES" dirty="0"/>
              <a:t>: consistente o que se mantiene en el nivel de referencia</a:t>
            </a:r>
          </a:p>
          <a:p>
            <a:pPr marL="744220" lvl="1" indent="-287020">
              <a:spcBef>
                <a:spcPts val="0"/>
              </a:spcBef>
            </a:pPr>
            <a:r>
              <a:rPr lang="es-ES" dirty="0"/>
              <a:t>Habitual, esperado</a:t>
            </a:r>
          </a:p>
          <a:p>
            <a:pPr marL="287020" indent="-287020">
              <a:spcBef>
                <a:spcPts val="0"/>
              </a:spcBef>
            </a:pPr>
            <a:r>
              <a:rPr lang="es-ES" b="1" dirty="0">
                <a:solidFill>
                  <a:srgbClr val="00953A"/>
                </a:solidFill>
                <a:ea typeface="+mn-lt"/>
                <a:cs typeface="+mn-lt"/>
              </a:rPr>
              <a:t>Enzootia</a:t>
            </a:r>
            <a:r>
              <a:rPr lang="es-ES" dirty="0">
                <a:ea typeface="+mn-lt"/>
                <a:cs typeface="+mn-lt"/>
              </a:rPr>
              <a:t>: equivalente no humano de endémico</a:t>
            </a:r>
            <a:endParaRPr lang="es-ES" dirty="0"/>
          </a:p>
          <a:p>
            <a:pPr marL="287020" indent="-287020">
              <a:spcBef>
                <a:spcPts val="0"/>
              </a:spcBef>
              <a:buClr>
                <a:srgbClr val="005808"/>
              </a:buClr>
            </a:pPr>
            <a:endParaRPr lang="es-ES" dirty="0">
              <a:solidFill>
                <a:schemeClr val="tx2"/>
              </a:solidFill>
            </a:endParaRPr>
          </a:p>
          <a:p>
            <a:pPr marL="287020" indent="-287020"/>
            <a:endParaRPr lang="es-ES" dirty="0">
              <a:solidFill>
                <a:schemeClr val="tx2"/>
              </a:solidFill>
            </a:endParaRPr>
          </a:p>
        </p:txBody>
      </p:sp>
      <p:sp>
        <p:nvSpPr>
          <p:cNvPr id="2" name="Title 1"/>
          <p:cNvSpPr>
            <a:spLocks noGrp="1"/>
          </p:cNvSpPr>
          <p:nvPr>
            <p:ph type="title"/>
          </p:nvPr>
        </p:nvSpPr>
        <p:spPr/>
        <p:txBody>
          <a:bodyPr/>
          <a:lstStyle/>
          <a:p>
            <a:r>
              <a:rPr lang="es-ES" dirty="0">
                <a:latin typeface="Franklin Gothic Medium"/>
              </a:rPr>
              <a:t>¿Qué es "endémico"? ¿“enzootia"?</a:t>
            </a:r>
            <a:endParaRPr lang="es-ES" dirty="0"/>
          </a:p>
        </p:txBody>
      </p:sp>
      <p:sp>
        <p:nvSpPr>
          <p:cNvPr id="4" name="Rectangle 3"/>
          <p:cNvSpPr/>
          <p:nvPr/>
        </p:nvSpPr>
        <p:spPr>
          <a:xfrm>
            <a:off x="7086600" y="3575978"/>
            <a:ext cx="2565400" cy="2049322"/>
          </a:xfrm>
          <a:prstGeom prst="rect">
            <a:avLst/>
          </a:prstGeom>
          <a:solidFill>
            <a:sysClr val="window" lastClr="FFFFFF"/>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prstClr val="white"/>
              </a:solidFill>
              <a:latin typeface="Calibri"/>
              <a:cs typeface="+mn-cs"/>
            </a:endParaRPr>
          </a:p>
        </p:txBody>
      </p:sp>
      <p:grpSp>
        <p:nvGrpSpPr>
          <p:cNvPr id="5" name="Group 2"/>
          <p:cNvGrpSpPr>
            <a:grpSpLocks/>
          </p:cNvGrpSpPr>
          <p:nvPr/>
        </p:nvGrpSpPr>
        <p:grpSpPr bwMode="auto">
          <a:xfrm>
            <a:off x="2667387" y="3588704"/>
            <a:ext cx="7391013" cy="2718832"/>
            <a:chOff x="1143386" y="3524250"/>
            <a:chExt cx="7391013" cy="2718832"/>
          </a:xfrm>
        </p:grpSpPr>
        <p:sp>
          <p:nvSpPr>
            <p:cNvPr id="6" name="Line 5"/>
            <p:cNvSpPr>
              <a:spLocks noChangeShapeType="1"/>
            </p:cNvSpPr>
            <p:nvPr/>
          </p:nvSpPr>
          <p:spPr bwMode="auto">
            <a:xfrm>
              <a:off x="1597025" y="3988710"/>
              <a:ext cx="0" cy="1828800"/>
            </a:xfrm>
            <a:prstGeom prst="line">
              <a:avLst/>
            </a:prstGeom>
            <a:noFill/>
            <a:ln w="9525">
              <a:solidFill>
                <a:schemeClr val="tx1"/>
              </a:solidFill>
              <a:round/>
              <a:headEnd/>
              <a:tailEnd/>
            </a:ln>
          </p:spPr>
          <p:txBody>
            <a:bodyPr wrap="none" anchor="ctr"/>
            <a:lstStyle/>
            <a:p>
              <a:pPr>
                <a:defRPr/>
              </a:pPr>
              <a:endParaRPr lang="es-ES" dirty="0">
                <a:latin typeface="+mn-lt"/>
                <a:ea typeface="+mn-ea"/>
              </a:endParaRPr>
            </a:p>
          </p:txBody>
        </p:sp>
        <p:sp>
          <p:nvSpPr>
            <p:cNvPr id="7" name="Line 6"/>
            <p:cNvSpPr>
              <a:spLocks noChangeShapeType="1"/>
            </p:cNvSpPr>
            <p:nvPr/>
          </p:nvSpPr>
          <p:spPr bwMode="auto">
            <a:xfrm>
              <a:off x="1597025" y="5827713"/>
              <a:ext cx="6937374" cy="1587"/>
            </a:xfrm>
            <a:prstGeom prst="line">
              <a:avLst/>
            </a:prstGeom>
            <a:noFill/>
            <a:ln w="9525">
              <a:solidFill>
                <a:schemeClr val="tx1"/>
              </a:solidFill>
              <a:round/>
              <a:headEnd/>
              <a:tailEnd/>
            </a:ln>
          </p:spPr>
          <p:txBody>
            <a:bodyPr wrap="none" anchor="ctr"/>
            <a:lstStyle/>
            <a:p>
              <a:pPr>
                <a:defRPr/>
              </a:pPr>
              <a:endParaRPr lang="es-ES" dirty="0">
                <a:latin typeface="+mn-lt"/>
                <a:ea typeface="+mn-ea"/>
              </a:endParaRPr>
            </a:p>
          </p:txBody>
        </p:sp>
        <p:sp>
          <p:nvSpPr>
            <p:cNvPr id="8" name="Freeform 7"/>
            <p:cNvSpPr>
              <a:spLocks/>
            </p:cNvSpPr>
            <p:nvPr/>
          </p:nvSpPr>
          <p:spPr bwMode="auto">
            <a:xfrm>
              <a:off x="1976438" y="3524250"/>
              <a:ext cx="6367461" cy="2303463"/>
            </a:xfrm>
            <a:custGeom>
              <a:avLst/>
              <a:gdLst>
                <a:gd name="T0" fmla="*/ 0 w 3216"/>
                <a:gd name="T1" fmla="*/ 1592 h 1832"/>
                <a:gd name="T2" fmla="*/ 336 w 3216"/>
                <a:gd name="T3" fmla="*/ 1448 h 1832"/>
                <a:gd name="T4" fmla="*/ 576 w 3216"/>
                <a:gd name="T5" fmla="*/ 1640 h 1832"/>
                <a:gd name="T6" fmla="*/ 912 w 3216"/>
                <a:gd name="T7" fmla="*/ 1448 h 1832"/>
                <a:gd name="T8" fmla="*/ 1104 w 3216"/>
                <a:gd name="T9" fmla="*/ 1592 h 1832"/>
                <a:gd name="T10" fmla="*/ 1248 w 3216"/>
                <a:gd name="T11" fmla="*/ 1496 h 1832"/>
                <a:gd name="T12" fmla="*/ 1536 w 3216"/>
                <a:gd name="T13" fmla="*/ 1592 h 1832"/>
                <a:gd name="T14" fmla="*/ 1776 w 3216"/>
                <a:gd name="T15" fmla="*/ 1400 h 1832"/>
                <a:gd name="T16" fmla="*/ 2016 w 3216"/>
                <a:gd name="T17" fmla="*/ 1544 h 1832"/>
                <a:gd name="T18" fmla="*/ 2352 w 3216"/>
                <a:gd name="T19" fmla="*/ 8 h 1832"/>
                <a:gd name="T20" fmla="*/ 2784 w 3216"/>
                <a:gd name="T21" fmla="*/ 1592 h 1832"/>
                <a:gd name="T22" fmla="*/ 3024 w 3216"/>
                <a:gd name="T23" fmla="*/ 1448 h 1832"/>
                <a:gd name="T24" fmla="*/ 3216 w 3216"/>
                <a:gd name="T25" fmla="*/ 1592 h 18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16"/>
                <a:gd name="T40" fmla="*/ 0 h 1832"/>
                <a:gd name="T41" fmla="*/ 3216 w 3216"/>
                <a:gd name="T42" fmla="*/ 1832 h 18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16" h="1832">
                  <a:moveTo>
                    <a:pt x="0" y="1592"/>
                  </a:moveTo>
                  <a:cubicBezTo>
                    <a:pt x="120" y="1516"/>
                    <a:pt x="240" y="1440"/>
                    <a:pt x="336" y="1448"/>
                  </a:cubicBezTo>
                  <a:cubicBezTo>
                    <a:pt x="432" y="1456"/>
                    <a:pt x="480" y="1640"/>
                    <a:pt x="576" y="1640"/>
                  </a:cubicBezTo>
                  <a:cubicBezTo>
                    <a:pt x="672" y="1640"/>
                    <a:pt x="824" y="1456"/>
                    <a:pt x="912" y="1448"/>
                  </a:cubicBezTo>
                  <a:cubicBezTo>
                    <a:pt x="1000" y="1440"/>
                    <a:pt x="1048" y="1584"/>
                    <a:pt x="1104" y="1592"/>
                  </a:cubicBezTo>
                  <a:cubicBezTo>
                    <a:pt x="1160" y="1600"/>
                    <a:pt x="1176" y="1496"/>
                    <a:pt x="1248" y="1496"/>
                  </a:cubicBezTo>
                  <a:cubicBezTo>
                    <a:pt x="1320" y="1496"/>
                    <a:pt x="1448" y="1608"/>
                    <a:pt x="1536" y="1592"/>
                  </a:cubicBezTo>
                  <a:cubicBezTo>
                    <a:pt x="1624" y="1576"/>
                    <a:pt x="1696" y="1408"/>
                    <a:pt x="1776" y="1400"/>
                  </a:cubicBezTo>
                  <a:cubicBezTo>
                    <a:pt x="1856" y="1392"/>
                    <a:pt x="1920" y="1776"/>
                    <a:pt x="2016" y="1544"/>
                  </a:cubicBezTo>
                  <a:cubicBezTo>
                    <a:pt x="2112" y="1312"/>
                    <a:pt x="2224" y="0"/>
                    <a:pt x="2352" y="8"/>
                  </a:cubicBezTo>
                  <a:cubicBezTo>
                    <a:pt x="2480" y="16"/>
                    <a:pt x="2672" y="1352"/>
                    <a:pt x="2784" y="1592"/>
                  </a:cubicBezTo>
                  <a:cubicBezTo>
                    <a:pt x="2896" y="1832"/>
                    <a:pt x="2952" y="1448"/>
                    <a:pt x="3024" y="1448"/>
                  </a:cubicBezTo>
                  <a:cubicBezTo>
                    <a:pt x="3096" y="1448"/>
                    <a:pt x="3184" y="1568"/>
                    <a:pt x="3216" y="1592"/>
                  </a:cubicBezTo>
                </a:path>
              </a:pathLst>
            </a:custGeom>
            <a:noFill/>
            <a:ln w="50800">
              <a:solidFill>
                <a:srgbClr val="0066CC"/>
              </a:solidFill>
              <a:round/>
              <a:headEnd/>
              <a:tailEnd/>
            </a:ln>
          </p:spPr>
          <p:txBody>
            <a:bodyPr wrap="none" anchor="ctr"/>
            <a:lstStyle/>
            <a:p>
              <a:pPr>
                <a:defRPr/>
              </a:pPr>
              <a:endParaRPr lang="es-ES" dirty="0">
                <a:latin typeface="+mn-lt"/>
                <a:ea typeface="+mn-ea"/>
              </a:endParaRPr>
            </a:p>
          </p:txBody>
        </p:sp>
        <p:sp>
          <p:nvSpPr>
            <p:cNvPr id="9" name="Text Box 10"/>
            <p:cNvSpPr txBox="1">
              <a:spLocks noChangeArrowheads="1"/>
            </p:cNvSpPr>
            <p:nvPr/>
          </p:nvSpPr>
          <p:spPr bwMode="auto">
            <a:xfrm rot="16200000">
              <a:off x="199339" y="4518187"/>
              <a:ext cx="2257425" cy="369332"/>
            </a:xfrm>
            <a:prstGeom prst="rect">
              <a:avLst/>
            </a:prstGeom>
            <a:noFill/>
            <a:ln w="9525">
              <a:noFill/>
              <a:miter lim="800000"/>
              <a:headEnd/>
              <a:tailEnd/>
            </a:ln>
          </p:spPr>
          <p:txBody>
            <a:bodyPr>
              <a:spAutoFit/>
            </a:bodyPr>
            <a:lstStyle/>
            <a:p>
              <a:pPr algn="ctr" eaLnBrk="0" hangingPunct="0">
                <a:spcBef>
                  <a:spcPct val="50000"/>
                </a:spcBef>
                <a:defRPr/>
              </a:pPr>
              <a:r>
                <a:rPr lang="es-ES" dirty="0">
                  <a:latin typeface="Arial" panose="020B0604020202020204" pitchFamily="34" charset="0"/>
                  <a:cs typeface="Arial" panose="020B0604020202020204" pitchFamily="34" charset="0"/>
                </a:rPr>
                <a:t>Nº de casos </a:t>
              </a:r>
            </a:p>
          </p:txBody>
        </p:sp>
        <p:sp>
          <p:nvSpPr>
            <p:cNvPr id="10" name="Text Box 11"/>
            <p:cNvSpPr txBox="1">
              <a:spLocks noChangeArrowheads="1"/>
            </p:cNvSpPr>
            <p:nvPr/>
          </p:nvSpPr>
          <p:spPr bwMode="auto">
            <a:xfrm>
              <a:off x="1692275" y="5873750"/>
              <a:ext cx="1235075" cy="369332"/>
            </a:xfrm>
            <a:prstGeom prst="rect">
              <a:avLst/>
            </a:prstGeom>
            <a:noFill/>
            <a:ln w="9525">
              <a:noFill/>
              <a:miter lim="800000"/>
              <a:headEnd/>
              <a:tailEnd/>
            </a:ln>
          </p:spPr>
          <p:txBody>
            <a:bodyPr>
              <a:spAutoFit/>
            </a:bodyPr>
            <a:lstStyle/>
            <a:p>
              <a:pPr eaLnBrk="0" hangingPunct="0">
                <a:spcBef>
                  <a:spcPct val="50000"/>
                </a:spcBef>
                <a:defRPr/>
              </a:pPr>
              <a:r>
                <a:rPr lang="es-ES" dirty="0">
                  <a:latin typeface="Arial" panose="020B0604020202020204" pitchFamily="34" charset="0"/>
                  <a:cs typeface="Arial" panose="020B0604020202020204" pitchFamily="34" charset="0"/>
                </a:rPr>
                <a:t>Tiempo</a:t>
              </a:r>
            </a:p>
          </p:txBody>
        </p:sp>
        <p:sp>
          <p:nvSpPr>
            <p:cNvPr id="11" name="Line 12"/>
            <p:cNvSpPr>
              <a:spLocks noChangeShapeType="1"/>
            </p:cNvSpPr>
            <p:nvPr/>
          </p:nvSpPr>
          <p:spPr bwMode="auto">
            <a:xfrm>
              <a:off x="2736850" y="6010275"/>
              <a:ext cx="4846637" cy="0"/>
            </a:xfrm>
            <a:prstGeom prst="line">
              <a:avLst/>
            </a:prstGeom>
            <a:noFill/>
            <a:ln w="31750">
              <a:solidFill>
                <a:schemeClr val="tx1"/>
              </a:solidFill>
              <a:round/>
              <a:headEnd/>
              <a:tailEnd type="triangle" w="med" len="med"/>
            </a:ln>
          </p:spPr>
          <p:txBody>
            <a:bodyPr wrap="none" anchor="ctr"/>
            <a:lstStyle/>
            <a:p>
              <a:pPr>
                <a:defRPr/>
              </a:pPr>
              <a:endParaRPr lang="es-ES" dirty="0">
                <a:latin typeface="+mn-lt"/>
                <a:ea typeface="+mn-ea"/>
              </a:endParaRPr>
            </a:p>
          </p:txBody>
        </p:sp>
      </p:grpSp>
      <p:sp>
        <p:nvSpPr>
          <p:cNvPr id="12" name="Rectangle 11"/>
          <p:cNvSpPr/>
          <p:nvPr/>
        </p:nvSpPr>
        <p:spPr>
          <a:xfrm>
            <a:off x="7520107" y="3545268"/>
            <a:ext cx="2393724" cy="2221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Text Box 8"/>
          <p:cNvSpPr txBox="1">
            <a:spLocks noChangeArrowheads="1"/>
          </p:cNvSpPr>
          <p:nvPr/>
        </p:nvSpPr>
        <p:spPr bwMode="auto">
          <a:xfrm>
            <a:off x="3873826" y="4290820"/>
            <a:ext cx="3106111" cy="461665"/>
          </a:xfrm>
          <a:prstGeom prst="rect">
            <a:avLst/>
          </a:prstGeom>
          <a:noFill/>
          <a:ln>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ClrTx/>
              <a:buNone/>
            </a:pPr>
            <a:r>
              <a:rPr lang="es-GT" sz="2400" noProof="0" dirty="0">
                <a:latin typeface="Arial"/>
                <a:ea typeface="ＭＳ Ｐゴシック"/>
                <a:cs typeface="Arial"/>
              </a:rPr>
              <a:t>Endémico o enzootia</a:t>
            </a:r>
            <a:endParaRPr lang="es-GT" sz="2400" noProof="0" dirty="0"/>
          </a:p>
        </p:txBody>
      </p:sp>
    </p:spTree>
    <p:extLst>
      <p:ext uri="{BB962C8B-B14F-4D97-AF65-F5344CB8AC3E}">
        <p14:creationId xmlns:p14="http://schemas.microsoft.com/office/powerpoint/2010/main" val="3632388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87020" indent="-287020"/>
            <a:r>
              <a:rPr lang="es-ES" b="1" dirty="0">
                <a:solidFill>
                  <a:srgbClr val="00953A"/>
                </a:solidFill>
              </a:rPr>
              <a:t>Epidemia</a:t>
            </a:r>
            <a:r>
              <a:rPr lang="es-ES" dirty="0"/>
              <a:t>: aparición de más casos de enfermedad de los esperados en una zona geográfica o población en un periodo de tiempo determinado</a:t>
            </a:r>
          </a:p>
          <a:p>
            <a:pPr marL="287020" indent="-287020"/>
            <a:r>
              <a:rPr lang="es-ES" b="1" dirty="0">
                <a:solidFill>
                  <a:srgbClr val="00953A"/>
                </a:solidFill>
              </a:rPr>
              <a:t>Epizootia</a:t>
            </a:r>
            <a:r>
              <a:rPr lang="es-ES" dirty="0"/>
              <a:t>: epidemia en una población animal</a:t>
            </a:r>
          </a:p>
        </p:txBody>
      </p:sp>
      <p:sp>
        <p:nvSpPr>
          <p:cNvPr id="2" name="Title 1"/>
          <p:cNvSpPr>
            <a:spLocks noGrp="1"/>
          </p:cNvSpPr>
          <p:nvPr>
            <p:ph type="title"/>
          </p:nvPr>
        </p:nvSpPr>
        <p:spPr/>
        <p:txBody>
          <a:bodyPr/>
          <a:lstStyle/>
          <a:p>
            <a:r>
              <a:rPr lang="es-ES" dirty="0">
                <a:latin typeface="Franklin Gothic Medium"/>
              </a:rPr>
              <a:t>¿Qué es una "epidemia"? ¿“epizootia"?</a:t>
            </a:r>
            <a:endParaRPr lang="es-ES" dirty="0">
              <a:solidFill>
                <a:schemeClr val="tx2"/>
              </a:solidFill>
            </a:endParaRPr>
          </a:p>
        </p:txBody>
      </p:sp>
      <p:grpSp>
        <p:nvGrpSpPr>
          <p:cNvPr id="5" name="Group 2"/>
          <p:cNvGrpSpPr>
            <a:grpSpLocks/>
          </p:cNvGrpSpPr>
          <p:nvPr/>
        </p:nvGrpSpPr>
        <p:grpSpPr bwMode="auto">
          <a:xfrm>
            <a:off x="2098146" y="3633882"/>
            <a:ext cx="7391013" cy="2718832"/>
            <a:chOff x="1143386" y="3524250"/>
            <a:chExt cx="7391013" cy="2718832"/>
          </a:xfrm>
        </p:grpSpPr>
        <p:sp>
          <p:nvSpPr>
            <p:cNvPr id="6" name="Line 5"/>
            <p:cNvSpPr>
              <a:spLocks noChangeShapeType="1"/>
            </p:cNvSpPr>
            <p:nvPr/>
          </p:nvSpPr>
          <p:spPr bwMode="auto">
            <a:xfrm>
              <a:off x="1597025" y="3988710"/>
              <a:ext cx="0" cy="1828800"/>
            </a:xfrm>
            <a:prstGeom prst="line">
              <a:avLst/>
            </a:prstGeom>
            <a:noFill/>
            <a:ln w="9525">
              <a:solidFill>
                <a:schemeClr val="tx1"/>
              </a:solidFill>
              <a:round/>
              <a:headEnd/>
              <a:tailEnd/>
            </a:ln>
          </p:spPr>
          <p:txBody>
            <a:bodyPr wrap="none" anchor="ctr"/>
            <a:lstStyle/>
            <a:p>
              <a:pPr>
                <a:defRPr/>
              </a:pPr>
              <a:endParaRPr lang="es-ES" dirty="0">
                <a:latin typeface="+mn-lt"/>
                <a:ea typeface="+mn-ea"/>
              </a:endParaRPr>
            </a:p>
          </p:txBody>
        </p:sp>
        <p:sp>
          <p:nvSpPr>
            <p:cNvPr id="7" name="Line 6"/>
            <p:cNvSpPr>
              <a:spLocks noChangeShapeType="1"/>
            </p:cNvSpPr>
            <p:nvPr/>
          </p:nvSpPr>
          <p:spPr bwMode="auto">
            <a:xfrm>
              <a:off x="1597025" y="5827713"/>
              <a:ext cx="6937374" cy="1587"/>
            </a:xfrm>
            <a:prstGeom prst="line">
              <a:avLst/>
            </a:prstGeom>
            <a:noFill/>
            <a:ln w="9525">
              <a:solidFill>
                <a:schemeClr val="tx1"/>
              </a:solidFill>
              <a:round/>
              <a:headEnd/>
              <a:tailEnd/>
            </a:ln>
          </p:spPr>
          <p:txBody>
            <a:bodyPr wrap="none" anchor="ctr"/>
            <a:lstStyle/>
            <a:p>
              <a:pPr>
                <a:defRPr/>
              </a:pPr>
              <a:endParaRPr lang="es-ES" dirty="0">
                <a:latin typeface="+mn-lt"/>
                <a:ea typeface="+mn-ea"/>
              </a:endParaRPr>
            </a:p>
          </p:txBody>
        </p:sp>
        <p:sp>
          <p:nvSpPr>
            <p:cNvPr id="8" name="Freeform 7"/>
            <p:cNvSpPr>
              <a:spLocks/>
            </p:cNvSpPr>
            <p:nvPr/>
          </p:nvSpPr>
          <p:spPr bwMode="auto">
            <a:xfrm>
              <a:off x="1976438" y="3524250"/>
              <a:ext cx="6367461" cy="2303463"/>
            </a:xfrm>
            <a:custGeom>
              <a:avLst/>
              <a:gdLst>
                <a:gd name="T0" fmla="*/ 0 w 3216"/>
                <a:gd name="T1" fmla="*/ 1592 h 1832"/>
                <a:gd name="T2" fmla="*/ 336 w 3216"/>
                <a:gd name="T3" fmla="*/ 1448 h 1832"/>
                <a:gd name="T4" fmla="*/ 576 w 3216"/>
                <a:gd name="T5" fmla="*/ 1640 h 1832"/>
                <a:gd name="T6" fmla="*/ 912 w 3216"/>
                <a:gd name="T7" fmla="*/ 1448 h 1832"/>
                <a:gd name="T8" fmla="*/ 1104 w 3216"/>
                <a:gd name="T9" fmla="*/ 1592 h 1832"/>
                <a:gd name="T10" fmla="*/ 1248 w 3216"/>
                <a:gd name="T11" fmla="*/ 1496 h 1832"/>
                <a:gd name="T12" fmla="*/ 1536 w 3216"/>
                <a:gd name="T13" fmla="*/ 1592 h 1832"/>
                <a:gd name="T14" fmla="*/ 1776 w 3216"/>
                <a:gd name="T15" fmla="*/ 1400 h 1832"/>
                <a:gd name="T16" fmla="*/ 2016 w 3216"/>
                <a:gd name="T17" fmla="*/ 1544 h 1832"/>
                <a:gd name="T18" fmla="*/ 2352 w 3216"/>
                <a:gd name="T19" fmla="*/ 8 h 1832"/>
                <a:gd name="T20" fmla="*/ 2784 w 3216"/>
                <a:gd name="T21" fmla="*/ 1592 h 1832"/>
                <a:gd name="T22" fmla="*/ 3024 w 3216"/>
                <a:gd name="T23" fmla="*/ 1448 h 1832"/>
                <a:gd name="T24" fmla="*/ 3216 w 3216"/>
                <a:gd name="T25" fmla="*/ 1592 h 18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16"/>
                <a:gd name="T40" fmla="*/ 0 h 1832"/>
                <a:gd name="T41" fmla="*/ 3216 w 3216"/>
                <a:gd name="T42" fmla="*/ 1832 h 18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16" h="1832">
                  <a:moveTo>
                    <a:pt x="0" y="1592"/>
                  </a:moveTo>
                  <a:cubicBezTo>
                    <a:pt x="120" y="1516"/>
                    <a:pt x="240" y="1440"/>
                    <a:pt x="336" y="1448"/>
                  </a:cubicBezTo>
                  <a:cubicBezTo>
                    <a:pt x="432" y="1456"/>
                    <a:pt x="480" y="1640"/>
                    <a:pt x="576" y="1640"/>
                  </a:cubicBezTo>
                  <a:cubicBezTo>
                    <a:pt x="672" y="1640"/>
                    <a:pt x="824" y="1456"/>
                    <a:pt x="912" y="1448"/>
                  </a:cubicBezTo>
                  <a:cubicBezTo>
                    <a:pt x="1000" y="1440"/>
                    <a:pt x="1048" y="1584"/>
                    <a:pt x="1104" y="1592"/>
                  </a:cubicBezTo>
                  <a:cubicBezTo>
                    <a:pt x="1160" y="1600"/>
                    <a:pt x="1176" y="1496"/>
                    <a:pt x="1248" y="1496"/>
                  </a:cubicBezTo>
                  <a:cubicBezTo>
                    <a:pt x="1320" y="1496"/>
                    <a:pt x="1448" y="1608"/>
                    <a:pt x="1536" y="1592"/>
                  </a:cubicBezTo>
                  <a:cubicBezTo>
                    <a:pt x="1624" y="1576"/>
                    <a:pt x="1696" y="1408"/>
                    <a:pt x="1776" y="1400"/>
                  </a:cubicBezTo>
                  <a:cubicBezTo>
                    <a:pt x="1856" y="1392"/>
                    <a:pt x="1920" y="1776"/>
                    <a:pt x="2016" y="1544"/>
                  </a:cubicBezTo>
                  <a:cubicBezTo>
                    <a:pt x="2112" y="1312"/>
                    <a:pt x="2224" y="0"/>
                    <a:pt x="2352" y="8"/>
                  </a:cubicBezTo>
                  <a:cubicBezTo>
                    <a:pt x="2480" y="16"/>
                    <a:pt x="2672" y="1352"/>
                    <a:pt x="2784" y="1592"/>
                  </a:cubicBezTo>
                  <a:cubicBezTo>
                    <a:pt x="2896" y="1832"/>
                    <a:pt x="2952" y="1448"/>
                    <a:pt x="3024" y="1448"/>
                  </a:cubicBezTo>
                  <a:cubicBezTo>
                    <a:pt x="3096" y="1448"/>
                    <a:pt x="3184" y="1568"/>
                    <a:pt x="3216" y="1592"/>
                  </a:cubicBezTo>
                </a:path>
              </a:pathLst>
            </a:custGeom>
            <a:noFill/>
            <a:ln w="50800">
              <a:solidFill>
                <a:srgbClr val="0066CC"/>
              </a:solidFill>
              <a:round/>
              <a:headEnd/>
              <a:tailEnd/>
            </a:ln>
          </p:spPr>
          <p:txBody>
            <a:bodyPr wrap="none" anchor="ctr"/>
            <a:lstStyle/>
            <a:p>
              <a:pPr>
                <a:defRPr/>
              </a:pPr>
              <a:endParaRPr lang="es-ES" dirty="0">
                <a:latin typeface="+mn-lt"/>
                <a:ea typeface="+mn-ea"/>
              </a:endParaRPr>
            </a:p>
          </p:txBody>
        </p:sp>
        <p:sp>
          <p:nvSpPr>
            <p:cNvPr id="9" name="Text Box 10"/>
            <p:cNvSpPr txBox="1">
              <a:spLocks noChangeArrowheads="1"/>
            </p:cNvSpPr>
            <p:nvPr/>
          </p:nvSpPr>
          <p:spPr bwMode="auto">
            <a:xfrm rot="16200000">
              <a:off x="199339" y="4518187"/>
              <a:ext cx="2257425" cy="369332"/>
            </a:xfrm>
            <a:prstGeom prst="rect">
              <a:avLst/>
            </a:prstGeom>
            <a:noFill/>
            <a:ln w="9525">
              <a:noFill/>
              <a:miter lim="800000"/>
              <a:headEnd/>
              <a:tailEnd/>
            </a:ln>
          </p:spPr>
          <p:txBody>
            <a:bodyPr>
              <a:spAutoFit/>
            </a:bodyPr>
            <a:lstStyle/>
            <a:p>
              <a:pPr algn="ctr" eaLnBrk="0" hangingPunct="0">
                <a:spcBef>
                  <a:spcPct val="50000"/>
                </a:spcBef>
                <a:defRPr/>
              </a:pPr>
              <a:r>
                <a:rPr lang="es-ES" dirty="0">
                  <a:latin typeface="Arial" panose="020B0604020202020204" pitchFamily="34" charset="0"/>
                  <a:cs typeface="Arial" panose="020B0604020202020204" pitchFamily="34" charset="0"/>
                </a:rPr>
                <a:t>Nº de casos </a:t>
              </a:r>
            </a:p>
          </p:txBody>
        </p:sp>
        <p:sp>
          <p:nvSpPr>
            <p:cNvPr id="10" name="Text Box 11"/>
            <p:cNvSpPr txBox="1">
              <a:spLocks noChangeArrowheads="1"/>
            </p:cNvSpPr>
            <p:nvPr/>
          </p:nvSpPr>
          <p:spPr bwMode="auto">
            <a:xfrm>
              <a:off x="1692275" y="5873750"/>
              <a:ext cx="1235075" cy="369332"/>
            </a:xfrm>
            <a:prstGeom prst="rect">
              <a:avLst/>
            </a:prstGeom>
            <a:noFill/>
            <a:ln w="9525">
              <a:noFill/>
              <a:miter lim="800000"/>
              <a:headEnd/>
              <a:tailEnd/>
            </a:ln>
          </p:spPr>
          <p:txBody>
            <a:bodyPr>
              <a:spAutoFit/>
            </a:bodyPr>
            <a:lstStyle/>
            <a:p>
              <a:pPr eaLnBrk="0" hangingPunct="0">
                <a:spcBef>
                  <a:spcPct val="50000"/>
                </a:spcBef>
                <a:defRPr/>
              </a:pPr>
              <a:r>
                <a:rPr lang="es-ES" dirty="0">
                  <a:latin typeface="Arial" panose="020B0604020202020204" pitchFamily="34" charset="0"/>
                  <a:cs typeface="Arial" panose="020B0604020202020204" pitchFamily="34" charset="0"/>
                </a:rPr>
                <a:t>Tiempo</a:t>
              </a:r>
            </a:p>
          </p:txBody>
        </p:sp>
        <p:sp>
          <p:nvSpPr>
            <p:cNvPr id="11" name="Line 12"/>
            <p:cNvSpPr>
              <a:spLocks noChangeShapeType="1"/>
            </p:cNvSpPr>
            <p:nvPr/>
          </p:nvSpPr>
          <p:spPr bwMode="auto">
            <a:xfrm>
              <a:off x="2736850" y="6010275"/>
              <a:ext cx="4846637" cy="0"/>
            </a:xfrm>
            <a:prstGeom prst="line">
              <a:avLst/>
            </a:prstGeom>
            <a:noFill/>
            <a:ln w="31750">
              <a:solidFill>
                <a:schemeClr val="tx1"/>
              </a:solidFill>
              <a:round/>
              <a:headEnd/>
              <a:tailEnd type="triangle" w="med" len="med"/>
            </a:ln>
          </p:spPr>
          <p:txBody>
            <a:bodyPr wrap="none" anchor="ctr"/>
            <a:lstStyle/>
            <a:p>
              <a:pPr>
                <a:defRPr/>
              </a:pPr>
              <a:endParaRPr lang="es-ES" dirty="0">
                <a:latin typeface="+mn-lt"/>
                <a:ea typeface="+mn-ea"/>
              </a:endParaRPr>
            </a:p>
          </p:txBody>
        </p:sp>
      </p:grpSp>
      <p:sp>
        <p:nvSpPr>
          <p:cNvPr id="13" name="Text Box 8"/>
          <p:cNvSpPr txBox="1">
            <a:spLocks noChangeArrowheads="1"/>
          </p:cNvSpPr>
          <p:nvPr/>
        </p:nvSpPr>
        <p:spPr bwMode="auto">
          <a:xfrm>
            <a:off x="3123874" y="4345034"/>
            <a:ext cx="3015754" cy="461665"/>
          </a:xfrm>
          <a:prstGeom prst="rect">
            <a:avLst/>
          </a:prstGeom>
          <a:noFill/>
          <a:ln>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ClrTx/>
              <a:buNone/>
            </a:pPr>
            <a:r>
              <a:rPr lang="es-GT" sz="2400" noProof="0" dirty="0">
                <a:latin typeface="Arial"/>
                <a:ea typeface="ＭＳ Ｐゴシック"/>
                <a:cs typeface="Arial"/>
              </a:rPr>
              <a:t>Endemia o enzootia</a:t>
            </a:r>
            <a:endParaRPr lang="es-GT" sz="2400" noProof="0" dirty="0"/>
          </a:p>
        </p:txBody>
      </p:sp>
      <p:sp>
        <p:nvSpPr>
          <p:cNvPr id="14" name="Text Box 8"/>
          <p:cNvSpPr txBox="1">
            <a:spLocks noChangeArrowheads="1"/>
          </p:cNvSpPr>
          <p:nvPr/>
        </p:nvSpPr>
        <p:spPr bwMode="auto">
          <a:xfrm>
            <a:off x="8288867" y="3290173"/>
            <a:ext cx="1804988" cy="1200329"/>
          </a:xfrm>
          <a:prstGeom prst="rect">
            <a:avLst/>
          </a:prstGeom>
          <a:noFill/>
          <a:ln>
            <a:noFill/>
          </a:ln>
          <a:extLst>
            <a:ext uri="{909E8E84-426E-40dd-AFC4-6F175D3DCCD1}">
              <a14:hiddenFill xmlns="" xmlns:p14="http://schemas.microsoft.com/office/powerpoint/2010/main" xmlns:a14="http://schemas.microsoft.com/office/drawing/2010/main">
                <a:solidFill>
                  <a:srgbClr val="FFFFFF"/>
                </a:solidFill>
              </a14:hiddenFill>
            </a:ext>
            <a:ext uri="{91240B29-F687-4f45-9708-019B960494DF}">
              <a14:hiddenLine xmlns="" xmlns:p14="http://schemas.microsoft.com/office/powerpoint/2010/main" xmlns:a14="http://schemas.microsoft.com/office/drawing/2010/main" w="9525">
                <a:solidFill>
                  <a:srgbClr val="000000"/>
                </a:solidFill>
                <a:miter lim="800000"/>
                <a:headEnd/>
                <a:tailEnd/>
              </a14:hiddenLine>
            </a:ext>
          </a:extLst>
        </p:spPr>
        <p:txBody>
          <a:bodyPr lIns="91440" tIns="45720" rIns="91440" bIns="45720" anchor="t">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ClrTx/>
              <a:buNone/>
            </a:pPr>
            <a:r>
              <a:rPr lang="es-GT" sz="2400" noProof="0" dirty="0">
                <a:latin typeface="Arial"/>
                <a:ea typeface="ＭＳ Ｐゴシック"/>
                <a:cs typeface="Arial"/>
              </a:rPr>
              <a:t>Brote, epidemia o</a:t>
            </a:r>
          </a:p>
          <a:p>
            <a:pPr algn="ctr">
              <a:spcBef>
                <a:spcPct val="0"/>
              </a:spcBef>
              <a:buClrTx/>
              <a:buNone/>
            </a:pPr>
            <a:r>
              <a:rPr lang="es-GT" sz="2400" noProof="0" dirty="0">
                <a:latin typeface="Arial"/>
                <a:ea typeface="ＭＳ Ｐゴシック"/>
                <a:cs typeface="Arial"/>
              </a:rPr>
              <a:t>epizootia</a:t>
            </a:r>
          </a:p>
        </p:txBody>
      </p:sp>
    </p:spTree>
    <p:extLst>
      <p:ext uri="{BB962C8B-B14F-4D97-AF65-F5344CB8AC3E}">
        <p14:creationId xmlns:p14="http://schemas.microsoft.com/office/powerpoint/2010/main" val="408637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17B831-7E62-CD33-2491-F1845DE037D2}"/>
              </a:ext>
            </a:extLst>
          </p:cNvPr>
          <p:cNvSpPr>
            <a:spLocks noGrp="1"/>
          </p:cNvSpPr>
          <p:nvPr>
            <p:ph sz="half" idx="2"/>
          </p:nvPr>
        </p:nvSpPr>
        <p:spPr/>
        <p:txBody>
          <a:bodyPr/>
          <a:lstStyle/>
          <a:p>
            <a:pPr marL="0" indent="0">
              <a:buNone/>
            </a:pPr>
            <a:r>
              <a:rPr lang="es-GT" b="1" noProof="0" dirty="0"/>
              <a:t>Al final de esta sesión, será capaz de: </a:t>
            </a:r>
          </a:p>
          <a:p>
            <a:pPr marL="457200" indent="-457200">
              <a:buFont typeface="Arial" panose="020B0604020202020204" pitchFamily="34" charset="0"/>
              <a:buChar char="•"/>
            </a:pPr>
            <a:r>
              <a:rPr lang="es-GT" b="0" noProof="0" dirty="0"/>
              <a:t>Describir e interpretar datos resumidos</a:t>
            </a:r>
          </a:p>
          <a:p>
            <a:pPr marL="457200" indent="-457200">
              <a:buFont typeface="Arial" panose="020B0604020202020204" pitchFamily="34" charset="0"/>
              <a:buChar char="•"/>
            </a:pPr>
            <a:r>
              <a:rPr lang="es-GT" b="0" noProof="0" dirty="0"/>
              <a:t>Describir el uso de umbrales al analizar los datos de vigilancia</a:t>
            </a:r>
          </a:p>
          <a:p>
            <a:pPr marL="457200" indent="-457200">
              <a:buFont typeface="Arial" panose="020B0604020202020204" pitchFamily="34" charset="0"/>
              <a:buChar char="•"/>
            </a:pPr>
            <a:r>
              <a:rPr lang="es-GT" b="0" noProof="0" dirty="0"/>
              <a:t>Examinar las posibles razones del aumento observado en los casos notificados</a:t>
            </a:r>
          </a:p>
          <a:p>
            <a:pPr marL="457200" indent="-457200">
              <a:buFont typeface="Arial" panose="020B0604020202020204" pitchFamily="34" charset="0"/>
              <a:buChar char="•"/>
            </a:pPr>
            <a:r>
              <a:rPr lang="es-GT" b="0" noProof="0" dirty="0"/>
              <a:t>Aplicar los conceptos de Una Sola Salud en la interpretación de datos humanos, animales y medioambientales.</a:t>
            </a:r>
          </a:p>
          <a:p>
            <a:endParaRPr lang="es-ES" dirty="0"/>
          </a:p>
        </p:txBody>
      </p:sp>
    </p:spTree>
    <p:extLst>
      <p:ext uri="{BB962C8B-B14F-4D97-AF65-F5344CB8AC3E}">
        <p14:creationId xmlns:p14="http://schemas.microsoft.com/office/powerpoint/2010/main" val="2457824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GT" noProof="0" dirty="0"/>
              <a:t>Observado: describa</a:t>
            </a:r>
          </a:p>
        </p:txBody>
      </p:sp>
      <p:sp>
        <p:nvSpPr>
          <p:cNvPr id="2" name="Text Placeholder 1">
            <a:extLst>
              <a:ext uri="{FF2B5EF4-FFF2-40B4-BE49-F238E27FC236}">
                <a16:creationId xmlns:a16="http://schemas.microsoft.com/office/drawing/2014/main" id="{DE5113A3-A06D-3A6C-4E09-6C36798C41C3}"/>
              </a:ext>
            </a:extLst>
          </p:cNvPr>
          <p:cNvSpPr>
            <a:spLocks noGrp="1"/>
          </p:cNvSpPr>
          <p:nvPr>
            <p:ph type="body" sz="quarter" idx="16"/>
          </p:nvPr>
        </p:nvSpPr>
        <p:spPr>
          <a:xfrm>
            <a:off x="3794234" y="6484832"/>
            <a:ext cx="5744313" cy="373168"/>
          </a:xfrm>
        </p:spPr>
        <p:txBody>
          <a:bodyPr/>
          <a:lstStyle/>
          <a:p>
            <a:r>
              <a:rPr lang="en-US" sz="1200" dirty="0">
                <a:hlinkClick r:id="rId3"/>
              </a:rPr>
              <a:t>http://gis.cdc.gov/grasp/fluview/mortality.html </a:t>
            </a:r>
            <a:r>
              <a:rPr lang="en-US" sz="1200" dirty="0"/>
              <a:t>Consultado el 17 de julio de 2018</a:t>
            </a:r>
          </a:p>
          <a:p>
            <a:endParaRPr lang="en-US" dirty="0"/>
          </a:p>
        </p:txBody>
      </p:sp>
      <p:graphicFrame>
        <p:nvGraphicFramePr>
          <p:cNvPr id="11" name="Chart 10"/>
          <p:cNvGraphicFramePr>
            <a:graphicFrameLocks/>
          </p:cNvGraphicFramePr>
          <p:nvPr>
            <p:extLst>
              <p:ext uri="{D42A27DB-BD31-4B8C-83A1-F6EECF244321}">
                <p14:modId xmlns:p14="http://schemas.microsoft.com/office/powerpoint/2010/main" val="2361541597"/>
              </p:ext>
            </p:extLst>
          </p:nvPr>
        </p:nvGraphicFramePr>
        <p:xfrm>
          <a:off x="2209800" y="1835906"/>
          <a:ext cx="7772400" cy="4572000"/>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8E072365-3529-5264-525F-51C3EC2BC8CE}"/>
              </a:ext>
            </a:extLst>
          </p:cNvPr>
          <p:cNvSpPr txBox="1"/>
          <p:nvPr/>
        </p:nvSpPr>
        <p:spPr>
          <a:xfrm>
            <a:off x="9750806" y="4296609"/>
            <a:ext cx="1770220" cy="400110"/>
          </a:xfrm>
          <a:prstGeom prst="rect">
            <a:avLst/>
          </a:prstGeom>
          <a:noFill/>
        </p:spPr>
        <p:txBody>
          <a:bodyPr wrap="square" rtlCol="0">
            <a:spAutoFit/>
          </a:bodyPr>
          <a:lstStyle/>
          <a:p>
            <a:r>
              <a:rPr lang="en-US" sz="2000" b="1">
                <a:solidFill>
                  <a:srgbClr val="C00000"/>
                </a:solidFill>
              </a:rPr>
              <a:t>2015-2016</a:t>
            </a:r>
          </a:p>
        </p:txBody>
      </p:sp>
      <p:sp>
        <p:nvSpPr>
          <p:cNvPr id="8" name="Content Placeholder 2">
            <a:extLst>
              <a:ext uri="{FF2B5EF4-FFF2-40B4-BE49-F238E27FC236}">
                <a16:creationId xmlns:a16="http://schemas.microsoft.com/office/drawing/2014/main" id="{0E92B8E0-3104-EC32-48FF-F88A93B30213}"/>
              </a:ext>
            </a:extLst>
          </p:cNvPr>
          <p:cNvSpPr txBox="1">
            <a:spLocks/>
          </p:cNvSpPr>
          <p:nvPr/>
        </p:nvSpPr>
        <p:spPr>
          <a:xfrm>
            <a:off x="3111609" y="1359789"/>
            <a:ext cx="6666614" cy="800100"/>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sz="2000" b="1" kern="0" dirty="0"/>
              <a:t>Porcentaje de todas las muertes debidas a neumonía e influenza, Estados Unidos, 2015-2016</a:t>
            </a:r>
            <a:endParaRPr lang="en-US" sz="2000" b="1" kern="0" dirty="0"/>
          </a:p>
          <a:p>
            <a:pPr marL="0" indent="0">
              <a:buFont typeface="Arial" panose="020B0604020202020204" pitchFamily="34" charset="0"/>
              <a:buNone/>
            </a:pPr>
            <a:endParaRPr lang="en-US" b="1" dirty="0"/>
          </a:p>
        </p:txBody>
      </p:sp>
    </p:spTree>
    <p:extLst>
      <p:ext uri="{BB962C8B-B14F-4D97-AF65-F5344CB8AC3E}">
        <p14:creationId xmlns:p14="http://schemas.microsoft.com/office/powerpoint/2010/main" val="16939801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3040474243"/>
              </p:ext>
            </p:extLst>
          </p:nvPr>
        </p:nvGraphicFramePr>
        <p:xfrm>
          <a:off x="2209800" y="1829919"/>
          <a:ext cx="77724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68E37E45-CFDE-BA88-029E-1B7757E52A4F}"/>
              </a:ext>
            </a:extLst>
          </p:cNvPr>
          <p:cNvSpPr>
            <a:spLocks noGrp="1"/>
          </p:cNvSpPr>
          <p:nvPr>
            <p:ph sz="half" idx="2"/>
          </p:nvPr>
        </p:nvSpPr>
        <p:spPr>
          <a:xfrm>
            <a:off x="1665517" y="1478857"/>
            <a:ext cx="9220199" cy="4639309"/>
          </a:xfrm>
        </p:spPr>
        <p:txBody>
          <a:bodyPr/>
          <a:lstStyle/>
          <a:p>
            <a:pPr marL="0" indent="0" algn="ctr">
              <a:buNone/>
            </a:pPr>
            <a:r>
              <a:rPr lang="es-ES" altLang="en-US" sz="2000" b="1" kern="0" dirty="0"/>
              <a:t>Porcentaje de todas las muertes debidas a neumonía e influenza, Estados Unidos, 2015-2016</a:t>
            </a:r>
            <a:endParaRPr lang="es-ES" sz="2000" b="1" kern="0" dirty="0"/>
          </a:p>
          <a:p>
            <a:pPr marL="0" indent="0">
              <a:buNone/>
            </a:pPr>
            <a:endParaRPr lang="es-ES" b="1" dirty="0"/>
          </a:p>
        </p:txBody>
      </p:sp>
      <p:sp>
        <p:nvSpPr>
          <p:cNvPr id="2" name="Title 1"/>
          <p:cNvSpPr>
            <a:spLocks noGrp="1"/>
          </p:cNvSpPr>
          <p:nvPr>
            <p:ph type="title"/>
          </p:nvPr>
        </p:nvSpPr>
        <p:spPr/>
        <p:txBody>
          <a:bodyPr/>
          <a:lstStyle/>
          <a:p>
            <a:r>
              <a:rPr lang="es-ES" dirty="0"/>
              <a:t>Comparar lo observado con lo previsto </a:t>
            </a:r>
          </a:p>
        </p:txBody>
      </p:sp>
      <p:sp>
        <p:nvSpPr>
          <p:cNvPr id="7" name="Text Placeholder 6"/>
          <p:cNvSpPr txBox="1">
            <a:spLocks/>
          </p:cNvSpPr>
          <p:nvPr/>
        </p:nvSpPr>
        <p:spPr bwMode="auto">
          <a:xfrm>
            <a:off x="1940442" y="6437976"/>
            <a:ext cx="7640638" cy="334962"/>
          </a:xfrm>
          <a:prstGeom prst="rect">
            <a:avLst/>
          </a:prstGeom>
          <a:noFill/>
          <a:ln>
            <a:noFill/>
          </a:ln>
          <a:extLst>
            <a:ext uri="{909E8E84-426E-40dd-AFC4-6F175D3DCCD1}">
              <a14:hiddenFill xmlns="" xmlns:p14="http://schemas.microsoft.com/office/powerpoint/2010/main" xmlns:c="http://schemas.openxmlformats.org/drawingml/2006/chart" xmlns:a16="http://schemas.microsoft.com/office/drawing/2014/main" xmlns:a14="http://schemas.microsoft.com/office/drawing/2010/main">
                <a:solidFill>
                  <a:srgbClr val="FFFFFF"/>
                </a:solidFill>
              </a14:hiddenFill>
            </a:ext>
            <a:ext uri="{91240B29-F687-4f45-9708-019B960494DF}">
              <a14:hiddenLine xmlns="" xmlns:p14="http://schemas.microsoft.com/office/powerpoint/2010/main" xmlns:c="http://schemas.openxmlformats.org/drawingml/2006/chart" xmlns:a16="http://schemas.microsoft.com/office/drawing/2014/main"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r">
              <a:buNone/>
              <a:defRPr/>
            </a:pPr>
            <a:r>
              <a:rPr lang="en-US" sz="1200" kern="0" dirty="0">
                <a:hlinkClick r:id="rId4"/>
              </a:rPr>
              <a:t>http://gis.cdc.gov/grasp/fluview/mortality.html </a:t>
            </a:r>
            <a:r>
              <a:rPr lang="en-US" sz="1200" kern="0" dirty="0"/>
              <a:t>Consultado el 17 de julio de 2018</a:t>
            </a:r>
          </a:p>
        </p:txBody>
      </p:sp>
      <p:sp>
        <p:nvSpPr>
          <p:cNvPr id="8" name="TextBox 7">
            <a:extLst>
              <a:ext uri="{FF2B5EF4-FFF2-40B4-BE49-F238E27FC236}">
                <a16:creationId xmlns:a16="http://schemas.microsoft.com/office/drawing/2014/main" id="{7C0047CE-9E42-6B82-A8A0-40C9E6B57B39}"/>
              </a:ext>
            </a:extLst>
          </p:cNvPr>
          <p:cNvSpPr txBox="1"/>
          <p:nvPr/>
        </p:nvSpPr>
        <p:spPr>
          <a:xfrm>
            <a:off x="9708276" y="4356522"/>
            <a:ext cx="1770220" cy="400110"/>
          </a:xfrm>
          <a:prstGeom prst="rect">
            <a:avLst/>
          </a:prstGeom>
          <a:noFill/>
        </p:spPr>
        <p:txBody>
          <a:bodyPr wrap="square" rtlCol="0">
            <a:spAutoFit/>
          </a:bodyPr>
          <a:lstStyle/>
          <a:p>
            <a:r>
              <a:rPr lang="en-US" sz="2000" b="1">
                <a:solidFill>
                  <a:srgbClr val="C00000"/>
                </a:solidFill>
              </a:rPr>
              <a:t>2015-2016</a:t>
            </a:r>
          </a:p>
        </p:txBody>
      </p:sp>
      <p:sp>
        <p:nvSpPr>
          <p:cNvPr id="9" name="TextBox 8">
            <a:extLst>
              <a:ext uri="{FF2B5EF4-FFF2-40B4-BE49-F238E27FC236}">
                <a16:creationId xmlns:a16="http://schemas.microsoft.com/office/drawing/2014/main" id="{FBBF07E4-0C64-6E72-3C9A-3D1B6D43DC05}"/>
              </a:ext>
            </a:extLst>
          </p:cNvPr>
          <p:cNvSpPr txBox="1"/>
          <p:nvPr/>
        </p:nvSpPr>
        <p:spPr>
          <a:xfrm>
            <a:off x="3413988" y="2305032"/>
            <a:ext cx="1770220" cy="400110"/>
          </a:xfrm>
          <a:prstGeom prst="rect">
            <a:avLst/>
          </a:prstGeom>
          <a:noFill/>
        </p:spPr>
        <p:txBody>
          <a:bodyPr wrap="square" rtlCol="0">
            <a:spAutoFit/>
          </a:bodyPr>
          <a:lstStyle/>
          <a:p>
            <a:r>
              <a:rPr lang="en-US" sz="2000" b="1"/>
              <a:t>2014-2015</a:t>
            </a:r>
          </a:p>
        </p:txBody>
      </p:sp>
      <p:sp>
        <p:nvSpPr>
          <p:cNvPr id="10" name="TextBox 9">
            <a:extLst>
              <a:ext uri="{FF2B5EF4-FFF2-40B4-BE49-F238E27FC236}">
                <a16:creationId xmlns:a16="http://schemas.microsoft.com/office/drawing/2014/main" id="{C870A73C-352F-432F-A657-4FAADC68C96D}"/>
              </a:ext>
            </a:extLst>
          </p:cNvPr>
          <p:cNvSpPr txBox="1"/>
          <p:nvPr/>
        </p:nvSpPr>
        <p:spPr>
          <a:xfrm>
            <a:off x="7812110" y="3818863"/>
            <a:ext cx="1770220" cy="400110"/>
          </a:xfrm>
          <a:prstGeom prst="rect">
            <a:avLst/>
          </a:prstGeom>
          <a:noFill/>
        </p:spPr>
        <p:txBody>
          <a:bodyPr wrap="square" rtlCol="0">
            <a:spAutoFit/>
          </a:bodyPr>
          <a:lstStyle/>
          <a:p>
            <a:r>
              <a:rPr lang="en-US" sz="2000" b="1">
                <a:solidFill>
                  <a:srgbClr val="0065A4"/>
                </a:solidFill>
              </a:rPr>
              <a:t>2013-2014</a:t>
            </a:r>
          </a:p>
        </p:txBody>
      </p:sp>
    </p:spTree>
    <p:extLst>
      <p:ext uri="{BB962C8B-B14F-4D97-AF65-F5344CB8AC3E}">
        <p14:creationId xmlns:p14="http://schemas.microsoft.com/office/powerpoint/2010/main" val="1168013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10F9EE11-436E-2DEE-C6F3-F36729EE8466}"/>
              </a:ext>
            </a:extLst>
          </p:cNvPr>
          <p:cNvSpPr>
            <a:spLocks noGrp="1"/>
          </p:cNvSpPr>
          <p:nvPr>
            <p:ph sz="half" idx="2"/>
          </p:nvPr>
        </p:nvSpPr>
        <p:spPr>
          <a:xfrm>
            <a:off x="820616" y="1338180"/>
            <a:ext cx="10515600" cy="4639309"/>
          </a:xfrm>
        </p:spPr>
        <p:txBody>
          <a:bodyPr/>
          <a:lstStyle/>
          <a:p>
            <a:pPr marL="0" indent="0" algn="ctr">
              <a:buNone/>
            </a:pPr>
            <a:r>
              <a:rPr lang="es-ES" altLang="en-US" sz="2000" b="1" kern="0" dirty="0">
                <a:solidFill>
                  <a:srgbClr val="000000"/>
                </a:solidFill>
                <a:latin typeface="Arial"/>
                <a:cs typeface="Times New Roman"/>
              </a:rPr>
              <a:t>Porcentaje de todas las muertes debidas a neumonía e influenza, Estados Unidos, </a:t>
            </a:r>
            <a:r>
              <a:rPr lang="es-ES" altLang="en-US" sz="2000" b="1" kern="0" dirty="0">
                <a:solidFill>
                  <a:srgbClr val="000000"/>
                </a:solidFill>
                <a:latin typeface="Arial"/>
                <a:cs typeface="Calibri" panose="020F0502020204030204" pitchFamily="34" charset="0"/>
              </a:rPr>
              <a:t>2013-2018 </a:t>
            </a:r>
            <a:r>
              <a:rPr lang="es-ES" altLang="en-US" sz="2000" b="1" kern="0" dirty="0">
                <a:solidFill>
                  <a:srgbClr val="000000"/>
                </a:solidFill>
                <a:latin typeface="Arial"/>
                <a:cs typeface="Times New Roman"/>
              </a:rPr>
              <a:t>(hasta la semana 25)</a:t>
            </a:r>
            <a:endParaRPr lang="es-ES" sz="2000" b="1" kern="0" dirty="0">
              <a:solidFill>
                <a:srgbClr val="000000"/>
              </a:solidFill>
              <a:latin typeface="Arial"/>
              <a:cs typeface="Times New Roman"/>
            </a:endParaRPr>
          </a:p>
          <a:p>
            <a:pPr marL="0" indent="0" algn="ctr">
              <a:buNone/>
            </a:pPr>
            <a:endParaRPr lang="es-ES" sz="2000" b="1" dirty="0"/>
          </a:p>
        </p:txBody>
      </p:sp>
      <p:sp>
        <p:nvSpPr>
          <p:cNvPr id="2" name="Title 1"/>
          <p:cNvSpPr>
            <a:spLocks noGrp="1"/>
          </p:cNvSpPr>
          <p:nvPr>
            <p:ph type="title"/>
          </p:nvPr>
        </p:nvSpPr>
        <p:spPr/>
        <p:txBody>
          <a:bodyPr/>
          <a:lstStyle/>
          <a:p>
            <a:r>
              <a:rPr lang="es-ES" dirty="0"/>
              <a:t>Comparar lo observado con lo previsto</a:t>
            </a:r>
          </a:p>
        </p:txBody>
      </p:sp>
      <p:pic>
        <p:nvPicPr>
          <p:cNvPr id="5" name="Picture Placeholder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5781" y="1956640"/>
            <a:ext cx="7873999" cy="4525451"/>
          </a:xfrm>
          <a:prstGeom prst="rect">
            <a:avLst/>
          </a:prstGeom>
        </p:spPr>
      </p:pic>
      <p:sp>
        <p:nvSpPr>
          <p:cNvPr id="6" name="TextBox 5"/>
          <p:cNvSpPr txBox="1"/>
          <p:nvPr/>
        </p:nvSpPr>
        <p:spPr>
          <a:xfrm>
            <a:off x="4968864" y="2800365"/>
            <a:ext cx="1435261" cy="400110"/>
          </a:xfrm>
          <a:prstGeom prst="rect">
            <a:avLst/>
          </a:prstGeom>
          <a:noFill/>
        </p:spPr>
        <p:txBody>
          <a:bodyPr wrap="square" rtlCol="0">
            <a:spAutoFit/>
          </a:bodyPr>
          <a:lstStyle/>
          <a:p>
            <a:pPr algn="ctr">
              <a:defRPr/>
            </a:pPr>
            <a:r>
              <a:rPr lang="en-US" sz="2000" b="1">
                <a:latin typeface="Arial" panose="020B0604020202020204" pitchFamily="34" charset="0"/>
              </a:rPr>
              <a:t>2015-2016</a:t>
            </a:r>
          </a:p>
        </p:txBody>
      </p:sp>
      <p:cxnSp>
        <p:nvCxnSpPr>
          <p:cNvPr id="8" name="Straight Connector 7"/>
          <p:cNvCxnSpPr/>
          <p:nvPr/>
        </p:nvCxnSpPr>
        <p:spPr>
          <a:xfrm>
            <a:off x="6381888" y="2496314"/>
            <a:ext cx="0" cy="3260784"/>
          </a:xfrm>
          <a:prstGeom prst="line">
            <a:avLst/>
          </a:prstGeom>
          <a:ln w="381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9" name="Text Placeholder 6"/>
          <p:cNvSpPr txBox="1">
            <a:spLocks/>
          </p:cNvSpPr>
          <p:nvPr/>
        </p:nvSpPr>
        <p:spPr>
          <a:xfrm>
            <a:off x="3101947" y="6434896"/>
            <a:ext cx="6483376" cy="245781"/>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r">
              <a:buNone/>
              <a:defRPr/>
            </a:pPr>
            <a:r>
              <a:rPr lang="en-US" sz="1200" dirty="0">
                <a:hlinkClick r:id="rId4"/>
              </a:rPr>
              <a:t>cdc.gov/flu/weekly/weeklyarchives2017-2018/Week28.htm </a:t>
            </a:r>
            <a:r>
              <a:rPr lang="en-US" sz="1200" kern="0" dirty="0">
                <a:cs typeface="Times New Roman"/>
              </a:rPr>
              <a:t>Consultado el 17 de julio de 2018.</a:t>
            </a:r>
          </a:p>
        </p:txBody>
      </p:sp>
      <p:sp>
        <p:nvSpPr>
          <p:cNvPr id="10" name="TextBox 9">
            <a:extLst>
              <a:ext uri="{FF2B5EF4-FFF2-40B4-BE49-F238E27FC236}">
                <a16:creationId xmlns:a16="http://schemas.microsoft.com/office/drawing/2014/main" id="{8181B709-84E1-4EA6-A637-5D6BD7C287F4}"/>
              </a:ext>
            </a:extLst>
          </p:cNvPr>
          <p:cNvSpPr txBox="1"/>
          <p:nvPr/>
        </p:nvSpPr>
        <p:spPr>
          <a:xfrm>
            <a:off x="4996543" y="6137108"/>
            <a:ext cx="2639317" cy="369332"/>
          </a:xfrm>
          <a:prstGeom prst="rect">
            <a:avLst/>
          </a:prstGeom>
          <a:solidFill>
            <a:schemeClr val="bg1"/>
          </a:solidFill>
        </p:spPr>
        <p:txBody>
          <a:bodyPr wrap="square" rtlCol="0">
            <a:spAutoFit/>
          </a:bodyPr>
          <a:lstStyle/>
          <a:p>
            <a:pPr algn="ctr" eaLnBrk="1" fontAlgn="auto" hangingPunct="1">
              <a:spcBef>
                <a:spcPts val="0"/>
              </a:spcBef>
              <a:spcAft>
                <a:spcPts val="0"/>
              </a:spcAft>
              <a:defRPr/>
            </a:pPr>
            <a:r>
              <a:rPr lang="es-ES" dirty="0">
                <a:solidFill>
                  <a:srgbClr val="000000"/>
                </a:solidFill>
                <a:latin typeface="Arial"/>
                <a:cs typeface="Times New Roman"/>
              </a:rPr>
              <a:t>Semana epidemiológica</a:t>
            </a:r>
          </a:p>
        </p:txBody>
      </p:sp>
      <p:sp>
        <p:nvSpPr>
          <p:cNvPr id="3" name="Rectangle 2">
            <a:extLst>
              <a:ext uri="{FF2B5EF4-FFF2-40B4-BE49-F238E27FC236}">
                <a16:creationId xmlns:a16="http://schemas.microsoft.com/office/drawing/2014/main" id="{65FD2616-6DBE-4A8B-AD6D-895E6BFFD364}"/>
              </a:ext>
            </a:extLst>
          </p:cNvPr>
          <p:cNvSpPr/>
          <p:nvPr/>
        </p:nvSpPr>
        <p:spPr bwMode="auto">
          <a:xfrm>
            <a:off x="1913955" y="3200475"/>
            <a:ext cx="130805" cy="34855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nSpc>
                <a:spcPct val="90000"/>
              </a:lnSpc>
              <a:defRPr/>
            </a:pPr>
            <a:endParaRPr lang="en-US">
              <a:solidFill>
                <a:srgbClr val="000000"/>
              </a:solidFill>
              <a:cs typeface="Arial" charset="0"/>
            </a:endParaRPr>
          </a:p>
        </p:txBody>
      </p:sp>
      <p:sp>
        <p:nvSpPr>
          <p:cNvPr id="11" name="TextBox 10">
            <a:extLst>
              <a:ext uri="{FF2B5EF4-FFF2-40B4-BE49-F238E27FC236}">
                <a16:creationId xmlns:a16="http://schemas.microsoft.com/office/drawing/2014/main" id="{7A5F416D-BD18-4773-9121-5F38CA0EC9FE}"/>
              </a:ext>
            </a:extLst>
          </p:cNvPr>
          <p:cNvSpPr txBox="1"/>
          <p:nvPr/>
        </p:nvSpPr>
        <p:spPr>
          <a:xfrm rot="16200000">
            <a:off x="563385" y="3617922"/>
            <a:ext cx="3173058" cy="369332"/>
          </a:xfrm>
          <a:prstGeom prst="rect">
            <a:avLst/>
          </a:prstGeom>
          <a:solidFill>
            <a:schemeClr val="bg1"/>
          </a:solidFill>
        </p:spPr>
        <p:txBody>
          <a:bodyPr wrap="square" rtlCol="0">
            <a:spAutoFit/>
          </a:bodyPr>
          <a:lstStyle/>
          <a:p>
            <a:pPr algn="ctr" eaLnBrk="1" fontAlgn="auto" hangingPunct="1">
              <a:spcBef>
                <a:spcPts val="0"/>
              </a:spcBef>
              <a:spcAft>
                <a:spcPts val="0"/>
              </a:spcAft>
              <a:defRPr/>
            </a:pPr>
            <a:r>
              <a:rPr lang="en-US" dirty="0">
                <a:solidFill>
                  <a:srgbClr val="000000"/>
                </a:solidFill>
                <a:latin typeface="Arial"/>
                <a:cs typeface="Times New Roman"/>
              </a:rPr>
              <a:t>% de muertes</a:t>
            </a:r>
            <a:endParaRPr lang="en-US" strike="sngStrike" dirty="0">
              <a:solidFill>
                <a:srgbClr val="000000"/>
              </a:solidFill>
              <a:latin typeface="Arial"/>
              <a:cs typeface="Times New Roman"/>
            </a:endParaRPr>
          </a:p>
        </p:txBody>
      </p:sp>
      <p:sp>
        <p:nvSpPr>
          <p:cNvPr id="12" name="TextBox 11">
            <a:extLst>
              <a:ext uri="{FF2B5EF4-FFF2-40B4-BE49-F238E27FC236}">
                <a16:creationId xmlns:a16="http://schemas.microsoft.com/office/drawing/2014/main" id="{C3D3EB68-E699-4AB5-8403-97D81E1075D0}"/>
              </a:ext>
            </a:extLst>
          </p:cNvPr>
          <p:cNvSpPr txBox="1"/>
          <p:nvPr/>
        </p:nvSpPr>
        <p:spPr>
          <a:xfrm>
            <a:off x="3182815" y="2932973"/>
            <a:ext cx="1239891" cy="523220"/>
          </a:xfrm>
          <a:prstGeom prst="rect">
            <a:avLst/>
          </a:prstGeom>
          <a:solidFill>
            <a:schemeClr val="bg1"/>
          </a:solidFill>
        </p:spPr>
        <p:txBody>
          <a:bodyPr wrap="square" rtlCol="0">
            <a:spAutoFit/>
          </a:bodyPr>
          <a:lstStyle/>
          <a:p>
            <a:pPr algn="ctr" eaLnBrk="1" fontAlgn="auto" hangingPunct="1">
              <a:spcBef>
                <a:spcPts val="0"/>
              </a:spcBef>
              <a:spcAft>
                <a:spcPts val="0"/>
              </a:spcAft>
              <a:defRPr/>
            </a:pPr>
            <a:r>
              <a:rPr lang="es-ES" sz="1400" dirty="0">
                <a:solidFill>
                  <a:srgbClr val="000000"/>
                </a:solidFill>
                <a:latin typeface="Arial"/>
                <a:cs typeface="Times New Roman"/>
              </a:rPr>
              <a:t>Umbral epidémico</a:t>
            </a:r>
          </a:p>
        </p:txBody>
      </p:sp>
      <p:cxnSp>
        <p:nvCxnSpPr>
          <p:cNvPr id="7" name="Straight Connector 6"/>
          <p:cNvCxnSpPr/>
          <p:nvPr/>
        </p:nvCxnSpPr>
        <p:spPr>
          <a:xfrm>
            <a:off x="4991100" y="2496314"/>
            <a:ext cx="0" cy="3260784"/>
          </a:xfrm>
          <a:prstGeom prst="line">
            <a:avLst/>
          </a:prstGeom>
          <a:ln w="381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3BC7E68-F87C-43B0-B878-89CAE4BA49D4}"/>
              </a:ext>
            </a:extLst>
          </p:cNvPr>
          <p:cNvSpPr txBox="1"/>
          <p:nvPr/>
        </p:nvSpPr>
        <p:spPr>
          <a:xfrm>
            <a:off x="4343400" y="4976536"/>
            <a:ext cx="1002324" cy="738664"/>
          </a:xfrm>
          <a:prstGeom prst="rect">
            <a:avLst/>
          </a:prstGeom>
          <a:solidFill>
            <a:schemeClr val="bg1"/>
          </a:solidFill>
        </p:spPr>
        <p:txBody>
          <a:bodyPr wrap="square" rtlCol="0">
            <a:spAutoFit/>
          </a:bodyPr>
          <a:lstStyle/>
          <a:p>
            <a:pPr algn="ctr" eaLnBrk="1" fontAlgn="auto" hangingPunct="1">
              <a:spcBef>
                <a:spcPts val="0"/>
              </a:spcBef>
              <a:spcAft>
                <a:spcPts val="0"/>
              </a:spcAft>
              <a:defRPr/>
            </a:pPr>
            <a:r>
              <a:rPr lang="es-ES" sz="1400" dirty="0">
                <a:solidFill>
                  <a:srgbClr val="000000"/>
                </a:solidFill>
                <a:latin typeface="Arial"/>
                <a:cs typeface="Times New Roman"/>
              </a:rPr>
              <a:t>Base de referencia estacional</a:t>
            </a:r>
          </a:p>
        </p:txBody>
      </p:sp>
      <p:cxnSp>
        <p:nvCxnSpPr>
          <p:cNvPr id="18" name="Straight Arrow Connector 17">
            <a:extLst>
              <a:ext uri="{FF2B5EF4-FFF2-40B4-BE49-F238E27FC236}">
                <a16:creationId xmlns:a16="http://schemas.microsoft.com/office/drawing/2014/main" id="{66A54890-0DB8-A0BE-8AEB-76E5519F1966}"/>
              </a:ext>
            </a:extLst>
          </p:cNvPr>
          <p:cNvCxnSpPr>
            <a:cxnSpLocks/>
          </p:cNvCxnSpPr>
          <p:nvPr/>
        </p:nvCxnSpPr>
        <p:spPr>
          <a:xfrm flipH="1" flipV="1">
            <a:off x="4695092" y="4149969"/>
            <a:ext cx="211016" cy="77372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836389C-ED79-8330-5502-C3C079F16026}"/>
              </a:ext>
            </a:extLst>
          </p:cNvPr>
          <p:cNvCxnSpPr>
            <a:cxnSpLocks/>
            <a:stCxn id="12" idx="2"/>
          </p:cNvCxnSpPr>
          <p:nvPr/>
        </p:nvCxnSpPr>
        <p:spPr>
          <a:xfrm>
            <a:off x="3802761" y="3456193"/>
            <a:ext cx="540639" cy="93996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Rectángulo 12">
            <a:extLst>
              <a:ext uri="{FF2B5EF4-FFF2-40B4-BE49-F238E27FC236}">
                <a16:creationId xmlns:a16="http://schemas.microsoft.com/office/drawing/2014/main" id="{A1EE5AD2-C725-2758-F4F4-6F0B349A8E36}"/>
              </a:ext>
            </a:extLst>
          </p:cNvPr>
          <p:cNvSpPr/>
          <p:nvPr/>
        </p:nvSpPr>
        <p:spPr>
          <a:xfrm>
            <a:off x="5275385" y="5240215"/>
            <a:ext cx="773723" cy="17584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a:p>
        </p:txBody>
      </p:sp>
    </p:spTree>
    <p:extLst>
      <p:ext uri="{BB962C8B-B14F-4D97-AF65-F5344CB8AC3E}">
        <p14:creationId xmlns:p14="http://schemas.microsoft.com/office/powerpoint/2010/main" val="3979118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ClrTx/>
              <a:buFont typeface="+mj-lt"/>
              <a:buAutoNum type="arabicPeriod"/>
            </a:pPr>
            <a:r>
              <a:rPr lang="es-ES" dirty="0">
                <a:solidFill>
                  <a:schemeClr val="bg2"/>
                </a:solidFill>
              </a:rPr>
              <a:t>Explicar las medidas y los resultados epidemiológicos y estadísticos en un lenguaje sencillo.</a:t>
            </a:r>
          </a:p>
          <a:p>
            <a:pPr marL="514350" indent="-514350">
              <a:buClrTx/>
              <a:buFont typeface="+mj-lt"/>
              <a:buAutoNum type="arabicPeriod"/>
            </a:pPr>
            <a:r>
              <a:rPr lang="es-ES" dirty="0">
                <a:solidFill>
                  <a:schemeClr val="bg2"/>
                </a:solidFill>
              </a:rPr>
              <a:t>Comparar los datos observados con los </a:t>
            </a:r>
            <a:br>
              <a:rPr lang="es-ES" dirty="0">
                <a:solidFill>
                  <a:schemeClr val="bg2"/>
                </a:solidFill>
              </a:rPr>
            </a:br>
            <a:r>
              <a:rPr lang="es-ES" dirty="0">
                <a:solidFill>
                  <a:schemeClr val="bg2"/>
                </a:solidFill>
              </a:rPr>
              <a:t>umbrales establecidos</a:t>
            </a:r>
          </a:p>
          <a:p>
            <a:pPr marL="514350" indent="-514350">
              <a:buClrTx/>
              <a:buFont typeface="+mj-lt"/>
              <a:buAutoNum type="arabicPeriod"/>
            </a:pPr>
            <a:r>
              <a:rPr lang="es-ES" dirty="0">
                <a:solidFill>
                  <a:schemeClr val="bg2"/>
                </a:solidFill>
              </a:rPr>
              <a:t>Comparar los datos observados con los valores esperados</a:t>
            </a:r>
          </a:p>
          <a:p>
            <a:pPr marL="514350" indent="-514350">
              <a:buClrTx/>
              <a:buFont typeface="+mj-lt"/>
              <a:buAutoNum type="arabicPeriod"/>
            </a:pPr>
            <a:r>
              <a:rPr lang="es-ES" b="1" dirty="0"/>
              <a:t>Considerar la calidad de los datos </a:t>
            </a:r>
          </a:p>
          <a:p>
            <a:pPr marL="514350" indent="-514350">
              <a:buClrTx/>
              <a:buFont typeface="+mj-lt"/>
              <a:buAutoNum type="arabicPeriod"/>
            </a:pPr>
            <a:r>
              <a:rPr lang="es-ES" dirty="0">
                <a:solidFill>
                  <a:schemeClr val="bg2"/>
                </a:solidFill>
              </a:rPr>
              <a:t>Considere las posibles explicaciones de un aparente aumento de los casos</a:t>
            </a:r>
          </a:p>
          <a:p>
            <a:pPr marL="514350" indent="-514350">
              <a:buClrTx/>
              <a:buFont typeface="+mj-lt"/>
              <a:buAutoNum type="arabicPeriod"/>
            </a:pPr>
            <a:r>
              <a:rPr lang="es-ES" dirty="0">
                <a:solidFill>
                  <a:schemeClr val="bg2"/>
                </a:solidFill>
              </a:rPr>
              <a:t>Hacer inferencias sobre la aparición de enfermedades a partir de datos resumidos</a:t>
            </a:r>
          </a:p>
          <a:p>
            <a:endParaRPr lang="es-ES" dirty="0">
              <a:solidFill>
                <a:schemeClr val="bg2">
                  <a:lumMod val="75000"/>
                </a:schemeClr>
              </a:solidFill>
            </a:endParaRPr>
          </a:p>
        </p:txBody>
      </p:sp>
      <p:sp>
        <p:nvSpPr>
          <p:cNvPr id="2" name="Title 1"/>
          <p:cNvSpPr>
            <a:spLocks noGrp="1"/>
          </p:cNvSpPr>
          <p:nvPr>
            <p:ph type="title"/>
          </p:nvPr>
        </p:nvSpPr>
        <p:spPr>
          <a:xfrm>
            <a:off x="838200" y="0"/>
            <a:ext cx="10515600" cy="1257300"/>
          </a:xfrm>
        </p:spPr>
        <p:txBody>
          <a:bodyPr/>
          <a:lstStyle/>
          <a:p>
            <a:r>
              <a:rPr lang="es-ES" dirty="0"/>
              <a:t>Aspectos de la interpretación de los datos de vigilancia </a:t>
            </a:r>
          </a:p>
        </p:txBody>
      </p:sp>
    </p:spTree>
    <p:extLst>
      <p:ext uri="{BB962C8B-B14F-4D97-AF65-F5344CB8AC3E}">
        <p14:creationId xmlns:p14="http://schemas.microsoft.com/office/powerpoint/2010/main" val="4658623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ES" dirty="0"/>
              <a:t>Exhaustividad de la información / representatividad</a:t>
            </a:r>
          </a:p>
          <a:p>
            <a:r>
              <a:rPr lang="es-ES" dirty="0"/>
              <a:t>Puntualidad</a:t>
            </a:r>
          </a:p>
          <a:p>
            <a:r>
              <a:rPr lang="es-ES" dirty="0"/>
              <a:t>Exactitud e integridad de los formularios</a:t>
            </a:r>
          </a:p>
          <a:p>
            <a:r>
              <a:rPr lang="es-ES" dirty="0"/>
              <a:t>Otros problemas de calidad de los datos</a:t>
            </a:r>
          </a:p>
        </p:txBody>
      </p:sp>
      <p:sp>
        <p:nvSpPr>
          <p:cNvPr id="2" name="Title 1"/>
          <p:cNvSpPr>
            <a:spLocks noGrp="1"/>
          </p:cNvSpPr>
          <p:nvPr>
            <p:ph type="title"/>
          </p:nvPr>
        </p:nvSpPr>
        <p:spPr/>
        <p:txBody>
          <a:bodyPr/>
          <a:lstStyle/>
          <a:p>
            <a:r>
              <a:rPr lang="es-ES" dirty="0"/>
              <a:t>Considerar la calidad de los datos (1/3)</a:t>
            </a:r>
          </a:p>
        </p:txBody>
      </p:sp>
    </p:spTree>
    <p:extLst>
      <p:ext uri="{BB962C8B-B14F-4D97-AF65-F5344CB8AC3E}">
        <p14:creationId xmlns:p14="http://schemas.microsoft.com/office/powerpoint/2010/main" val="22467102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a:extLst>
              <a:ext uri="{FF2B5EF4-FFF2-40B4-BE49-F238E27FC236}">
                <a16:creationId xmlns:a16="http://schemas.microsoft.com/office/drawing/2014/main" id="{74A1BC7A-ADFE-EE0D-D54B-79E31FD65D01}"/>
              </a:ext>
            </a:extLst>
          </p:cNvPr>
          <p:cNvGraphicFramePr>
            <a:graphicFrameLocks/>
          </p:cNvGraphicFramePr>
          <p:nvPr>
            <p:extLst>
              <p:ext uri="{D42A27DB-BD31-4B8C-83A1-F6EECF244321}">
                <p14:modId xmlns:p14="http://schemas.microsoft.com/office/powerpoint/2010/main" val="3108058690"/>
              </p:ext>
            </p:extLst>
          </p:nvPr>
        </p:nvGraphicFramePr>
        <p:xfrm>
          <a:off x="2546123" y="1930348"/>
          <a:ext cx="7099753" cy="418467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noAutofit/>
          </a:bodyPr>
          <a:lstStyle/>
          <a:p>
            <a:r>
              <a:rPr lang="es-ES" dirty="0"/>
              <a:t>Considerar la calidad de los datos (2/3)</a:t>
            </a:r>
          </a:p>
        </p:txBody>
      </p:sp>
      <p:sp>
        <p:nvSpPr>
          <p:cNvPr id="4" name="Text Placeholder 3">
            <a:extLst>
              <a:ext uri="{FF2B5EF4-FFF2-40B4-BE49-F238E27FC236}">
                <a16:creationId xmlns:a16="http://schemas.microsoft.com/office/drawing/2014/main" id="{8F3ABD90-E788-F8F0-255F-813D751A7E02}"/>
              </a:ext>
            </a:extLst>
          </p:cNvPr>
          <p:cNvSpPr>
            <a:spLocks noGrp="1"/>
          </p:cNvSpPr>
          <p:nvPr>
            <p:ph type="body" sz="quarter" idx="16"/>
          </p:nvPr>
        </p:nvSpPr>
        <p:spPr>
          <a:xfrm>
            <a:off x="4727853" y="6401901"/>
            <a:ext cx="4772594" cy="211243"/>
          </a:xfrm>
        </p:spPr>
        <p:txBody>
          <a:bodyPr/>
          <a:lstStyle/>
          <a:p>
            <a:r>
              <a:rPr lang="es-ES" sz="1200" dirty="0">
                <a:solidFill>
                  <a:schemeClr val="tx1"/>
                </a:solidFill>
              </a:rPr>
              <a:t>Informe IDSR de Botsuana, semana 11, 2015</a:t>
            </a:r>
          </a:p>
          <a:p>
            <a:endParaRPr lang="es-ES" dirty="0"/>
          </a:p>
        </p:txBody>
      </p:sp>
      <p:sp>
        <p:nvSpPr>
          <p:cNvPr id="8" name="Text Placeholder 15"/>
          <p:cNvSpPr txBox="1">
            <a:spLocks/>
          </p:cNvSpPr>
          <p:nvPr/>
        </p:nvSpPr>
        <p:spPr>
          <a:xfrm>
            <a:off x="1965903" y="1504171"/>
            <a:ext cx="8952466" cy="445253"/>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latin typeface="Arial" panose="020B0604020202020204" pitchFamily="34" charset="0"/>
                <a:cs typeface="Arial" panose="020B0604020202020204" pitchFamily="34" charset="0"/>
              </a:rPr>
              <a:t>Muertes por diarrea notificadas, Botsuana, semanas 1 a 11, 2014 y 2015.</a:t>
            </a:r>
          </a:p>
          <a:p>
            <a:pPr algn="ctr"/>
            <a:endParaRPr lang="es-ES" sz="2000" b="1"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68373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a:extLst>
              <a:ext uri="{FF2B5EF4-FFF2-40B4-BE49-F238E27FC236}">
                <a16:creationId xmlns:a16="http://schemas.microsoft.com/office/drawing/2014/main" id="{77D0DEDF-3610-2EAB-8114-C011D1336FFE}"/>
              </a:ext>
            </a:extLst>
          </p:cNvPr>
          <p:cNvGraphicFramePr>
            <a:graphicFrameLocks/>
          </p:cNvGraphicFramePr>
          <p:nvPr>
            <p:extLst>
              <p:ext uri="{D42A27DB-BD31-4B8C-83A1-F6EECF244321}">
                <p14:modId xmlns:p14="http://schemas.microsoft.com/office/powerpoint/2010/main" val="2491753244"/>
              </p:ext>
            </p:extLst>
          </p:nvPr>
        </p:nvGraphicFramePr>
        <p:xfrm>
          <a:off x="1724836" y="1485901"/>
          <a:ext cx="8981264" cy="501649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s-ES" dirty="0"/>
              <a:t>Considerar la calidad de los datos (3/3)</a:t>
            </a:r>
          </a:p>
        </p:txBody>
      </p:sp>
      <p:sp>
        <p:nvSpPr>
          <p:cNvPr id="4" name="Text Placeholder 6"/>
          <p:cNvSpPr txBox="1">
            <a:spLocks/>
          </p:cNvSpPr>
          <p:nvPr/>
        </p:nvSpPr>
        <p:spPr>
          <a:xfrm>
            <a:off x="2334127" y="1452175"/>
            <a:ext cx="7523746" cy="681425"/>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latin typeface="Arial" panose="020B0604020202020204" pitchFamily="34" charset="0"/>
                <a:cs typeface="Arial" panose="020B0604020202020204" pitchFamily="34" charset="0"/>
              </a:rPr>
              <a:t>Número de semanas en las que el distrito logró y no logró informar a tiempo, Botsuana, Semanas 1-11, 2015</a:t>
            </a:r>
          </a:p>
          <a:p>
            <a:endParaRPr lang="es-ES" sz="2400" b="1" kern="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61A20DB7-AC0A-C2AC-90D9-C9770F4B9574}"/>
              </a:ext>
            </a:extLst>
          </p:cNvPr>
          <p:cNvSpPr txBox="1"/>
          <p:nvPr/>
        </p:nvSpPr>
        <p:spPr>
          <a:xfrm>
            <a:off x="3420505" y="6387358"/>
            <a:ext cx="6160008" cy="336102"/>
          </a:xfrm>
          <a:prstGeom prst="rect">
            <a:avLst/>
          </a:prstGeom>
        </p:spPr>
        <p:txBody>
          <a:bodyPr anchor="b" anchorCtr="0"/>
          <a:lstStyle>
            <a:lvl1pPr indent="0" defTabSz="914400">
              <a:spcBef>
                <a:spcPts val="0"/>
              </a:spcBef>
              <a:buFont typeface="Arial" panose="020B0604020202020204" pitchFamily="34" charset="0"/>
              <a:buNone/>
              <a:defRPr spc="0" baseline="0">
                <a:solidFill>
                  <a:schemeClr val="accent5"/>
                </a:solidFill>
                <a:latin typeface="Arial" panose="020B0604020202020204" pitchFamily="34" charset="0"/>
                <a:cs typeface="Arial" panose="020B0604020202020204" pitchFamily="34" charset="0"/>
              </a:defRPr>
            </a:lvl1pPr>
            <a:lvl2pPr marL="742950" indent="-285750" defTabSz="914400">
              <a:spcBef>
                <a:spcPct val="20000"/>
              </a:spcBef>
              <a:buFont typeface="Arial" panose="020B0604020202020204" pitchFamily="34" charset="0"/>
              <a:buChar char="–"/>
              <a:defRPr sz="2800">
                <a:solidFill>
                  <a:schemeClr val="accent5"/>
                </a:solidFill>
                <a:latin typeface="Arial"/>
                <a:cs typeface="Arial"/>
              </a:defRPr>
            </a:lvl2pPr>
            <a:lvl3pPr marL="1143000" indent="-228600" defTabSz="914400">
              <a:spcBef>
                <a:spcPct val="20000"/>
              </a:spcBef>
              <a:buFont typeface="Arial" panose="020B0604020202020204" pitchFamily="34" charset="0"/>
              <a:buChar char="•"/>
              <a:defRPr sz="2800">
                <a:solidFill>
                  <a:schemeClr val="accent5"/>
                </a:solidFill>
                <a:latin typeface="Arial"/>
                <a:cs typeface="Arial"/>
              </a:defRPr>
            </a:lvl3pPr>
            <a:lvl4pPr marL="1600200" indent="-228600" defTabSz="914400">
              <a:spcBef>
                <a:spcPct val="20000"/>
              </a:spcBef>
              <a:buFont typeface="Arial" panose="020B0604020202020204" pitchFamily="34" charset="0"/>
              <a:buChar char="–"/>
              <a:defRPr sz="2800">
                <a:solidFill>
                  <a:schemeClr val="accent5"/>
                </a:solidFill>
                <a:latin typeface="Arial"/>
                <a:cs typeface="Arial"/>
              </a:defRPr>
            </a:lvl4pPr>
            <a:lvl5pPr marL="2057400" indent="-228600" defTabSz="914400">
              <a:spcBef>
                <a:spcPct val="20000"/>
              </a:spcBef>
              <a:buFont typeface="Arial" panose="020B0604020202020204" pitchFamily="34" charset="0"/>
              <a:buChar char="»"/>
              <a:defRPr sz="2800">
                <a:solidFill>
                  <a:schemeClr val="accent5"/>
                </a:solidFill>
                <a:latin typeface="Arial"/>
                <a:cs typeface="Arial"/>
              </a:defRPr>
            </a:lvl5pPr>
            <a:lvl6pPr marL="2514600" indent="-228600" defTabSz="914400">
              <a:spcBef>
                <a:spcPct val="20000"/>
              </a:spcBef>
              <a:buFont typeface="Arial" panose="020B0604020202020204" pitchFamily="34" charset="0"/>
              <a:buChar char="•"/>
              <a:defRPr sz="2000"/>
            </a:lvl6pPr>
            <a:lvl7pPr marL="2971800" indent="-228600" defTabSz="914400">
              <a:spcBef>
                <a:spcPct val="20000"/>
              </a:spcBef>
              <a:buFont typeface="Arial" panose="020B0604020202020204" pitchFamily="34" charset="0"/>
              <a:buChar char="•"/>
              <a:defRPr sz="2000"/>
            </a:lvl7pPr>
            <a:lvl8pPr marL="3429000" indent="-228600" defTabSz="914400">
              <a:spcBef>
                <a:spcPct val="20000"/>
              </a:spcBef>
              <a:buFont typeface="Arial" panose="020B0604020202020204" pitchFamily="34" charset="0"/>
              <a:buChar char="•"/>
              <a:defRPr sz="2000"/>
            </a:lvl8pPr>
            <a:lvl9pPr marL="3886200" indent="-228600" defTabSz="914400">
              <a:spcBef>
                <a:spcPct val="20000"/>
              </a:spcBef>
              <a:buFont typeface="Arial" panose="020B0604020202020204" pitchFamily="34" charset="0"/>
              <a:buChar char="•"/>
              <a:defRPr sz="2000"/>
            </a:lvl9pPr>
          </a:lstStyle>
          <a:p>
            <a:pPr algn="r"/>
            <a:r>
              <a:rPr lang="es-ES" sz="1200" dirty="0">
                <a:solidFill>
                  <a:schemeClr val="tx1"/>
                </a:solidFill>
              </a:rPr>
              <a:t>Informe IDSR de Botsuana, semana 11, 2015</a:t>
            </a:r>
          </a:p>
        </p:txBody>
      </p:sp>
    </p:spTree>
    <p:extLst>
      <p:ext uri="{BB962C8B-B14F-4D97-AF65-F5344CB8AC3E}">
        <p14:creationId xmlns:p14="http://schemas.microsoft.com/office/powerpoint/2010/main" val="320827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8418CC-25CF-CBF7-3C84-1458256745FF}"/>
              </a:ext>
            </a:extLst>
          </p:cNvPr>
          <p:cNvSpPr>
            <a:spLocks noGrp="1"/>
          </p:cNvSpPr>
          <p:nvPr>
            <p:ph type="title"/>
          </p:nvPr>
        </p:nvSpPr>
        <p:spPr/>
        <p:txBody>
          <a:bodyPr/>
          <a:lstStyle/>
          <a:p>
            <a:r>
              <a:rPr lang="es-ES" dirty="0"/>
              <a:t>Considerar la calidad de los datos:</a:t>
            </a:r>
            <a:br>
              <a:rPr lang="es-ES" dirty="0"/>
            </a:br>
            <a:r>
              <a:rPr lang="es-ES" dirty="0"/>
              <a:t>profundice en los datos</a:t>
            </a:r>
          </a:p>
        </p:txBody>
      </p:sp>
      <p:graphicFrame>
        <p:nvGraphicFramePr>
          <p:cNvPr id="6" name="Table 5">
            <a:extLst>
              <a:ext uri="{FF2B5EF4-FFF2-40B4-BE49-F238E27FC236}">
                <a16:creationId xmlns:a16="http://schemas.microsoft.com/office/drawing/2014/main" id="{5C0E4864-63FA-32F5-B481-18FF2B473BA5}"/>
              </a:ext>
            </a:extLst>
          </p:cNvPr>
          <p:cNvGraphicFramePr>
            <a:graphicFrameLocks noGrp="1"/>
          </p:cNvGraphicFramePr>
          <p:nvPr>
            <p:extLst>
              <p:ext uri="{D42A27DB-BD31-4B8C-83A1-F6EECF244321}">
                <p14:modId xmlns:p14="http://schemas.microsoft.com/office/powerpoint/2010/main" val="1176435556"/>
              </p:ext>
            </p:extLst>
          </p:nvPr>
        </p:nvGraphicFramePr>
        <p:xfrm>
          <a:off x="1608083" y="2387169"/>
          <a:ext cx="8566000" cy="3893680"/>
        </p:xfrm>
        <a:graphic>
          <a:graphicData uri="http://schemas.openxmlformats.org/drawingml/2006/table">
            <a:tbl>
              <a:tblPr firstRow="1" bandRow="1">
                <a:tableStyleId>{68D230F3-CF80-4859-8CE7-A43EE81993B5}</a:tableStyleId>
              </a:tblPr>
              <a:tblGrid>
                <a:gridCol w="1439917">
                  <a:extLst>
                    <a:ext uri="{9D8B030D-6E8A-4147-A177-3AD203B41FA5}">
                      <a16:colId xmlns:a16="http://schemas.microsoft.com/office/drawing/2014/main" val="20000"/>
                    </a:ext>
                  </a:extLst>
                </a:gridCol>
                <a:gridCol w="701583">
                  <a:extLst>
                    <a:ext uri="{9D8B030D-6E8A-4147-A177-3AD203B41FA5}">
                      <a16:colId xmlns:a16="http://schemas.microsoft.com/office/drawing/2014/main" val="20001"/>
                    </a:ext>
                  </a:extLst>
                </a:gridCol>
                <a:gridCol w="1070750">
                  <a:extLst>
                    <a:ext uri="{9D8B030D-6E8A-4147-A177-3AD203B41FA5}">
                      <a16:colId xmlns:a16="http://schemas.microsoft.com/office/drawing/2014/main" val="20002"/>
                    </a:ext>
                  </a:extLst>
                </a:gridCol>
                <a:gridCol w="1070750">
                  <a:extLst>
                    <a:ext uri="{9D8B030D-6E8A-4147-A177-3AD203B41FA5}">
                      <a16:colId xmlns:a16="http://schemas.microsoft.com/office/drawing/2014/main" val="20003"/>
                    </a:ext>
                  </a:extLst>
                </a:gridCol>
                <a:gridCol w="1070750">
                  <a:extLst>
                    <a:ext uri="{9D8B030D-6E8A-4147-A177-3AD203B41FA5}">
                      <a16:colId xmlns:a16="http://schemas.microsoft.com/office/drawing/2014/main" val="20004"/>
                    </a:ext>
                  </a:extLst>
                </a:gridCol>
                <a:gridCol w="1070750">
                  <a:extLst>
                    <a:ext uri="{9D8B030D-6E8A-4147-A177-3AD203B41FA5}">
                      <a16:colId xmlns:a16="http://schemas.microsoft.com/office/drawing/2014/main" val="20005"/>
                    </a:ext>
                  </a:extLst>
                </a:gridCol>
                <a:gridCol w="1070750">
                  <a:extLst>
                    <a:ext uri="{9D8B030D-6E8A-4147-A177-3AD203B41FA5}">
                      <a16:colId xmlns:a16="http://schemas.microsoft.com/office/drawing/2014/main" val="20006"/>
                    </a:ext>
                  </a:extLst>
                </a:gridCol>
                <a:gridCol w="1070750">
                  <a:extLst>
                    <a:ext uri="{9D8B030D-6E8A-4147-A177-3AD203B41FA5}">
                      <a16:colId xmlns:a16="http://schemas.microsoft.com/office/drawing/2014/main" val="20007"/>
                    </a:ext>
                  </a:extLst>
                </a:gridCol>
              </a:tblGrid>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 </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Semana reportada</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Centro</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Uno</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Dos</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Tres</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Cuatro</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Cinco</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Seis</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Siete</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A</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B</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8</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E</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F</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G</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Totales</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16</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18</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14</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18</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15</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46</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31</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7" name="Rectangle 6">
            <a:extLst>
              <a:ext uri="{FF2B5EF4-FFF2-40B4-BE49-F238E27FC236}">
                <a16:creationId xmlns:a16="http://schemas.microsoft.com/office/drawing/2014/main" id="{54285627-82E4-8120-C4C4-261C8CFF9D2B}"/>
              </a:ext>
            </a:extLst>
          </p:cNvPr>
          <p:cNvSpPr/>
          <p:nvPr/>
        </p:nvSpPr>
        <p:spPr>
          <a:xfrm>
            <a:off x="8072695" y="4339065"/>
            <a:ext cx="1005840" cy="378506"/>
          </a:xfrm>
          <a:prstGeom prst="rect">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 name="TextBox 2">
            <a:extLst>
              <a:ext uri="{FF2B5EF4-FFF2-40B4-BE49-F238E27FC236}">
                <a16:creationId xmlns:a16="http://schemas.microsoft.com/office/drawing/2014/main" id="{EF8305DE-C080-7DD9-B3A9-EC23017B6CA4}"/>
              </a:ext>
            </a:extLst>
          </p:cNvPr>
          <p:cNvSpPr txBox="1"/>
          <p:nvPr/>
        </p:nvSpPr>
        <p:spPr>
          <a:xfrm>
            <a:off x="2017916" y="1529148"/>
            <a:ext cx="8156168" cy="830997"/>
          </a:xfrm>
          <a:prstGeom prst="rect">
            <a:avLst/>
          </a:prstGeom>
          <a:noFill/>
        </p:spPr>
        <p:txBody>
          <a:bodyPr wrap="square">
            <a:spAutoFit/>
          </a:bodyPr>
          <a:lstStyle/>
          <a:p>
            <a:pPr algn="ctr" fontAlgn="b"/>
            <a:r>
              <a:rPr lang="es-ES" sz="2400" b="1" u="none" strike="noStrike" dirty="0">
                <a:solidFill>
                  <a:schemeClr val="tx1"/>
                </a:solidFill>
                <a:effectLst/>
                <a:latin typeface="+mn-lt"/>
              </a:rPr>
              <a:t>Casos notificados de diarrea grave por centro de salud, Semanas 1-7, 2017, Distrito X.</a:t>
            </a:r>
            <a:endParaRPr lang="es-ES" sz="2400" b="1" i="0" u="none" strike="noStrike" dirty="0">
              <a:solidFill>
                <a:schemeClr val="tx1"/>
              </a:solidFill>
              <a:effectLst/>
              <a:latin typeface="+mn-lt"/>
              <a:ea typeface="Arial" charset="0"/>
              <a:cs typeface="Arial" charset="0"/>
            </a:endParaRPr>
          </a:p>
        </p:txBody>
      </p:sp>
    </p:spTree>
    <p:extLst>
      <p:ext uri="{BB962C8B-B14F-4D97-AF65-F5344CB8AC3E}">
        <p14:creationId xmlns:p14="http://schemas.microsoft.com/office/powerpoint/2010/main" val="49868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0516BA-ABF2-BC97-8E7C-549A3BAEC21A}"/>
              </a:ext>
            </a:extLst>
          </p:cNvPr>
          <p:cNvSpPr>
            <a:spLocks noGrp="1"/>
          </p:cNvSpPr>
          <p:nvPr>
            <p:ph sz="half" idx="2"/>
          </p:nvPr>
        </p:nvSpPr>
        <p:spPr>
          <a:noFill/>
        </p:spPr>
        <p:txBody>
          <a:bodyPr/>
          <a:lstStyle/>
          <a:p>
            <a:pPr marL="0" indent="0" algn="ctr">
              <a:buNone/>
            </a:pPr>
            <a:r>
              <a:rPr lang="es-ES" sz="2800" dirty="0"/>
              <a:t>Describa los datos. ¿Qué patrón observa?</a:t>
            </a:r>
          </a:p>
          <a:p>
            <a:pPr marL="0" indent="0">
              <a:buNone/>
            </a:pPr>
            <a:endParaRPr lang="es-ES" dirty="0"/>
          </a:p>
        </p:txBody>
      </p:sp>
      <p:sp>
        <p:nvSpPr>
          <p:cNvPr id="2" name="Title 1">
            <a:extLst>
              <a:ext uri="{FF2B5EF4-FFF2-40B4-BE49-F238E27FC236}">
                <a16:creationId xmlns:a16="http://schemas.microsoft.com/office/drawing/2014/main" id="{92163BB0-2606-C374-69BF-57D950E615D6}"/>
              </a:ext>
            </a:extLst>
          </p:cNvPr>
          <p:cNvSpPr>
            <a:spLocks noGrp="1"/>
          </p:cNvSpPr>
          <p:nvPr>
            <p:ph type="title"/>
          </p:nvPr>
        </p:nvSpPr>
        <p:spPr>
          <a:noFill/>
        </p:spPr>
        <p:txBody>
          <a:bodyPr/>
          <a:lstStyle/>
          <a:p>
            <a:r>
              <a:rPr lang="es-ES" dirty="0"/>
              <a:t>Interpretación de datos: Práctica 1</a:t>
            </a:r>
          </a:p>
        </p:txBody>
      </p:sp>
      <p:graphicFrame>
        <p:nvGraphicFramePr>
          <p:cNvPr id="5" name="Chart 4">
            <a:extLst>
              <a:ext uri="{FF2B5EF4-FFF2-40B4-BE49-F238E27FC236}">
                <a16:creationId xmlns:a16="http://schemas.microsoft.com/office/drawing/2014/main" id="{2350A1B2-667B-45DD-5CED-8BDEC70D811D}"/>
              </a:ext>
            </a:extLst>
          </p:cNvPr>
          <p:cNvGraphicFramePr>
            <a:graphicFrameLocks/>
          </p:cNvGraphicFramePr>
          <p:nvPr>
            <p:extLst>
              <p:ext uri="{D42A27DB-BD31-4B8C-83A1-F6EECF244321}">
                <p14:modId xmlns:p14="http://schemas.microsoft.com/office/powerpoint/2010/main" val="1035363601"/>
              </p:ext>
            </p:extLst>
          </p:nvPr>
        </p:nvGraphicFramePr>
        <p:xfrm>
          <a:off x="1852030" y="2235357"/>
          <a:ext cx="7724553" cy="450997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2">
            <a:extLst>
              <a:ext uri="{FF2B5EF4-FFF2-40B4-BE49-F238E27FC236}">
                <a16:creationId xmlns:a16="http://schemas.microsoft.com/office/drawing/2014/main" id="{066FF86A-3ED1-855D-A27B-2C884685A340}"/>
              </a:ext>
            </a:extLst>
          </p:cNvPr>
          <p:cNvSpPr txBox="1">
            <a:spLocks/>
          </p:cNvSpPr>
          <p:nvPr/>
        </p:nvSpPr>
        <p:spPr>
          <a:xfrm>
            <a:off x="3441031" y="2051251"/>
            <a:ext cx="5197131" cy="548639"/>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400" b="1" kern="0" dirty="0"/>
              <a:t>Casos de diarrea confirmados en la Provincia X, Semanas 1-26</a:t>
            </a:r>
          </a:p>
        </p:txBody>
      </p:sp>
    </p:spTree>
    <p:extLst>
      <p:ext uri="{BB962C8B-B14F-4D97-AF65-F5344CB8AC3E}">
        <p14:creationId xmlns:p14="http://schemas.microsoft.com/office/powerpoint/2010/main" val="146675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981581-E5AA-17A8-E4AC-0B466D2F1FF4}"/>
              </a:ext>
            </a:extLst>
          </p:cNvPr>
          <p:cNvSpPr>
            <a:spLocks noGrp="1"/>
          </p:cNvSpPr>
          <p:nvPr>
            <p:ph sz="half" idx="2"/>
          </p:nvPr>
        </p:nvSpPr>
        <p:spPr/>
        <p:txBody>
          <a:bodyPr anchor="ctr"/>
          <a:lstStyle/>
          <a:p>
            <a:pPr marL="0" indent="0">
              <a:buNone/>
            </a:pPr>
            <a:r>
              <a:rPr kumimoji="0" lang="es-ES" sz="2800" b="0" i="0" u="none" strike="noStrike" kern="1200" cap="none" spc="0" normalizeH="0" baseline="0" noProof="0" dirty="0">
                <a:ln>
                  <a:noFill/>
                </a:ln>
                <a:solidFill>
                  <a:srgbClr val="000000"/>
                </a:solidFill>
                <a:effectLst/>
                <a:uLnTx/>
                <a:uFillTx/>
                <a:ea typeface="Times New Roman" panose="02020603050405020304" pitchFamily="18" charset="0"/>
                <a:cs typeface="Times New Roman" panose="02020603050405020304" pitchFamily="18" charset="0"/>
              </a:rPr>
              <a:t>Cada cuatro semanas se notifican entre 40 y 55 casos, mientras que el resto de las semanas casi no hay casos.</a:t>
            </a:r>
            <a:endParaRPr lang="es-ES" sz="2800" dirty="0"/>
          </a:p>
          <a:p>
            <a:endParaRPr lang="es-ES" dirty="0"/>
          </a:p>
        </p:txBody>
      </p:sp>
      <p:sp>
        <p:nvSpPr>
          <p:cNvPr id="2" name="Title 1">
            <a:extLst>
              <a:ext uri="{FF2B5EF4-FFF2-40B4-BE49-F238E27FC236}">
                <a16:creationId xmlns:a16="http://schemas.microsoft.com/office/drawing/2014/main" id="{64CA4089-4060-8DC3-1C5F-69C45CBF5661}"/>
              </a:ext>
            </a:extLst>
          </p:cNvPr>
          <p:cNvSpPr>
            <a:spLocks noGrp="1"/>
          </p:cNvSpPr>
          <p:nvPr>
            <p:ph type="title"/>
          </p:nvPr>
        </p:nvSpPr>
        <p:spPr>
          <a:xfrm>
            <a:off x="404446" y="0"/>
            <a:ext cx="10185969" cy="1247775"/>
          </a:xfrm>
        </p:spPr>
        <p:txBody>
          <a:bodyPr/>
          <a:lstStyle/>
          <a:p>
            <a:r>
              <a:rPr lang="es-ES" dirty="0"/>
              <a:t>Interpretación de datos: </a:t>
            </a:r>
            <a:br>
              <a:rPr lang="es-ES" dirty="0"/>
            </a:br>
            <a:r>
              <a:rPr lang="es-ES" dirty="0"/>
              <a:t>Práctica 1: Respuesta</a:t>
            </a:r>
          </a:p>
        </p:txBody>
      </p:sp>
    </p:spTree>
    <p:extLst>
      <p:ext uri="{BB962C8B-B14F-4D97-AF65-F5344CB8AC3E}">
        <p14:creationId xmlns:p14="http://schemas.microsoft.com/office/powerpoint/2010/main" val="1794714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D23CF20-03E2-1A8A-5DC2-9B0BA8C09D2D}"/>
              </a:ext>
            </a:extLst>
          </p:cNvPr>
          <p:cNvSpPr/>
          <p:nvPr/>
        </p:nvSpPr>
        <p:spPr>
          <a:xfrm>
            <a:off x="5221763" y="5540688"/>
            <a:ext cx="2144110" cy="960367"/>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945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4F89D-D8BD-EC72-F332-3A9CBCEAE530}"/>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B95DA4D5-5A89-E4A5-F5AD-28015C363A16}"/>
              </a:ext>
            </a:extLst>
          </p:cNvPr>
          <p:cNvSpPr>
            <a:spLocks noGrp="1"/>
          </p:cNvSpPr>
          <p:nvPr>
            <p:ph sz="half" idx="2"/>
          </p:nvPr>
        </p:nvSpPr>
        <p:spPr>
          <a:noFill/>
        </p:spPr>
        <p:txBody>
          <a:bodyPr/>
          <a:lstStyle/>
          <a:p>
            <a:pPr marL="0" indent="0" algn="ctr">
              <a:buNone/>
            </a:pPr>
            <a:r>
              <a:rPr lang="es-ES" dirty="0"/>
              <a:t>¿A qué puede deberse el aumento de los casos de cólera? </a:t>
            </a:r>
          </a:p>
          <a:p>
            <a:pPr marL="0" indent="0">
              <a:buNone/>
            </a:pPr>
            <a:endParaRPr lang="es-ES" dirty="0"/>
          </a:p>
        </p:txBody>
      </p:sp>
      <p:sp>
        <p:nvSpPr>
          <p:cNvPr id="2" name="Title 1">
            <a:extLst>
              <a:ext uri="{FF2B5EF4-FFF2-40B4-BE49-F238E27FC236}">
                <a16:creationId xmlns:a16="http://schemas.microsoft.com/office/drawing/2014/main" id="{7E99F791-0A7C-F3F0-15C5-EFF815874B0F}"/>
              </a:ext>
            </a:extLst>
          </p:cNvPr>
          <p:cNvSpPr>
            <a:spLocks noGrp="1"/>
          </p:cNvSpPr>
          <p:nvPr>
            <p:ph type="title"/>
          </p:nvPr>
        </p:nvSpPr>
        <p:spPr>
          <a:noFill/>
        </p:spPr>
        <p:txBody>
          <a:bodyPr/>
          <a:lstStyle/>
          <a:p>
            <a:r>
              <a:rPr lang="es-ES" dirty="0"/>
              <a:t>Interpretación de datos: Práctica 2</a:t>
            </a:r>
          </a:p>
        </p:txBody>
      </p:sp>
      <p:graphicFrame>
        <p:nvGraphicFramePr>
          <p:cNvPr id="9" name="Chart 8">
            <a:extLst>
              <a:ext uri="{FF2B5EF4-FFF2-40B4-BE49-F238E27FC236}">
                <a16:creationId xmlns:a16="http://schemas.microsoft.com/office/drawing/2014/main" id="{24DF90E3-D646-1EC7-7896-7823181E48B6}"/>
              </a:ext>
            </a:extLst>
          </p:cNvPr>
          <p:cNvGraphicFramePr>
            <a:graphicFrameLocks/>
          </p:cNvGraphicFramePr>
          <p:nvPr>
            <p:extLst>
              <p:ext uri="{D42A27DB-BD31-4B8C-83A1-F6EECF244321}">
                <p14:modId xmlns:p14="http://schemas.microsoft.com/office/powerpoint/2010/main" val="2926553781"/>
              </p:ext>
            </p:extLst>
          </p:nvPr>
        </p:nvGraphicFramePr>
        <p:xfrm>
          <a:off x="1852030" y="2235357"/>
          <a:ext cx="7724553" cy="4509977"/>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Placeholder 2">
            <a:extLst>
              <a:ext uri="{FF2B5EF4-FFF2-40B4-BE49-F238E27FC236}">
                <a16:creationId xmlns:a16="http://schemas.microsoft.com/office/drawing/2014/main" id="{3E1BBAF8-C9DB-595F-8E35-76DC20DE775B}"/>
              </a:ext>
            </a:extLst>
          </p:cNvPr>
          <p:cNvSpPr txBox="1">
            <a:spLocks/>
          </p:cNvSpPr>
          <p:nvPr/>
        </p:nvSpPr>
        <p:spPr>
          <a:xfrm>
            <a:off x="3985780" y="2028102"/>
            <a:ext cx="4516195" cy="548640"/>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t>Casos confirmados de c</a:t>
            </a:r>
            <a:r>
              <a:rPr lang="es-ES" sz="2000" b="1" dirty="0"/>
              <a:t>ólera</a:t>
            </a:r>
            <a:r>
              <a:rPr lang="es-ES" sz="2000" b="1" kern="0" dirty="0"/>
              <a:t> en la provincia X, semanas 1-26</a:t>
            </a:r>
          </a:p>
        </p:txBody>
      </p:sp>
    </p:spTree>
    <p:extLst>
      <p:ext uri="{BB962C8B-B14F-4D97-AF65-F5344CB8AC3E}">
        <p14:creationId xmlns:p14="http://schemas.microsoft.com/office/powerpoint/2010/main" val="4464637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D4B2C4-7331-71EB-30AF-9B234E5707A6}"/>
              </a:ext>
            </a:extLst>
          </p:cNvPr>
          <p:cNvSpPr>
            <a:spLocks noGrp="1"/>
          </p:cNvSpPr>
          <p:nvPr>
            <p:ph sz="half" idx="2"/>
          </p:nvPr>
        </p:nvSpPr>
        <p:spPr/>
        <p:txBody>
          <a:bodyPr anchor="ctr"/>
          <a:lstStyle/>
          <a:p>
            <a:pPr marL="0" indent="0">
              <a:buNone/>
            </a:pPr>
            <a:r>
              <a:rPr lang="es-ES" dirty="0"/>
              <a:t>Es poco probable que la </a:t>
            </a:r>
            <a:r>
              <a:rPr lang="es-ES" sz="2800" noProof="0" dirty="0">
                <a:effectLst/>
                <a:latin typeface="Arial" panose="020B0604020202020204" pitchFamily="34" charset="0"/>
                <a:ea typeface="Times New Roman" panose="02020603050405020304" pitchFamily="18" charset="0"/>
                <a:cs typeface="Arial" panose="020B0604020202020204" pitchFamily="34" charset="0"/>
              </a:rPr>
              <a:t>c</a:t>
            </a:r>
            <a:r>
              <a:rPr lang="es-ES" dirty="0" err="1"/>
              <a:t>ólera</a:t>
            </a:r>
            <a:r>
              <a:rPr lang="es-ES" dirty="0"/>
              <a:t> aumente sistemáticamente cada cuatro semanas. Lo más probable es que se trate de </a:t>
            </a:r>
            <a:r>
              <a:rPr lang="es-ES" b="1" dirty="0"/>
              <a:t>un artefacto</a:t>
            </a:r>
            <a:r>
              <a:rPr lang="es-ES" dirty="0"/>
              <a:t>: información inexacta causada por datos o </a:t>
            </a:r>
            <a:br>
              <a:rPr lang="es-ES" dirty="0"/>
            </a:br>
            <a:r>
              <a:rPr lang="es-ES" dirty="0"/>
              <a:t>mediciones sesgados.</a:t>
            </a:r>
          </a:p>
          <a:p>
            <a:pPr marL="0" indent="0">
              <a:buNone/>
            </a:pPr>
            <a:endParaRPr lang="es-ES" dirty="0"/>
          </a:p>
          <a:p>
            <a:pPr marL="0" indent="0">
              <a:buNone/>
            </a:pPr>
            <a:r>
              <a:rPr lang="es-ES" dirty="0"/>
              <a:t> ¿Se presentan informes cada cuatro semanas?</a:t>
            </a:r>
          </a:p>
          <a:p>
            <a:endParaRPr lang="es-ES" dirty="0"/>
          </a:p>
        </p:txBody>
      </p:sp>
      <p:sp>
        <p:nvSpPr>
          <p:cNvPr id="2" name="Title 1">
            <a:extLst>
              <a:ext uri="{FF2B5EF4-FFF2-40B4-BE49-F238E27FC236}">
                <a16:creationId xmlns:a16="http://schemas.microsoft.com/office/drawing/2014/main" id="{6DC3CEE5-257F-6B5B-0E00-A2BB1846CE22}"/>
              </a:ext>
            </a:extLst>
          </p:cNvPr>
          <p:cNvSpPr>
            <a:spLocks noGrp="1"/>
          </p:cNvSpPr>
          <p:nvPr>
            <p:ph type="title"/>
          </p:nvPr>
        </p:nvSpPr>
        <p:spPr>
          <a:xfrm>
            <a:off x="838200" y="0"/>
            <a:ext cx="9752215" cy="1247775"/>
          </a:xfrm>
        </p:spPr>
        <p:txBody>
          <a:bodyPr/>
          <a:lstStyle/>
          <a:p>
            <a:r>
              <a:rPr lang="es-ES" dirty="0"/>
              <a:t>Interpretación de datos: </a:t>
            </a:r>
            <a:br>
              <a:rPr lang="es-ES" dirty="0"/>
            </a:br>
            <a:r>
              <a:rPr lang="es-ES" dirty="0"/>
              <a:t>Práctica 2: Respuesta</a:t>
            </a:r>
          </a:p>
        </p:txBody>
      </p:sp>
    </p:spTree>
    <p:extLst>
      <p:ext uri="{BB962C8B-B14F-4D97-AF65-F5344CB8AC3E}">
        <p14:creationId xmlns:p14="http://schemas.microsoft.com/office/powerpoint/2010/main" val="37139347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4C101-0C17-30E8-8746-ECF95293B704}"/>
              </a:ext>
            </a:extLst>
          </p:cNvPr>
          <p:cNvSpPr>
            <a:spLocks noGrp="1"/>
          </p:cNvSpPr>
          <p:nvPr>
            <p:ph type="title"/>
          </p:nvPr>
        </p:nvSpPr>
        <p:spPr/>
        <p:txBody>
          <a:bodyPr/>
          <a:lstStyle/>
          <a:p>
            <a:r>
              <a:rPr lang="es-ES" dirty="0"/>
              <a:t>Interpretar datos (1/3)</a:t>
            </a:r>
          </a:p>
        </p:txBody>
      </p:sp>
    </p:spTree>
    <p:extLst>
      <p:ext uri="{BB962C8B-B14F-4D97-AF65-F5344CB8AC3E}">
        <p14:creationId xmlns:p14="http://schemas.microsoft.com/office/powerpoint/2010/main" val="13975149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389957"/>
            <a:ext cx="10515600" cy="4639309"/>
          </a:xfrm>
          <a:prstGeom prst="rect">
            <a:avLst/>
          </a:prstGeom>
        </p:spPr>
        <p:txBody>
          <a:bodyPr/>
          <a:lstStyle/>
          <a:p>
            <a:pPr marL="0" indent="0">
              <a:buNone/>
            </a:pPr>
            <a:r>
              <a:rPr lang="es-ES" b="1" dirty="0"/>
              <a:t>Escenario:</a:t>
            </a:r>
          </a:p>
          <a:p>
            <a:r>
              <a:rPr lang="es-ES" dirty="0"/>
              <a:t>Un funcionario de vigilancia de la salud ambiental vive en una provincia donde hay varios complejos turísticos con lagos para nadar y otras actividades. </a:t>
            </a:r>
          </a:p>
          <a:p>
            <a:r>
              <a:rPr lang="es-ES" dirty="0"/>
              <a:t>El agua se controla mensualmente para estimar los niveles </a:t>
            </a:r>
            <a:r>
              <a:rPr lang="es-ES" i="1" dirty="0"/>
              <a:t>de E. </a:t>
            </a:r>
            <a:r>
              <a:rPr lang="es-ES" i="1" dirty="0" err="1"/>
              <a:t>coli</a:t>
            </a:r>
            <a:r>
              <a:rPr lang="es-ES" i="1" dirty="0"/>
              <a:t> </a:t>
            </a:r>
            <a:r>
              <a:rPr lang="es-ES" dirty="0"/>
              <a:t>y determinar si el agua es segura para las actividades acuáticas recreativas. El funcionario está revisando los datos de los lagos A y B.</a:t>
            </a:r>
          </a:p>
          <a:p>
            <a:r>
              <a:rPr lang="es-ES" dirty="0">
                <a:ea typeface="Times New Roman" panose="02020603050405020304" pitchFamily="18" charset="0"/>
                <a:cs typeface="Times New Roman" panose="02020603050405020304" pitchFamily="18" charset="0"/>
              </a:rPr>
              <a:t>Los niveles de </a:t>
            </a:r>
            <a:r>
              <a:rPr lang="es-ES" i="1" dirty="0">
                <a:ea typeface="Times New Roman" panose="02020603050405020304" pitchFamily="18" charset="0"/>
                <a:cs typeface="Times New Roman" panose="02020603050405020304" pitchFamily="18" charset="0"/>
              </a:rPr>
              <a:t>E. </a:t>
            </a:r>
            <a:r>
              <a:rPr lang="es-ES" i="1" dirty="0" err="1">
                <a:ea typeface="Times New Roman" panose="02020603050405020304" pitchFamily="18" charset="0"/>
                <a:cs typeface="Times New Roman" panose="02020603050405020304" pitchFamily="18" charset="0"/>
              </a:rPr>
              <a:t>coli</a:t>
            </a:r>
            <a:r>
              <a:rPr lang="es-ES" i="1" dirty="0">
                <a:ea typeface="Times New Roman" panose="02020603050405020304" pitchFamily="18" charset="0"/>
                <a:cs typeface="Times New Roman" panose="02020603050405020304" pitchFamily="18" charset="0"/>
              </a:rPr>
              <a:t> </a:t>
            </a:r>
            <a:r>
              <a:rPr lang="es-ES" dirty="0">
                <a:ea typeface="Times New Roman" panose="02020603050405020304" pitchFamily="18" charset="0"/>
                <a:cs typeface="Times New Roman" panose="02020603050405020304" pitchFamily="18" charset="0"/>
              </a:rPr>
              <a:t>se expresan en número de unidades formadoras de colonias (</a:t>
            </a:r>
            <a:r>
              <a:rPr lang="es-ES" dirty="0" err="1">
                <a:ea typeface="Times New Roman" panose="02020603050405020304" pitchFamily="18" charset="0"/>
                <a:cs typeface="Times New Roman" panose="02020603050405020304" pitchFamily="18" charset="0"/>
              </a:rPr>
              <a:t>ufc</a:t>
            </a:r>
            <a:r>
              <a:rPr lang="es-ES" dirty="0">
                <a:ea typeface="Times New Roman" panose="02020603050405020304" pitchFamily="18" charset="0"/>
                <a:cs typeface="Times New Roman" panose="02020603050405020304" pitchFamily="18" charset="0"/>
              </a:rPr>
              <a:t>) por 100 ml. </a:t>
            </a:r>
          </a:p>
          <a:p>
            <a:pPr marL="0" indent="0">
              <a:buNone/>
            </a:pPr>
            <a:r>
              <a:rPr lang="es-ES" sz="2400" i="1" dirty="0">
                <a:cs typeface="Times New Roman" panose="02020603050405020304" pitchFamily="18" charset="0"/>
              </a:rPr>
              <a:t>Consulte la guía de ejercicios para obtener información adicional</a:t>
            </a:r>
            <a:endParaRPr lang="es-ES" sz="2400" i="1" dirty="0"/>
          </a:p>
        </p:txBody>
      </p:sp>
      <p:sp>
        <p:nvSpPr>
          <p:cNvPr id="2" name="Title 1"/>
          <p:cNvSpPr>
            <a:spLocks noGrp="1"/>
          </p:cNvSpPr>
          <p:nvPr>
            <p:ph type="title"/>
          </p:nvPr>
        </p:nvSpPr>
        <p:spPr/>
        <p:txBody>
          <a:bodyPr/>
          <a:lstStyle/>
          <a:p>
            <a:r>
              <a:rPr lang="es-ES" dirty="0"/>
              <a:t>Interpretar datos (2/3)</a:t>
            </a:r>
          </a:p>
        </p:txBody>
      </p:sp>
      <p:pic>
        <p:nvPicPr>
          <p:cNvPr id="4" name="Picture 7" descr="Activity Icon">
            <a:extLst>
              <a:ext uri="{FF2B5EF4-FFF2-40B4-BE49-F238E27FC236}">
                <a16:creationId xmlns:a16="http://schemas.microsoft.com/office/drawing/2014/main" id="{3E9B04C3-A123-879E-47A3-4B45E5C0A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3414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prstGeom prst="rect">
            <a:avLst/>
          </a:prstGeom>
        </p:spPr>
        <p:txBody>
          <a:bodyPr/>
          <a:lstStyle/>
          <a:p>
            <a:pPr marL="514350" indent="-514350">
              <a:spcAft>
                <a:spcPts val="600"/>
              </a:spcAft>
              <a:buFont typeface="+mj-lt"/>
              <a:buAutoNum type="arabicPeriod"/>
            </a:pPr>
            <a:r>
              <a:rPr lang="es-ES" dirty="0"/>
              <a:t>Revisar el umbral de </a:t>
            </a:r>
            <a:r>
              <a:rPr lang="es-ES" i="1" dirty="0" err="1"/>
              <a:t>E.coli</a:t>
            </a:r>
            <a:r>
              <a:rPr lang="es-ES" i="1" dirty="0"/>
              <a:t> </a:t>
            </a:r>
            <a:endParaRPr lang="es-ES" dirty="0"/>
          </a:p>
          <a:p>
            <a:pPr marL="514350" indent="-514350">
              <a:spcAft>
                <a:spcPts val="600"/>
              </a:spcAft>
              <a:buFont typeface="+mj-lt"/>
              <a:buAutoNum type="arabicPeriod"/>
            </a:pPr>
            <a:r>
              <a:rPr lang="es-ES" dirty="0"/>
              <a:t>Revisar los datos resumidos </a:t>
            </a:r>
            <a:r>
              <a:rPr lang="es-ES" i="1" dirty="0"/>
              <a:t>de </a:t>
            </a:r>
            <a:r>
              <a:rPr lang="es-ES" i="1" dirty="0" err="1"/>
              <a:t>E.coli</a:t>
            </a:r>
            <a:r>
              <a:rPr lang="es-ES" i="1" dirty="0"/>
              <a:t> </a:t>
            </a:r>
            <a:r>
              <a:rPr lang="es-ES" dirty="0"/>
              <a:t>en la tabla</a:t>
            </a:r>
          </a:p>
          <a:p>
            <a:pPr marL="514350" indent="-514350">
              <a:spcAft>
                <a:spcPts val="600"/>
              </a:spcAft>
              <a:buFont typeface="+mj-lt"/>
              <a:buAutoNum type="arabicPeriod"/>
            </a:pPr>
            <a:r>
              <a:rPr lang="es-ES" dirty="0"/>
              <a:t>Elaborar un gráfico que resuma los datos mensuales del nivel de agua de </a:t>
            </a:r>
            <a:r>
              <a:rPr lang="es-ES" i="1" dirty="0"/>
              <a:t>E. </a:t>
            </a:r>
            <a:r>
              <a:rPr lang="es-ES" i="1" dirty="0" err="1"/>
              <a:t>coli</a:t>
            </a:r>
            <a:r>
              <a:rPr lang="es-ES" i="1" dirty="0"/>
              <a:t> </a:t>
            </a:r>
            <a:r>
              <a:rPr lang="es-ES" dirty="0"/>
              <a:t>para 2024 en los lagos A y B</a:t>
            </a:r>
          </a:p>
          <a:p>
            <a:pPr marL="514350" indent="-514350">
              <a:spcAft>
                <a:spcPts val="600"/>
              </a:spcAft>
              <a:buFont typeface="+mj-lt"/>
              <a:buAutoNum type="arabicPeriod"/>
            </a:pPr>
            <a:r>
              <a:rPr lang="es-ES" dirty="0"/>
              <a:t>Dibujar la media geométrica en el gráfico</a:t>
            </a:r>
          </a:p>
          <a:p>
            <a:pPr marL="514350" indent="-514350">
              <a:spcAft>
                <a:spcPts val="600"/>
              </a:spcAft>
              <a:buFont typeface="+mj-lt"/>
              <a:buAutoNum type="arabicPeriod"/>
            </a:pPr>
            <a:r>
              <a:rPr lang="es-ES" dirty="0"/>
              <a:t>Discutir los resultados en grupo</a:t>
            </a:r>
          </a:p>
          <a:p>
            <a:pPr marL="0" indent="0">
              <a:buNone/>
            </a:pPr>
            <a:endParaRPr lang="es-ES" dirty="0"/>
          </a:p>
        </p:txBody>
      </p:sp>
      <p:sp>
        <p:nvSpPr>
          <p:cNvPr id="2" name="Title 1"/>
          <p:cNvSpPr>
            <a:spLocks noGrp="1"/>
          </p:cNvSpPr>
          <p:nvPr>
            <p:ph type="title"/>
          </p:nvPr>
        </p:nvSpPr>
        <p:spPr/>
        <p:txBody>
          <a:bodyPr/>
          <a:lstStyle/>
          <a:p>
            <a:r>
              <a:rPr lang="es-ES" dirty="0"/>
              <a:t>Interpretar datos (3/3)</a:t>
            </a:r>
          </a:p>
        </p:txBody>
      </p:sp>
    </p:spTree>
    <p:extLst>
      <p:ext uri="{BB962C8B-B14F-4D97-AF65-F5344CB8AC3E}">
        <p14:creationId xmlns:p14="http://schemas.microsoft.com/office/powerpoint/2010/main" val="18342311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C6D79B3-BA93-6F36-4779-BC6013455956}"/>
              </a:ext>
            </a:extLst>
          </p:cNvPr>
          <p:cNvSpPr>
            <a:spLocks noGrp="1"/>
          </p:cNvSpPr>
          <p:nvPr>
            <p:ph type="title"/>
          </p:nvPr>
        </p:nvSpPr>
        <p:spPr/>
        <p:txBody>
          <a:bodyPr/>
          <a:lstStyle/>
          <a:p>
            <a:r>
              <a:rPr lang="es-ES" dirty="0"/>
              <a:t>Interpretar datos: Respuesta</a:t>
            </a:r>
          </a:p>
        </p:txBody>
      </p:sp>
      <p:sp>
        <p:nvSpPr>
          <p:cNvPr id="37" name="TextBox 36">
            <a:extLst>
              <a:ext uri="{FF2B5EF4-FFF2-40B4-BE49-F238E27FC236}">
                <a16:creationId xmlns:a16="http://schemas.microsoft.com/office/drawing/2014/main" id="{C1F46964-2159-672A-120D-0950DA13869F}"/>
              </a:ext>
            </a:extLst>
          </p:cNvPr>
          <p:cNvSpPr txBox="1"/>
          <p:nvPr/>
        </p:nvSpPr>
        <p:spPr>
          <a:xfrm>
            <a:off x="4974019" y="6438679"/>
            <a:ext cx="4581524" cy="276999"/>
          </a:xfrm>
          <a:prstGeom prst="rect">
            <a:avLst/>
          </a:prstGeom>
          <a:noFill/>
        </p:spPr>
        <p:txBody>
          <a:bodyPr wrap="square">
            <a:spAutoFit/>
          </a:bodyPr>
          <a:lstStyle/>
          <a:p>
            <a:pPr algn="r"/>
            <a:r>
              <a:rPr lang="es-ES" sz="1200" dirty="0">
                <a:hlinkClick r:id="rId3">
                  <a:extLst>
                    <a:ext uri="{A12FA001-AC4F-418D-AE19-62706E023703}">
                      <ahyp:hlinkClr xmlns:ahyp="http://schemas.microsoft.com/office/drawing/2018/hyperlinkcolor" val="tx"/>
                    </a:ext>
                  </a:extLst>
                </a:hlinkClick>
              </a:rPr>
              <a:t>E. </a:t>
            </a:r>
            <a:r>
              <a:rPr lang="es-ES" sz="1200" dirty="0" err="1">
                <a:hlinkClick r:id="rId3">
                  <a:extLst>
                    <a:ext uri="{A12FA001-AC4F-418D-AE19-62706E023703}">
                      <ahyp:hlinkClr xmlns:ahyp="http://schemas.microsoft.com/office/drawing/2018/hyperlinkcolor" val="tx"/>
                    </a:ext>
                  </a:extLst>
                </a:hlinkClick>
              </a:rPr>
              <a:t>coli</a:t>
            </a:r>
            <a:r>
              <a:rPr lang="es-ES" sz="1200" dirty="0">
                <a:hlinkClick r:id="rId3">
                  <a:extLst>
                    <a:ext uri="{A12FA001-AC4F-418D-AE19-62706E023703}">
                      <ahyp:hlinkClr xmlns:ahyp="http://schemas.microsoft.com/office/drawing/2018/hyperlinkcolor" val="tx"/>
                    </a:ext>
                  </a:extLst>
                </a:hlinkClick>
              </a:rPr>
              <a:t> (epa.gov)</a:t>
            </a:r>
            <a:endParaRPr lang="es-ES" sz="1200" dirty="0"/>
          </a:p>
        </p:txBody>
      </p:sp>
      <p:sp>
        <p:nvSpPr>
          <p:cNvPr id="5" name="TextBox 4">
            <a:extLst>
              <a:ext uri="{FF2B5EF4-FFF2-40B4-BE49-F238E27FC236}">
                <a16:creationId xmlns:a16="http://schemas.microsoft.com/office/drawing/2014/main" id="{6048FEA0-7DF8-8178-C650-413024119A98}"/>
              </a:ext>
            </a:extLst>
          </p:cNvPr>
          <p:cNvSpPr txBox="1"/>
          <p:nvPr/>
        </p:nvSpPr>
        <p:spPr>
          <a:xfrm>
            <a:off x="9289257" y="4715727"/>
            <a:ext cx="2254143" cy="400110"/>
          </a:xfrm>
          <a:prstGeom prst="rect">
            <a:avLst/>
          </a:prstGeom>
          <a:noFill/>
        </p:spPr>
        <p:txBody>
          <a:bodyPr wrap="none" rtlCol="0">
            <a:spAutoFit/>
          </a:bodyPr>
          <a:lstStyle/>
          <a:p>
            <a:r>
              <a:rPr lang="es-ES" sz="2000" dirty="0">
                <a:ea typeface="Calibri" panose="020F0502020204030204" pitchFamily="34" charset="0"/>
                <a:cs typeface="Calibri" panose="020F0502020204030204" pitchFamily="34" charset="0"/>
              </a:rPr>
              <a:t>UMG = 126 </a:t>
            </a:r>
            <a:r>
              <a:rPr lang="es-ES" sz="2000" dirty="0" err="1">
                <a:ea typeface="Calibri" panose="020F0502020204030204" pitchFamily="34" charset="0"/>
                <a:cs typeface="Calibri" panose="020F0502020204030204" pitchFamily="34" charset="0"/>
              </a:rPr>
              <a:t>ufc</a:t>
            </a:r>
            <a:r>
              <a:rPr lang="es-ES" sz="2000" dirty="0">
                <a:ea typeface="Calibri" panose="020F0502020204030204" pitchFamily="34" charset="0"/>
                <a:cs typeface="Calibri" panose="020F0502020204030204" pitchFamily="34" charset="0"/>
              </a:rPr>
              <a:t>/ml</a:t>
            </a:r>
          </a:p>
        </p:txBody>
      </p:sp>
      <p:graphicFrame>
        <p:nvGraphicFramePr>
          <p:cNvPr id="7" name="Chart 6">
            <a:extLst>
              <a:ext uri="{FF2B5EF4-FFF2-40B4-BE49-F238E27FC236}">
                <a16:creationId xmlns:a16="http://schemas.microsoft.com/office/drawing/2014/main" id="{C1B6DC69-0BE4-2B85-D987-35181C4A7E36}"/>
              </a:ext>
            </a:extLst>
          </p:cNvPr>
          <p:cNvGraphicFramePr/>
          <p:nvPr>
            <p:extLst>
              <p:ext uri="{D42A27DB-BD31-4B8C-83A1-F6EECF244321}">
                <p14:modId xmlns:p14="http://schemas.microsoft.com/office/powerpoint/2010/main" val="499898847"/>
              </p:ext>
            </p:extLst>
          </p:nvPr>
        </p:nvGraphicFramePr>
        <p:xfrm>
          <a:off x="1206434" y="1158511"/>
          <a:ext cx="9591853" cy="5418667"/>
        </p:xfrm>
        <a:graphic>
          <a:graphicData uri="http://schemas.openxmlformats.org/drawingml/2006/chart">
            <c:chart xmlns:c="http://schemas.openxmlformats.org/drawingml/2006/chart" xmlns:r="http://schemas.openxmlformats.org/officeDocument/2006/relationships" r:id="rId4"/>
          </a:graphicData>
        </a:graphic>
      </p:graphicFrame>
      <p:cxnSp>
        <p:nvCxnSpPr>
          <p:cNvPr id="14" name="Straight Connector 13">
            <a:extLst>
              <a:ext uri="{FF2B5EF4-FFF2-40B4-BE49-F238E27FC236}">
                <a16:creationId xmlns:a16="http://schemas.microsoft.com/office/drawing/2014/main" id="{76E41B61-5BBD-50E1-B326-EBBCB9451A30}"/>
              </a:ext>
            </a:extLst>
          </p:cNvPr>
          <p:cNvCxnSpPr>
            <a:cxnSpLocks/>
          </p:cNvCxnSpPr>
          <p:nvPr/>
        </p:nvCxnSpPr>
        <p:spPr>
          <a:xfrm>
            <a:off x="2321462" y="4915782"/>
            <a:ext cx="6858000" cy="0"/>
          </a:xfrm>
          <a:prstGeom prst="line">
            <a:avLst/>
          </a:prstGeom>
          <a:ln w="38100">
            <a:solidFill>
              <a:srgbClr val="00953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58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ClrTx/>
              <a:buFont typeface="+mj-lt"/>
              <a:buAutoNum type="arabicPeriod"/>
            </a:pPr>
            <a:r>
              <a:rPr lang="es-ES" dirty="0">
                <a:solidFill>
                  <a:schemeClr val="bg2"/>
                </a:solidFill>
              </a:rPr>
              <a:t>Explicar las medidas y los resultados epidemiológicos y estadísticos en un lenguaje sencillo.</a:t>
            </a:r>
          </a:p>
          <a:p>
            <a:pPr marL="514350" indent="-514350">
              <a:buClrTx/>
              <a:buFont typeface="+mj-lt"/>
              <a:buAutoNum type="arabicPeriod"/>
            </a:pPr>
            <a:r>
              <a:rPr lang="es-ES" dirty="0">
                <a:solidFill>
                  <a:schemeClr val="bg2"/>
                </a:solidFill>
              </a:rPr>
              <a:t>Comparar los datos observados con los umbrales establecidos</a:t>
            </a:r>
          </a:p>
          <a:p>
            <a:pPr marL="514350" indent="-514350">
              <a:buClrTx/>
              <a:buFont typeface="+mj-lt"/>
              <a:buAutoNum type="arabicPeriod"/>
            </a:pPr>
            <a:r>
              <a:rPr lang="es-ES" dirty="0">
                <a:solidFill>
                  <a:schemeClr val="bg2"/>
                </a:solidFill>
              </a:rPr>
              <a:t>Comparar los datos observados con los valores esperados</a:t>
            </a:r>
          </a:p>
          <a:p>
            <a:pPr marL="514350" indent="-514350">
              <a:buClrTx/>
              <a:buFont typeface="+mj-lt"/>
              <a:buAutoNum type="arabicPeriod"/>
            </a:pPr>
            <a:r>
              <a:rPr lang="es-ES" dirty="0">
                <a:solidFill>
                  <a:schemeClr val="bg2"/>
                </a:solidFill>
              </a:rPr>
              <a:t>Considere la calidad de los datos </a:t>
            </a:r>
          </a:p>
          <a:p>
            <a:pPr marL="514350" indent="-514350">
              <a:buClrTx/>
              <a:buFont typeface="+mj-lt"/>
              <a:buAutoNum type="arabicPeriod"/>
            </a:pPr>
            <a:r>
              <a:rPr lang="es-ES" b="1" dirty="0"/>
              <a:t>Considerar las posibles explicaciones de un aparente aumento de los casos</a:t>
            </a:r>
          </a:p>
          <a:p>
            <a:pPr marL="514350" indent="-514350">
              <a:buClrTx/>
              <a:buFont typeface="+mj-lt"/>
              <a:buAutoNum type="arabicPeriod"/>
            </a:pPr>
            <a:r>
              <a:rPr lang="es-ES" dirty="0">
                <a:solidFill>
                  <a:schemeClr val="bg2"/>
                </a:solidFill>
              </a:rPr>
              <a:t>Hacer inferencias sobre la aparición de enfermedades a partir de datos resumidos</a:t>
            </a:r>
          </a:p>
          <a:p>
            <a:endParaRPr lang="es-ES" dirty="0"/>
          </a:p>
        </p:txBody>
      </p:sp>
      <p:sp>
        <p:nvSpPr>
          <p:cNvPr id="2" name="Title 1"/>
          <p:cNvSpPr>
            <a:spLocks noGrp="1"/>
          </p:cNvSpPr>
          <p:nvPr>
            <p:ph type="title"/>
          </p:nvPr>
        </p:nvSpPr>
        <p:spPr>
          <a:xfrm>
            <a:off x="838200" y="0"/>
            <a:ext cx="10515600" cy="1257300"/>
          </a:xfrm>
        </p:spPr>
        <p:txBody>
          <a:bodyPr/>
          <a:lstStyle/>
          <a:p>
            <a:r>
              <a:rPr lang="es-ES" dirty="0"/>
              <a:t>Aspectos de la interpretación de los datos de vigilancia </a:t>
            </a:r>
          </a:p>
        </p:txBody>
      </p:sp>
    </p:spTree>
    <p:extLst>
      <p:ext uri="{BB962C8B-B14F-4D97-AF65-F5344CB8AC3E}">
        <p14:creationId xmlns:p14="http://schemas.microsoft.com/office/powerpoint/2010/main" val="10002198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5">
            <a:extLst>
              <a:ext uri="{FF2B5EF4-FFF2-40B4-BE49-F238E27FC236}">
                <a16:creationId xmlns:a16="http://schemas.microsoft.com/office/drawing/2014/main" id="{21FFA2F4-CA77-505D-0DAF-890B8AF1FF46}"/>
              </a:ext>
            </a:extLst>
          </p:cNvPr>
          <p:cNvSpPr txBox="1">
            <a:spLocks/>
          </p:cNvSpPr>
          <p:nvPr/>
        </p:nvSpPr>
        <p:spPr>
          <a:xfrm>
            <a:off x="838200" y="1523096"/>
            <a:ext cx="10515600" cy="549245"/>
          </a:xfrm>
          <a:prstGeom prst="rect">
            <a:avLst/>
          </a:prstGeom>
          <a:solidFill>
            <a:schemeClr val="accent6">
              <a:lumMod val="20000"/>
              <a:lumOff val="80000"/>
            </a:schemeClr>
          </a:solidFill>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dirty="0"/>
              <a:t>¿Qué factores podrían explicar el aparente aumento de casos?</a:t>
            </a:r>
          </a:p>
          <a:p>
            <a:pPr marL="0" indent="0">
              <a:buNone/>
            </a:pPr>
            <a:endParaRPr lang="es-ES" b="1" dirty="0">
              <a:solidFill>
                <a:srgbClr val="00953A"/>
              </a:solidFill>
            </a:endParaRPr>
          </a:p>
          <a:p>
            <a:pPr marL="0" indent="0">
              <a:buFont typeface="Arial" panose="020B0604020202020204" pitchFamily="34" charset="0"/>
              <a:buNone/>
            </a:pPr>
            <a:endParaRPr lang="es-ES" dirty="0"/>
          </a:p>
        </p:txBody>
      </p:sp>
      <p:sp>
        <p:nvSpPr>
          <p:cNvPr id="49154" name="Rectangle 2"/>
          <p:cNvSpPr>
            <a:spLocks noGrp="1" noChangeArrowheads="1"/>
          </p:cNvSpPr>
          <p:nvPr>
            <p:ph type="title"/>
          </p:nvPr>
        </p:nvSpPr>
        <p:spPr/>
        <p:txBody>
          <a:bodyPr>
            <a:noAutofit/>
          </a:bodyPr>
          <a:lstStyle/>
          <a:p>
            <a:r>
              <a:rPr lang="es-ES" dirty="0"/>
              <a:t>Aumento de casos: Práctica</a:t>
            </a:r>
          </a:p>
        </p:txBody>
      </p:sp>
      <p:graphicFrame>
        <p:nvGraphicFramePr>
          <p:cNvPr id="4" name="Chart 3"/>
          <p:cNvGraphicFramePr>
            <a:graphicFrameLocks/>
          </p:cNvGraphicFramePr>
          <p:nvPr>
            <p:extLst>
              <p:ext uri="{D42A27DB-BD31-4B8C-83A1-F6EECF244321}">
                <p14:modId xmlns:p14="http://schemas.microsoft.com/office/powerpoint/2010/main" val="1375308012"/>
              </p:ext>
            </p:extLst>
          </p:nvPr>
        </p:nvGraphicFramePr>
        <p:xfrm>
          <a:off x="789380" y="2338138"/>
          <a:ext cx="9849853"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147153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Autofit/>
          </a:bodyPr>
          <a:lstStyle/>
          <a:p>
            <a:pPr eaLnBrk="1" hangingPunct="1">
              <a:lnSpc>
                <a:spcPct val="90000"/>
              </a:lnSpc>
            </a:pPr>
            <a:r>
              <a:rPr lang="es-ES" altLang="en-US" dirty="0"/>
              <a:t>¿Qué puede explicar el aparente aumento de casos? (1/2)</a:t>
            </a:r>
          </a:p>
        </p:txBody>
      </p:sp>
      <p:sp>
        <p:nvSpPr>
          <p:cNvPr id="50179" name="Rectangle 3"/>
          <p:cNvSpPr>
            <a:spLocks noGrp="1" noChangeArrowheads="1"/>
          </p:cNvSpPr>
          <p:nvPr>
            <p:ph sz="half" idx="2"/>
          </p:nvPr>
        </p:nvSpPr>
        <p:spPr/>
        <p:txBody>
          <a:bodyPr>
            <a:noAutofit/>
          </a:bodyPr>
          <a:lstStyle/>
          <a:p>
            <a:pPr marL="0" indent="0">
              <a:spcBef>
                <a:spcPts val="0"/>
              </a:spcBef>
              <a:spcAft>
                <a:spcPts val="0"/>
              </a:spcAft>
              <a:buNone/>
            </a:pPr>
            <a:r>
              <a:rPr lang="es-ES" altLang="en-US" b="1" dirty="0">
                <a:solidFill>
                  <a:srgbClr val="00953A"/>
                </a:solidFill>
              </a:rPr>
              <a:t>Verdadero aumento </a:t>
            </a:r>
            <a:r>
              <a:rPr lang="es-ES" altLang="en-US" dirty="0"/>
              <a:t>de la aparición de enfermedades debido a:</a:t>
            </a:r>
          </a:p>
        </p:txBody>
      </p:sp>
      <p:pic>
        <p:nvPicPr>
          <p:cNvPr id="3" name="Picture 2" descr="6 Seasonal Business Tips to Survive the Slow Off-Season">
            <a:extLst>
              <a:ext uri="{FF2B5EF4-FFF2-40B4-BE49-F238E27FC236}">
                <a16:creationId xmlns:a16="http://schemas.microsoft.com/office/drawing/2014/main" id="{C7B76DAF-3704-9AF9-44D8-BB7DFC4568E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87333" y="2669503"/>
            <a:ext cx="3217333" cy="2035379"/>
          </a:xfrm>
          <a:prstGeom prst="rect">
            <a:avLst/>
          </a:prstGeom>
          <a:noFill/>
          <a:ln>
            <a:solidFill>
              <a:schemeClr val="tx1"/>
            </a:solidFill>
          </a:ln>
        </p:spPr>
      </p:pic>
      <p:sp>
        <p:nvSpPr>
          <p:cNvPr id="5" name="TextBox 4">
            <a:extLst>
              <a:ext uri="{FF2B5EF4-FFF2-40B4-BE49-F238E27FC236}">
                <a16:creationId xmlns:a16="http://schemas.microsoft.com/office/drawing/2014/main" id="{99E83F55-D068-5D10-1C06-769FD9C2AE78}"/>
              </a:ext>
            </a:extLst>
          </p:cNvPr>
          <p:cNvSpPr txBox="1"/>
          <p:nvPr/>
        </p:nvSpPr>
        <p:spPr>
          <a:xfrm>
            <a:off x="833594" y="4926439"/>
            <a:ext cx="3217333" cy="523220"/>
          </a:xfrm>
          <a:prstGeom prst="rect">
            <a:avLst/>
          </a:prstGeom>
          <a:noFill/>
        </p:spPr>
        <p:txBody>
          <a:bodyPr wrap="square" rtlCol="0">
            <a:spAutoFit/>
          </a:bodyPr>
          <a:lstStyle/>
          <a:p>
            <a:pPr algn="ctr"/>
            <a:r>
              <a:rPr lang="en-US" sz="2800"/>
              <a:t>Brote/epidemia</a:t>
            </a:r>
          </a:p>
        </p:txBody>
      </p:sp>
      <p:sp>
        <p:nvSpPr>
          <p:cNvPr id="6" name="TextBox 5">
            <a:extLst>
              <a:ext uri="{FF2B5EF4-FFF2-40B4-BE49-F238E27FC236}">
                <a16:creationId xmlns:a16="http://schemas.microsoft.com/office/drawing/2014/main" id="{64CDE9CA-165D-4FDC-5456-8C2D2D0FB453}"/>
              </a:ext>
            </a:extLst>
          </p:cNvPr>
          <p:cNvSpPr txBox="1"/>
          <p:nvPr/>
        </p:nvSpPr>
        <p:spPr>
          <a:xfrm>
            <a:off x="4487333" y="4926439"/>
            <a:ext cx="3217333" cy="523220"/>
          </a:xfrm>
          <a:prstGeom prst="rect">
            <a:avLst/>
          </a:prstGeom>
          <a:noFill/>
        </p:spPr>
        <p:txBody>
          <a:bodyPr wrap="square" rtlCol="0">
            <a:spAutoFit/>
          </a:bodyPr>
          <a:lstStyle/>
          <a:p>
            <a:pPr algn="ctr"/>
            <a:r>
              <a:rPr lang="en-US" sz="2800"/>
              <a:t>Patrón estacional</a:t>
            </a:r>
          </a:p>
        </p:txBody>
      </p:sp>
      <p:sp>
        <p:nvSpPr>
          <p:cNvPr id="7" name="TextBox 6">
            <a:extLst>
              <a:ext uri="{FF2B5EF4-FFF2-40B4-BE49-F238E27FC236}">
                <a16:creationId xmlns:a16="http://schemas.microsoft.com/office/drawing/2014/main" id="{75E767A1-ABDB-9E70-CC88-DD986A5AA617}"/>
              </a:ext>
            </a:extLst>
          </p:cNvPr>
          <p:cNvSpPr txBox="1"/>
          <p:nvPr/>
        </p:nvSpPr>
        <p:spPr>
          <a:xfrm>
            <a:off x="8313238" y="4926439"/>
            <a:ext cx="3217333" cy="1384995"/>
          </a:xfrm>
          <a:prstGeom prst="rect">
            <a:avLst/>
          </a:prstGeom>
          <a:noFill/>
        </p:spPr>
        <p:txBody>
          <a:bodyPr wrap="square" rtlCol="0">
            <a:spAutoFit/>
          </a:bodyPr>
          <a:lstStyle/>
          <a:p>
            <a:pPr algn="ctr"/>
            <a:r>
              <a:rPr lang="en-US" sz="2800" dirty="0"/>
              <a:t>Aumento repentino del tamaño de </a:t>
            </a:r>
            <a:br>
              <a:rPr lang="en-US" sz="2800" dirty="0"/>
            </a:br>
            <a:r>
              <a:rPr lang="en-US" sz="2800" dirty="0"/>
              <a:t>la población</a:t>
            </a:r>
          </a:p>
        </p:txBody>
      </p:sp>
      <p:pic>
        <p:nvPicPr>
          <p:cNvPr id="2052" name="Picture 4" descr="Image result for crowded city in africa">
            <a:extLst>
              <a:ext uri="{FF2B5EF4-FFF2-40B4-BE49-F238E27FC236}">
                <a16:creationId xmlns:a16="http://schemas.microsoft.com/office/drawing/2014/main" id="{7303F303-4530-59F5-0BF7-A4888BAEC4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6" r="12728"/>
          <a:stretch/>
        </p:blipFill>
        <p:spPr bwMode="auto">
          <a:xfrm>
            <a:off x="8620230" y="2669503"/>
            <a:ext cx="2603350" cy="20353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6" name="Picture 8" descr="Image result for outbreak alert sign">
            <a:extLst>
              <a:ext uri="{FF2B5EF4-FFF2-40B4-BE49-F238E27FC236}">
                <a16:creationId xmlns:a16="http://schemas.microsoft.com/office/drawing/2014/main" id="{F394DE71-38DF-5A4E-84D7-141A40688A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2751" y="2549187"/>
            <a:ext cx="2259018" cy="2266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041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838200" y="0"/>
            <a:ext cx="11353800" cy="1257300"/>
          </a:xfrm>
        </p:spPr>
        <p:txBody>
          <a:bodyPr>
            <a:noAutofit/>
          </a:bodyPr>
          <a:lstStyle/>
          <a:p>
            <a:pPr eaLnBrk="1" hangingPunct="1">
              <a:lnSpc>
                <a:spcPct val="90000"/>
              </a:lnSpc>
            </a:pPr>
            <a:r>
              <a:rPr lang="es-ES" altLang="en-US" dirty="0"/>
              <a:t>¿Qué puede explicar el aparente aumento </a:t>
            </a:r>
            <a:br>
              <a:rPr lang="es-ES" altLang="en-US" dirty="0"/>
            </a:br>
            <a:r>
              <a:rPr lang="es-ES" altLang="en-US" dirty="0"/>
              <a:t>de casos? (2/2)</a:t>
            </a:r>
          </a:p>
        </p:txBody>
      </p:sp>
      <p:sp>
        <p:nvSpPr>
          <p:cNvPr id="50179" name="Rectangle 3"/>
          <p:cNvSpPr>
            <a:spLocks noGrp="1" noChangeArrowheads="1"/>
          </p:cNvSpPr>
          <p:nvPr>
            <p:ph sz="half" idx="2"/>
          </p:nvPr>
        </p:nvSpPr>
        <p:spPr/>
        <p:txBody>
          <a:bodyPr>
            <a:noAutofit/>
          </a:bodyPr>
          <a:lstStyle/>
          <a:p>
            <a:pPr marL="0" indent="0">
              <a:buNone/>
            </a:pPr>
            <a:r>
              <a:rPr lang="es-ES" altLang="en-US" b="1" dirty="0">
                <a:solidFill>
                  <a:srgbClr val="00953A"/>
                </a:solidFill>
              </a:rPr>
              <a:t>Aumento aparente </a:t>
            </a:r>
            <a:r>
              <a:rPr lang="es-ES" altLang="en-US" dirty="0"/>
              <a:t>de la aparición de enfermedades debido a:</a:t>
            </a:r>
          </a:p>
          <a:p>
            <a:pPr lvl="1"/>
            <a:r>
              <a:rPr lang="es-ES" altLang="en-US" dirty="0"/>
              <a:t>Cambio en los procedimientos de notificación o en el sistema </a:t>
            </a:r>
            <a:br>
              <a:rPr lang="es-ES" altLang="en-US" dirty="0"/>
            </a:br>
            <a:r>
              <a:rPr lang="es-ES" altLang="en-US" dirty="0"/>
              <a:t>de vigilancia</a:t>
            </a:r>
            <a:endParaRPr lang="es-ES" dirty="0"/>
          </a:p>
          <a:p>
            <a:pPr lvl="1"/>
            <a:r>
              <a:rPr lang="es-ES" altLang="en-US" dirty="0"/>
              <a:t>Cambio en la definición del caso</a:t>
            </a:r>
          </a:p>
          <a:p>
            <a:pPr lvl="1"/>
            <a:r>
              <a:rPr lang="es-ES" altLang="en-US" dirty="0"/>
              <a:t>Aumento o mejora de las pruebas de laboratorio / procedimiento </a:t>
            </a:r>
            <a:br>
              <a:rPr lang="es-ES" altLang="en-US" dirty="0"/>
            </a:br>
            <a:r>
              <a:rPr lang="es-ES" altLang="en-US" dirty="0"/>
              <a:t>de diagnóstico</a:t>
            </a:r>
          </a:p>
          <a:p>
            <a:pPr lvl="1"/>
            <a:r>
              <a:rPr lang="es-ES" altLang="en-US" dirty="0"/>
              <a:t>Mayor concienciación sobre la enfermedad (público y/o proveedores)</a:t>
            </a:r>
          </a:p>
          <a:p>
            <a:pPr lvl="1"/>
            <a:r>
              <a:rPr lang="es-ES" altLang="en-US" dirty="0"/>
              <a:t>Mayor acceso a la asistencia sanitaria</a:t>
            </a:r>
          </a:p>
          <a:p>
            <a:pPr lvl="1"/>
            <a:r>
              <a:rPr lang="es-ES" altLang="en-US" dirty="0"/>
              <a:t>Nuevo proveedor de atención sanitaria, entidad notificadora o clínica</a:t>
            </a:r>
          </a:p>
          <a:p>
            <a:pPr lvl="1"/>
            <a:r>
              <a:rPr lang="es-ES" altLang="en-US" dirty="0"/>
              <a:t>Error de laboratorio o de diagnóstico</a:t>
            </a:r>
          </a:p>
          <a:p>
            <a:pPr lvl="1"/>
            <a:r>
              <a:rPr lang="es-ES" altLang="en-US" dirty="0"/>
              <a:t>Informes por lotes</a:t>
            </a:r>
          </a:p>
        </p:txBody>
      </p:sp>
    </p:spTree>
    <p:extLst>
      <p:ext uri="{BB962C8B-B14F-4D97-AF65-F5344CB8AC3E}">
        <p14:creationId xmlns:p14="http://schemas.microsoft.com/office/powerpoint/2010/main" val="4044817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41826-D2BC-F5FF-430B-B979069EC30D}"/>
              </a:ext>
            </a:extLst>
          </p:cNvPr>
          <p:cNvSpPr>
            <a:spLocks noGrp="1"/>
          </p:cNvSpPr>
          <p:nvPr>
            <p:ph type="title"/>
          </p:nvPr>
        </p:nvSpPr>
        <p:spPr/>
        <p:txBody>
          <a:bodyPr/>
          <a:lstStyle/>
          <a:p>
            <a:r>
              <a:rPr lang="es-GT" noProof="0" dirty="0"/>
              <a:t>Describir e interpretar (1/2)</a:t>
            </a:r>
          </a:p>
        </p:txBody>
      </p:sp>
      <p:sp>
        <p:nvSpPr>
          <p:cNvPr id="6" name="Text Placeholder 6">
            <a:extLst>
              <a:ext uri="{FF2B5EF4-FFF2-40B4-BE49-F238E27FC236}">
                <a16:creationId xmlns:a16="http://schemas.microsoft.com/office/drawing/2014/main" id="{89E127D7-6B0C-2E62-9E41-49798519908B}"/>
              </a:ext>
            </a:extLst>
          </p:cNvPr>
          <p:cNvSpPr txBox="1">
            <a:spLocks/>
          </p:cNvSpPr>
          <p:nvPr/>
        </p:nvSpPr>
        <p:spPr>
          <a:xfrm>
            <a:off x="1250731" y="5448124"/>
            <a:ext cx="4117135" cy="1409876"/>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Clr>
                <a:srgbClr val="005808"/>
              </a:buClr>
              <a:buNone/>
            </a:pPr>
            <a:r>
              <a:rPr lang="es-ES" kern="0" dirty="0"/>
              <a:t>1. Describir los datos =</a:t>
            </a:r>
          </a:p>
          <a:p>
            <a:pPr marL="0" indent="0">
              <a:buClr>
                <a:srgbClr val="005808"/>
              </a:buClr>
              <a:buNone/>
            </a:pPr>
            <a:r>
              <a:rPr lang="es-ES" kern="0" dirty="0"/>
              <a:t>2. Interpretar los datos =</a:t>
            </a:r>
            <a:endParaRPr lang="es-ES" i="1" kern="0" dirty="0"/>
          </a:p>
          <a:p>
            <a:endParaRPr lang="es-ES" kern="0" dirty="0"/>
          </a:p>
        </p:txBody>
      </p:sp>
      <p:sp>
        <p:nvSpPr>
          <p:cNvPr id="8" name="Text Placeholder 6">
            <a:extLst>
              <a:ext uri="{FF2B5EF4-FFF2-40B4-BE49-F238E27FC236}">
                <a16:creationId xmlns:a16="http://schemas.microsoft.com/office/drawing/2014/main" id="{CE3DBB9D-7354-12A9-C1D9-65FC1FD1864D}"/>
              </a:ext>
            </a:extLst>
          </p:cNvPr>
          <p:cNvSpPr txBox="1">
            <a:spLocks/>
          </p:cNvSpPr>
          <p:nvPr/>
        </p:nvSpPr>
        <p:spPr>
          <a:xfrm>
            <a:off x="5638800" y="5476633"/>
            <a:ext cx="4913586" cy="1021165"/>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b="1" i="1" dirty="0">
                <a:solidFill>
                  <a:schemeClr val="tx1"/>
                </a:solidFill>
              </a:rPr>
              <a:t>¿Qué muestran los datos?</a:t>
            </a:r>
          </a:p>
          <a:p>
            <a:r>
              <a:rPr lang="es-ES" b="1" i="1" dirty="0">
                <a:solidFill>
                  <a:schemeClr val="tx1"/>
                </a:solidFill>
              </a:rPr>
              <a:t>¿Qué significan los datos?</a:t>
            </a:r>
          </a:p>
        </p:txBody>
      </p:sp>
      <p:graphicFrame>
        <p:nvGraphicFramePr>
          <p:cNvPr id="3" name="Content Placeholder 3">
            <a:extLst>
              <a:ext uri="{FF2B5EF4-FFF2-40B4-BE49-F238E27FC236}">
                <a16:creationId xmlns:a16="http://schemas.microsoft.com/office/drawing/2014/main" id="{8EB69B3F-A810-474E-A70A-65AC989C245A}"/>
              </a:ext>
            </a:extLst>
          </p:cNvPr>
          <p:cNvGraphicFramePr>
            <a:graphicFrameLocks noChangeAspect="1"/>
          </p:cNvGraphicFramePr>
          <p:nvPr>
            <p:extLst>
              <p:ext uri="{D42A27DB-BD31-4B8C-83A1-F6EECF244321}">
                <p14:modId xmlns:p14="http://schemas.microsoft.com/office/powerpoint/2010/main" val="3106118198"/>
              </p:ext>
            </p:extLst>
          </p:nvPr>
        </p:nvGraphicFramePr>
        <p:xfrm>
          <a:off x="1043464" y="1447698"/>
          <a:ext cx="9360792" cy="41291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2346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87D752C-94FE-F001-1976-12980F8B252F}"/>
              </a:ext>
            </a:extLst>
          </p:cNvPr>
          <p:cNvSpPr>
            <a:spLocks noGrp="1"/>
          </p:cNvSpPr>
          <p:nvPr>
            <p:ph sz="half" idx="2"/>
          </p:nvPr>
        </p:nvSpPr>
        <p:spPr>
          <a:noFill/>
        </p:spPr>
        <p:txBody>
          <a:bodyPr/>
          <a:lstStyle/>
          <a:p>
            <a:pPr marL="0" indent="0" algn="ctr">
              <a:buNone/>
            </a:pPr>
            <a:r>
              <a:rPr lang="es-ES" altLang="en-US" dirty="0"/>
              <a:t>¿Qué cree que puede haber causado el aumento de casos?</a:t>
            </a:r>
          </a:p>
        </p:txBody>
      </p:sp>
      <p:sp>
        <p:nvSpPr>
          <p:cNvPr id="3" name="Title 2">
            <a:extLst>
              <a:ext uri="{FF2B5EF4-FFF2-40B4-BE49-F238E27FC236}">
                <a16:creationId xmlns:a16="http://schemas.microsoft.com/office/drawing/2014/main" id="{12E65477-6CC5-E8F4-16E6-7804F86CE8DE}"/>
              </a:ext>
            </a:extLst>
          </p:cNvPr>
          <p:cNvSpPr>
            <a:spLocks noGrp="1"/>
          </p:cNvSpPr>
          <p:nvPr>
            <p:ph type="title"/>
          </p:nvPr>
        </p:nvSpPr>
        <p:spPr/>
        <p:txBody>
          <a:bodyPr/>
          <a:lstStyle/>
          <a:p>
            <a:r>
              <a:rPr lang="es-ES" dirty="0"/>
              <a:t>Aumento aparente: Práctica 1</a:t>
            </a:r>
          </a:p>
        </p:txBody>
      </p:sp>
      <p:grpSp>
        <p:nvGrpSpPr>
          <p:cNvPr id="51203" name="Group 3"/>
          <p:cNvGrpSpPr>
            <a:grpSpLocks/>
          </p:cNvGrpSpPr>
          <p:nvPr/>
        </p:nvGrpSpPr>
        <p:grpSpPr bwMode="auto">
          <a:xfrm>
            <a:off x="1076701" y="2526631"/>
            <a:ext cx="10110789" cy="3591535"/>
            <a:chOff x="528" y="1065"/>
            <a:chExt cx="4723" cy="3065"/>
          </a:xfrm>
        </p:grpSpPr>
        <p:sp>
          <p:nvSpPr>
            <p:cNvPr id="619524" name="Line 4"/>
            <p:cNvSpPr>
              <a:spLocks noChangeShapeType="1"/>
            </p:cNvSpPr>
            <p:nvPr/>
          </p:nvSpPr>
          <p:spPr bwMode="auto">
            <a:xfrm>
              <a:off x="3761" y="1432"/>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26" name="Line 6"/>
            <p:cNvSpPr>
              <a:spLocks noChangeShapeType="1"/>
            </p:cNvSpPr>
            <p:nvPr/>
          </p:nvSpPr>
          <p:spPr bwMode="auto">
            <a:xfrm>
              <a:off x="3480" y="1431"/>
              <a:ext cx="0" cy="0"/>
            </a:xfrm>
            <a:prstGeom prst="line">
              <a:avLst/>
            </a:prstGeom>
            <a:noFill/>
            <a:ln w="38100">
              <a:solidFill>
                <a:schemeClr val="tx1"/>
              </a:solidFill>
              <a:round/>
              <a:headEnd/>
              <a:tailEnd/>
            </a:ln>
            <a:effectLst/>
          </p:spPr>
          <p:txBody>
            <a:bodyPr wrap="none" anchor="ctr"/>
            <a:lstStyle/>
            <a:p>
              <a:pPr>
                <a:defRPr/>
              </a:pPr>
              <a:endParaRPr lang="en-US" sz="2000"/>
            </a:p>
          </p:txBody>
        </p:sp>
        <p:sp>
          <p:nvSpPr>
            <p:cNvPr id="619528" name="Line 8"/>
            <p:cNvSpPr>
              <a:spLocks noChangeShapeType="1"/>
            </p:cNvSpPr>
            <p:nvPr/>
          </p:nvSpPr>
          <p:spPr bwMode="auto">
            <a:xfrm>
              <a:off x="931" y="1158"/>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29" name="Freeform 9"/>
            <p:cNvSpPr>
              <a:spLocks/>
            </p:cNvSpPr>
            <p:nvPr/>
          </p:nvSpPr>
          <p:spPr bwMode="auto">
            <a:xfrm>
              <a:off x="920" y="1158"/>
              <a:ext cx="12" cy="2684"/>
            </a:xfrm>
            <a:custGeom>
              <a:avLst/>
              <a:gdLst/>
              <a:ahLst/>
              <a:cxnLst>
                <a:cxn ang="0">
                  <a:pos x="11" y="0"/>
                </a:cxn>
                <a:cxn ang="0">
                  <a:pos x="11" y="2683"/>
                </a:cxn>
                <a:cxn ang="0">
                  <a:pos x="0" y="2683"/>
                </a:cxn>
                <a:cxn ang="0">
                  <a:pos x="0" y="0"/>
                </a:cxn>
                <a:cxn ang="0">
                  <a:pos x="11" y="0"/>
                </a:cxn>
                <a:cxn ang="0">
                  <a:pos x="11" y="0"/>
                </a:cxn>
              </a:cxnLst>
              <a:rect l="0" t="0" r="r" b="b"/>
              <a:pathLst>
                <a:path w="12" h="2684">
                  <a:moveTo>
                    <a:pt x="11" y="0"/>
                  </a:moveTo>
                  <a:lnTo>
                    <a:pt x="11" y="2683"/>
                  </a:lnTo>
                  <a:lnTo>
                    <a:pt x="0" y="268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30" name="Line 10"/>
            <p:cNvSpPr>
              <a:spLocks noChangeShapeType="1"/>
            </p:cNvSpPr>
            <p:nvPr/>
          </p:nvSpPr>
          <p:spPr bwMode="auto">
            <a:xfrm>
              <a:off x="926" y="3399"/>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31" name="Freeform 11"/>
            <p:cNvSpPr>
              <a:spLocks/>
            </p:cNvSpPr>
            <p:nvPr/>
          </p:nvSpPr>
          <p:spPr bwMode="auto">
            <a:xfrm>
              <a:off x="895" y="3388"/>
              <a:ext cx="32" cy="12"/>
            </a:xfrm>
            <a:custGeom>
              <a:avLst/>
              <a:gdLst/>
              <a:ahLst/>
              <a:cxnLst>
                <a:cxn ang="0">
                  <a:pos x="31" y="11"/>
                </a:cxn>
                <a:cxn ang="0">
                  <a:pos x="0" y="11"/>
                </a:cxn>
                <a:cxn ang="0">
                  <a:pos x="0" y="0"/>
                </a:cxn>
                <a:cxn ang="0">
                  <a:pos x="31" y="0"/>
                </a:cxn>
                <a:cxn ang="0">
                  <a:pos x="31" y="11"/>
                </a:cxn>
                <a:cxn ang="0">
                  <a:pos x="31" y="11"/>
                </a:cxn>
              </a:cxnLst>
              <a:rect l="0" t="0" r="r" b="b"/>
              <a:pathLst>
                <a:path w="32" h="12">
                  <a:moveTo>
                    <a:pt x="31" y="11"/>
                  </a:moveTo>
                  <a:lnTo>
                    <a:pt x="0" y="11"/>
                  </a:lnTo>
                  <a:lnTo>
                    <a:pt x="0" y="0"/>
                  </a:lnTo>
                  <a:lnTo>
                    <a:pt x="31" y="0"/>
                  </a:lnTo>
                  <a:lnTo>
                    <a:pt x="31" y="11"/>
                  </a:lnTo>
                  <a:lnTo>
                    <a:pt x="31"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32" name="Line 12"/>
            <p:cNvSpPr>
              <a:spLocks noChangeShapeType="1"/>
            </p:cNvSpPr>
            <p:nvPr/>
          </p:nvSpPr>
          <p:spPr bwMode="auto">
            <a:xfrm>
              <a:off x="926" y="2952"/>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33" name="Freeform 13"/>
            <p:cNvSpPr>
              <a:spLocks/>
            </p:cNvSpPr>
            <p:nvPr/>
          </p:nvSpPr>
          <p:spPr bwMode="auto">
            <a:xfrm>
              <a:off x="895" y="2941"/>
              <a:ext cx="32" cy="12"/>
            </a:xfrm>
            <a:custGeom>
              <a:avLst/>
              <a:gdLst/>
              <a:ahLst/>
              <a:cxnLst>
                <a:cxn ang="0">
                  <a:pos x="31" y="11"/>
                </a:cxn>
                <a:cxn ang="0">
                  <a:pos x="0" y="11"/>
                </a:cxn>
                <a:cxn ang="0">
                  <a:pos x="0" y="0"/>
                </a:cxn>
                <a:cxn ang="0">
                  <a:pos x="31" y="0"/>
                </a:cxn>
                <a:cxn ang="0">
                  <a:pos x="31" y="11"/>
                </a:cxn>
                <a:cxn ang="0">
                  <a:pos x="31" y="11"/>
                </a:cxn>
              </a:cxnLst>
              <a:rect l="0" t="0" r="r" b="b"/>
              <a:pathLst>
                <a:path w="32" h="12">
                  <a:moveTo>
                    <a:pt x="31" y="11"/>
                  </a:moveTo>
                  <a:lnTo>
                    <a:pt x="0" y="11"/>
                  </a:lnTo>
                  <a:lnTo>
                    <a:pt x="0" y="0"/>
                  </a:lnTo>
                  <a:lnTo>
                    <a:pt x="31" y="0"/>
                  </a:lnTo>
                  <a:lnTo>
                    <a:pt x="31" y="11"/>
                  </a:lnTo>
                  <a:lnTo>
                    <a:pt x="31"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34" name="Line 14"/>
            <p:cNvSpPr>
              <a:spLocks noChangeShapeType="1"/>
            </p:cNvSpPr>
            <p:nvPr/>
          </p:nvSpPr>
          <p:spPr bwMode="auto">
            <a:xfrm>
              <a:off x="926" y="250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35" name="Freeform 15"/>
            <p:cNvSpPr>
              <a:spLocks/>
            </p:cNvSpPr>
            <p:nvPr/>
          </p:nvSpPr>
          <p:spPr bwMode="auto">
            <a:xfrm>
              <a:off x="895" y="2494"/>
              <a:ext cx="32" cy="12"/>
            </a:xfrm>
            <a:custGeom>
              <a:avLst/>
              <a:gdLst/>
              <a:ahLst/>
              <a:cxnLst>
                <a:cxn ang="0">
                  <a:pos x="31" y="11"/>
                </a:cxn>
                <a:cxn ang="0">
                  <a:pos x="0" y="11"/>
                </a:cxn>
                <a:cxn ang="0">
                  <a:pos x="0" y="0"/>
                </a:cxn>
                <a:cxn ang="0">
                  <a:pos x="31" y="0"/>
                </a:cxn>
                <a:cxn ang="0">
                  <a:pos x="31" y="11"/>
                </a:cxn>
                <a:cxn ang="0">
                  <a:pos x="31" y="11"/>
                </a:cxn>
              </a:cxnLst>
              <a:rect l="0" t="0" r="r" b="b"/>
              <a:pathLst>
                <a:path w="32" h="12">
                  <a:moveTo>
                    <a:pt x="31" y="11"/>
                  </a:moveTo>
                  <a:lnTo>
                    <a:pt x="0" y="11"/>
                  </a:lnTo>
                  <a:lnTo>
                    <a:pt x="0" y="0"/>
                  </a:lnTo>
                  <a:lnTo>
                    <a:pt x="31" y="0"/>
                  </a:lnTo>
                  <a:lnTo>
                    <a:pt x="31" y="11"/>
                  </a:lnTo>
                  <a:lnTo>
                    <a:pt x="31"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36" name="Line 16"/>
            <p:cNvSpPr>
              <a:spLocks noChangeShapeType="1"/>
            </p:cNvSpPr>
            <p:nvPr/>
          </p:nvSpPr>
          <p:spPr bwMode="auto">
            <a:xfrm>
              <a:off x="926" y="2059"/>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37" name="Freeform 17"/>
            <p:cNvSpPr>
              <a:spLocks/>
            </p:cNvSpPr>
            <p:nvPr/>
          </p:nvSpPr>
          <p:spPr bwMode="auto">
            <a:xfrm>
              <a:off x="895" y="2047"/>
              <a:ext cx="32" cy="11"/>
            </a:xfrm>
            <a:custGeom>
              <a:avLst/>
              <a:gdLst/>
              <a:ahLst/>
              <a:cxnLst>
                <a:cxn ang="0">
                  <a:pos x="31" y="11"/>
                </a:cxn>
                <a:cxn ang="0">
                  <a:pos x="0" y="11"/>
                </a:cxn>
                <a:cxn ang="0">
                  <a:pos x="0" y="0"/>
                </a:cxn>
                <a:cxn ang="0">
                  <a:pos x="31" y="0"/>
                </a:cxn>
                <a:cxn ang="0">
                  <a:pos x="31" y="11"/>
                </a:cxn>
                <a:cxn ang="0">
                  <a:pos x="31" y="11"/>
                </a:cxn>
              </a:cxnLst>
              <a:rect l="0" t="0" r="r" b="b"/>
              <a:pathLst>
                <a:path w="32" h="12">
                  <a:moveTo>
                    <a:pt x="31" y="11"/>
                  </a:moveTo>
                  <a:lnTo>
                    <a:pt x="0" y="11"/>
                  </a:lnTo>
                  <a:lnTo>
                    <a:pt x="0" y="0"/>
                  </a:lnTo>
                  <a:lnTo>
                    <a:pt x="31" y="0"/>
                  </a:lnTo>
                  <a:lnTo>
                    <a:pt x="31" y="11"/>
                  </a:lnTo>
                  <a:lnTo>
                    <a:pt x="31"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38" name="Line 18"/>
            <p:cNvSpPr>
              <a:spLocks noChangeShapeType="1"/>
            </p:cNvSpPr>
            <p:nvPr/>
          </p:nvSpPr>
          <p:spPr bwMode="auto">
            <a:xfrm>
              <a:off x="926" y="1610"/>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39" name="Freeform 19"/>
            <p:cNvSpPr>
              <a:spLocks/>
            </p:cNvSpPr>
            <p:nvPr/>
          </p:nvSpPr>
          <p:spPr bwMode="auto">
            <a:xfrm>
              <a:off x="895" y="1599"/>
              <a:ext cx="32" cy="11"/>
            </a:xfrm>
            <a:custGeom>
              <a:avLst/>
              <a:gdLst/>
              <a:ahLst/>
              <a:cxnLst>
                <a:cxn ang="0">
                  <a:pos x="31" y="11"/>
                </a:cxn>
                <a:cxn ang="0">
                  <a:pos x="0" y="11"/>
                </a:cxn>
                <a:cxn ang="0">
                  <a:pos x="0" y="0"/>
                </a:cxn>
                <a:cxn ang="0">
                  <a:pos x="31" y="0"/>
                </a:cxn>
                <a:cxn ang="0">
                  <a:pos x="31" y="11"/>
                </a:cxn>
                <a:cxn ang="0">
                  <a:pos x="31" y="11"/>
                </a:cxn>
              </a:cxnLst>
              <a:rect l="0" t="0" r="r" b="b"/>
              <a:pathLst>
                <a:path w="32" h="12">
                  <a:moveTo>
                    <a:pt x="31" y="11"/>
                  </a:moveTo>
                  <a:lnTo>
                    <a:pt x="0" y="11"/>
                  </a:lnTo>
                  <a:lnTo>
                    <a:pt x="0" y="0"/>
                  </a:lnTo>
                  <a:lnTo>
                    <a:pt x="31" y="0"/>
                  </a:lnTo>
                  <a:lnTo>
                    <a:pt x="31" y="11"/>
                  </a:lnTo>
                  <a:lnTo>
                    <a:pt x="31"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40" name="Line 20"/>
            <p:cNvSpPr>
              <a:spLocks noChangeShapeType="1"/>
            </p:cNvSpPr>
            <p:nvPr/>
          </p:nvSpPr>
          <p:spPr bwMode="auto">
            <a:xfrm>
              <a:off x="926" y="1162"/>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41" name="Freeform 21"/>
            <p:cNvSpPr>
              <a:spLocks/>
            </p:cNvSpPr>
            <p:nvPr/>
          </p:nvSpPr>
          <p:spPr bwMode="auto">
            <a:xfrm>
              <a:off x="895" y="1152"/>
              <a:ext cx="32" cy="10"/>
            </a:xfrm>
            <a:custGeom>
              <a:avLst/>
              <a:gdLst/>
              <a:ahLst/>
              <a:cxnLst>
                <a:cxn ang="0">
                  <a:pos x="31" y="11"/>
                </a:cxn>
                <a:cxn ang="0">
                  <a:pos x="0" y="11"/>
                </a:cxn>
                <a:cxn ang="0">
                  <a:pos x="0" y="0"/>
                </a:cxn>
                <a:cxn ang="0">
                  <a:pos x="31" y="0"/>
                </a:cxn>
                <a:cxn ang="0">
                  <a:pos x="31" y="11"/>
                </a:cxn>
                <a:cxn ang="0">
                  <a:pos x="31" y="11"/>
                </a:cxn>
              </a:cxnLst>
              <a:rect l="0" t="0" r="r" b="b"/>
              <a:pathLst>
                <a:path w="32" h="12">
                  <a:moveTo>
                    <a:pt x="31" y="11"/>
                  </a:moveTo>
                  <a:lnTo>
                    <a:pt x="0" y="11"/>
                  </a:lnTo>
                  <a:lnTo>
                    <a:pt x="0" y="0"/>
                  </a:lnTo>
                  <a:lnTo>
                    <a:pt x="31" y="0"/>
                  </a:lnTo>
                  <a:lnTo>
                    <a:pt x="31" y="11"/>
                  </a:lnTo>
                  <a:lnTo>
                    <a:pt x="31"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42" name="Line 22"/>
            <p:cNvSpPr>
              <a:spLocks noChangeShapeType="1"/>
            </p:cNvSpPr>
            <p:nvPr/>
          </p:nvSpPr>
          <p:spPr bwMode="auto">
            <a:xfrm>
              <a:off x="926" y="3846"/>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43" name="Freeform 23"/>
            <p:cNvSpPr>
              <a:spLocks/>
            </p:cNvSpPr>
            <p:nvPr/>
          </p:nvSpPr>
          <p:spPr bwMode="auto">
            <a:xfrm>
              <a:off x="895" y="3836"/>
              <a:ext cx="32" cy="11"/>
            </a:xfrm>
            <a:custGeom>
              <a:avLst/>
              <a:gdLst/>
              <a:ahLst/>
              <a:cxnLst>
                <a:cxn ang="0">
                  <a:pos x="31" y="10"/>
                </a:cxn>
                <a:cxn ang="0">
                  <a:pos x="0" y="10"/>
                </a:cxn>
                <a:cxn ang="0">
                  <a:pos x="0" y="0"/>
                </a:cxn>
                <a:cxn ang="0">
                  <a:pos x="31" y="0"/>
                </a:cxn>
                <a:cxn ang="0">
                  <a:pos x="31" y="10"/>
                </a:cxn>
                <a:cxn ang="0">
                  <a:pos x="31" y="10"/>
                </a:cxn>
              </a:cxnLst>
              <a:rect l="0" t="0" r="r" b="b"/>
              <a:pathLst>
                <a:path w="32" h="11">
                  <a:moveTo>
                    <a:pt x="31" y="10"/>
                  </a:moveTo>
                  <a:lnTo>
                    <a:pt x="0" y="10"/>
                  </a:lnTo>
                  <a:lnTo>
                    <a:pt x="0" y="0"/>
                  </a:lnTo>
                  <a:lnTo>
                    <a:pt x="31" y="0"/>
                  </a:lnTo>
                  <a:lnTo>
                    <a:pt x="31" y="10"/>
                  </a:lnTo>
                  <a:lnTo>
                    <a:pt x="31" y="1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44" name="Line 24"/>
            <p:cNvSpPr>
              <a:spLocks noChangeShapeType="1"/>
            </p:cNvSpPr>
            <p:nvPr/>
          </p:nvSpPr>
          <p:spPr bwMode="auto">
            <a:xfrm>
              <a:off x="5111" y="3847"/>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45" name="Freeform 25"/>
            <p:cNvSpPr>
              <a:spLocks/>
            </p:cNvSpPr>
            <p:nvPr/>
          </p:nvSpPr>
          <p:spPr bwMode="auto">
            <a:xfrm>
              <a:off x="927" y="3836"/>
              <a:ext cx="4185" cy="12"/>
            </a:xfrm>
            <a:custGeom>
              <a:avLst/>
              <a:gdLst/>
              <a:ahLst/>
              <a:cxnLst>
                <a:cxn ang="0">
                  <a:pos x="4184" y="11"/>
                </a:cxn>
                <a:cxn ang="0">
                  <a:pos x="0" y="11"/>
                </a:cxn>
                <a:cxn ang="0">
                  <a:pos x="0" y="0"/>
                </a:cxn>
                <a:cxn ang="0">
                  <a:pos x="4184" y="0"/>
                </a:cxn>
                <a:cxn ang="0">
                  <a:pos x="4184" y="11"/>
                </a:cxn>
                <a:cxn ang="0">
                  <a:pos x="4184" y="11"/>
                </a:cxn>
              </a:cxnLst>
              <a:rect l="0" t="0" r="r" b="b"/>
              <a:pathLst>
                <a:path w="4185" h="12">
                  <a:moveTo>
                    <a:pt x="4184" y="11"/>
                  </a:moveTo>
                  <a:lnTo>
                    <a:pt x="0" y="11"/>
                  </a:lnTo>
                  <a:lnTo>
                    <a:pt x="0" y="0"/>
                  </a:lnTo>
                  <a:lnTo>
                    <a:pt x="4184" y="0"/>
                  </a:lnTo>
                  <a:lnTo>
                    <a:pt x="4184" y="11"/>
                  </a:lnTo>
                  <a:lnTo>
                    <a:pt x="4184" y="1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46" name="Line 26"/>
            <p:cNvSpPr>
              <a:spLocks noChangeShapeType="1"/>
            </p:cNvSpPr>
            <p:nvPr/>
          </p:nvSpPr>
          <p:spPr bwMode="auto">
            <a:xfrm>
              <a:off x="932"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47" name="Freeform 27"/>
            <p:cNvSpPr>
              <a:spLocks/>
            </p:cNvSpPr>
            <p:nvPr/>
          </p:nvSpPr>
          <p:spPr bwMode="auto">
            <a:xfrm>
              <a:off x="921" y="3841"/>
              <a:ext cx="12" cy="46"/>
            </a:xfrm>
            <a:custGeom>
              <a:avLst/>
              <a:gdLst/>
              <a:ahLst/>
              <a:cxnLst>
                <a:cxn ang="0">
                  <a:pos x="11" y="0"/>
                </a:cxn>
                <a:cxn ang="0">
                  <a:pos x="11" y="43"/>
                </a:cxn>
                <a:cxn ang="0">
                  <a:pos x="0" y="43"/>
                </a:cxn>
                <a:cxn ang="0">
                  <a:pos x="0" y="0"/>
                </a:cxn>
                <a:cxn ang="0">
                  <a:pos x="11" y="0"/>
                </a:cxn>
                <a:cxn ang="0">
                  <a:pos x="11" y="0"/>
                </a:cxn>
              </a:cxnLst>
              <a:rect l="0" t="0" r="r" b="b"/>
              <a:pathLst>
                <a:path w="12" h="44">
                  <a:moveTo>
                    <a:pt x="11" y="0"/>
                  </a:moveTo>
                  <a:lnTo>
                    <a:pt x="11" y="43"/>
                  </a:lnTo>
                  <a:lnTo>
                    <a:pt x="0" y="4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48" name="Freeform 28"/>
            <p:cNvSpPr>
              <a:spLocks/>
            </p:cNvSpPr>
            <p:nvPr/>
          </p:nvSpPr>
          <p:spPr bwMode="auto">
            <a:xfrm>
              <a:off x="1064"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49" name="Freeform 29"/>
            <p:cNvSpPr>
              <a:spLocks/>
            </p:cNvSpPr>
            <p:nvPr/>
          </p:nvSpPr>
          <p:spPr bwMode="auto">
            <a:xfrm>
              <a:off x="1203"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0" name="Freeform 30"/>
            <p:cNvSpPr>
              <a:spLocks/>
            </p:cNvSpPr>
            <p:nvPr/>
          </p:nvSpPr>
          <p:spPr bwMode="auto">
            <a:xfrm>
              <a:off x="1343"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1" name="Freeform 31"/>
            <p:cNvSpPr>
              <a:spLocks/>
            </p:cNvSpPr>
            <p:nvPr/>
          </p:nvSpPr>
          <p:spPr bwMode="auto">
            <a:xfrm>
              <a:off x="1482"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2" name="Line 32"/>
            <p:cNvSpPr>
              <a:spLocks noChangeShapeType="1"/>
            </p:cNvSpPr>
            <p:nvPr/>
          </p:nvSpPr>
          <p:spPr bwMode="auto">
            <a:xfrm>
              <a:off x="1629"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53" name="Freeform 33"/>
            <p:cNvSpPr>
              <a:spLocks/>
            </p:cNvSpPr>
            <p:nvPr/>
          </p:nvSpPr>
          <p:spPr bwMode="auto">
            <a:xfrm>
              <a:off x="1618" y="3841"/>
              <a:ext cx="12" cy="46"/>
            </a:xfrm>
            <a:custGeom>
              <a:avLst/>
              <a:gdLst/>
              <a:ahLst/>
              <a:cxnLst>
                <a:cxn ang="0">
                  <a:pos x="11" y="0"/>
                </a:cxn>
                <a:cxn ang="0">
                  <a:pos x="11" y="43"/>
                </a:cxn>
                <a:cxn ang="0">
                  <a:pos x="0" y="43"/>
                </a:cxn>
                <a:cxn ang="0">
                  <a:pos x="0" y="0"/>
                </a:cxn>
                <a:cxn ang="0">
                  <a:pos x="11" y="0"/>
                </a:cxn>
                <a:cxn ang="0">
                  <a:pos x="11" y="0"/>
                </a:cxn>
              </a:cxnLst>
              <a:rect l="0" t="0" r="r" b="b"/>
              <a:pathLst>
                <a:path w="12" h="44">
                  <a:moveTo>
                    <a:pt x="11" y="0"/>
                  </a:moveTo>
                  <a:lnTo>
                    <a:pt x="11" y="43"/>
                  </a:lnTo>
                  <a:lnTo>
                    <a:pt x="0" y="4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4" name="Freeform 34"/>
            <p:cNvSpPr>
              <a:spLocks/>
            </p:cNvSpPr>
            <p:nvPr/>
          </p:nvSpPr>
          <p:spPr bwMode="auto">
            <a:xfrm>
              <a:off x="1761"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5" name="Freeform 35"/>
            <p:cNvSpPr>
              <a:spLocks/>
            </p:cNvSpPr>
            <p:nvPr/>
          </p:nvSpPr>
          <p:spPr bwMode="auto">
            <a:xfrm>
              <a:off x="1901"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6" name="Freeform 36"/>
            <p:cNvSpPr>
              <a:spLocks/>
            </p:cNvSpPr>
            <p:nvPr/>
          </p:nvSpPr>
          <p:spPr bwMode="auto">
            <a:xfrm>
              <a:off x="2040"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7" name="Freeform 37"/>
            <p:cNvSpPr>
              <a:spLocks/>
            </p:cNvSpPr>
            <p:nvPr/>
          </p:nvSpPr>
          <p:spPr bwMode="auto">
            <a:xfrm>
              <a:off x="2180"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58" name="Line 38"/>
            <p:cNvSpPr>
              <a:spLocks noChangeShapeType="1"/>
            </p:cNvSpPr>
            <p:nvPr/>
          </p:nvSpPr>
          <p:spPr bwMode="auto">
            <a:xfrm>
              <a:off x="2327"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59" name="Freeform 39"/>
            <p:cNvSpPr>
              <a:spLocks/>
            </p:cNvSpPr>
            <p:nvPr/>
          </p:nvSpPr>
          <p:spPr bwMode="auto">
            <a:xfrm>
              <a:off x="2316" y="3841"/>
              <a:ext cx="12" cy="46"/>
            </a:xfrm>
            <a:custGeom>
              <a:avLst/>
              <a:gdLst/>
              <a:ahLst/>
              <a:cxnLst>
                <a:cxn ang="0">
                  <a:pos x="11" y="0"/>
                </a:cxn>
                <a:cxn ang="0">
                  <a:pos x="11" y="43"/>
                </a:cxn>
                <a:cxn ang="0">
                  <a:pos x="0" y="43"/>
                </a:cxn>
                <a:cxn ang="0">
                  <a:pos x="0" y="0"/>
                </a:cxn>
                <a:cxn ang="0">
                  <a:pos x="11" y="0"/>
                </a:cxn>
                <a:cxn ang="0">
                  <a:pos x="11" y="0"/>
                </a:cxn>
              </a:cxnLst>
              <a:rect l="0" t="0" r="r" b="b"/>
              <a:pathLst>
                <a:path w="12" h="44">
                  <a:moveTo>
                    <a:pt x="11" y="0"/>
                  </a:moveTo>
                  <a:lnTo>
                    <a:pt x="11" y="43"/>
                  </a:lnTo>
                  <a:lnTo>
                    <a:pt x="0" y="4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0" name="Freeform 40"/>
            <p:cNvSpPr>
              <a:spLocks/>
            </p:cNvSpPr>
            <p:nvPr/>
          </p:nvSpPr>
          <p:spPr bwMode="auto">
            <a:xfrm>
              <a:off x="2458"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1" name="Freeform 41"/>
            <p:cNvSpPr>
              <a:spLocks/>
            </p:cNvSpPr>
            <p:nvPr/>
          </p:nvSpPr>
          <p:spPr bwMode="auto">
            <a:xfrm>
              <a:off x="2598"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2" name="Freeform 42"/>
            <p:cNvSpPr>
              <a:spLocks/>
            </p:cNvSpPr>
            <p:nvPr/>
          </p:nvSpPr>
          <p:spPr bwMode="auto">
            <a:xfrm>
              <a:off x="2737"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3" name="Freeform 43"/>
            <p:cNvSpPr>
              <a:spLocks/>
            </p:cNvSpPr>
            <p:nvPr/>
          </p:nvSpPr>
          <p:spPr bwMode="auto">
            <a:xfrm>
              <a:off x="2877"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4" name="Line 44"/>
            <p:cNvSpPr>
              <a:spLocks noChangeShapeType="1"/>
            </p:cNvSpPr>
            <p:nvPr/>
          </p:nvSpPr>
          <p:spPr bwMode="auto">
            <a:xfrm>
              <a:off x="3024"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65" name="Freeform 45"/>
            <p:cNvSpPr>
              <a:spLocks/>
            </p:cNvSpPr>
            <p:nvPr/>
          </p:nvSpPr>
          <p:spPr bwMode="auto">
            <a:xfrm>
              <a:off x="3013" y="3841"/>
              <a:ext cx="12" cy="46"/>
            </a:xfrm>
            <a:custGeom>
              <a:avLst/>
              <a:gdLst/>
              <a:ahLst/>
              <a:cxnLst>
                <a:cxn ang="0">
                  <a:pos x="11" y="0"/>
                </a:cxn>
                <a:cxn ang="0">
                  <a:pos x="11" y="43"/>
                </a:cxn>
                <a:cxn ang="0">
                  <a:pos x="0" y="43"/>
                </a:cxn>
                <a:cxn ang="0">
                  <a:pos x="0" y="0"/>
                </a:cxn>
                <a:cxn ang="0">
                  <a:pos x="11" y="0"/>
                </a:cxn>
                <a:cxn ang="0">
                  <a:pos x="11" y="0"/>
                </a:cxn>
              </a:cxnLst>
              <a:rect l="0" t="0" r="r" b="b"/>
              <a:pathLst>
                <a:path w="12" h="44">
                  <a:moveTo>
                    <a:pt x="11" y="0"/>
                  </a:moveTo>
                  <a:lnTo>
                    <a:pt x="11" y="43"/>
                  </a:lnTo>
                  <a:lnTo>
                    <a:pt x="0" y="4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6" name="Freeform 46"/>
            <p:cNvSpPr>
              <a:spLocks/>
            </p:cNvSpPr>
            <p:nvPr/>
          </p:nvSpPr>
          <p:spPr bwMode="auto">
            <a:xfrm>
              <a:off x="3156"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7" name="Freeform 47"/>
            <p:cNvSpPr>
              <a:spLocks/>
            </p:cNvSpPr>
            <p:nvPr/>
          </p:nvSpPr>
          <p:spPr bwMode="auto">
            <a:xfrm>
              <a:off x="3295"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8" name="Freeform 48"/>
            <p:cNvSpPr>
              <a:spLocks/>
            </p:cNvSpPr>
            <p:nvPr/>
          </p:nvSpPr>
          <p:spPr bwMode="auto">
            <a:xfrm>
              <a:off x="3435"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69" name="Freeform 49"/>
            <p:cNvSpPr>
              <a:spLocks/>
            </p:cNvSpPr>
            <p:nvPr/>
          </p:nvSpPr>
          <p:spPr bwMode="auto">
            <a:xfrm>
              <a:off x="3574"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0" name="Line 50"/>
            <p:cNvSpPr>
              <a:spLocks noChangeShapeType="1"/>
            </p:cNvSpPr>
            <p:nvPr/>
          </p:nvSpPr>
          <p:spPr bwMode="auto">
            <a:xfrm>
              <a:off x="3721"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71" name="Freeform 51"/>
            <p:cNvSpPr>
              <a:spLocks/>
            </p:cNvSpPr>
            <p:nvPr/>
          </p:nvSpPr>
          <p:spPr bwMode="auto">
            <a:xfrm>
              <a:off x="3711" y="3841"/>
              <a:ext cx="11" cy="46"/>
            </a:xfrm>
            <a:custGeom>
              <a:avLst/>
              <a:gdLst/>
              <a:ahLst/>
              <a:cxnLst>
                <a:cxn ang="0">
                  <a:pos x="10" y="0"/>
                </a:cxn>
                <a:cxn ang="0">
                  <a:pos x="10" y="43"/>
                </a:cxn>
                <a:cxn ang="0">
                  <a:pos x="0" y="43"/>
                </a:cxn>
                <a:cxn ang="0">
                  <a:pos x="0" y="0"/>
                </a:cxn>
                <a:cxn ang="0">
                  <a:pos x="10" y="0"/>
                </a:cxn>
                <a:cxn ang="0">
                  <a:pos x="10" y="0"/>
                </a:cxn>
              </a:cxnLst>
              <a:rect l="0" t="0" r="r" b="b"/>
              <a:pathLst>
                <a:path w="11" h="44">
                  <a:moveTo>
                    <a:pt x="10" y="0"/>
                  </a:moveTo>
                  <a:lnTo>
                    <a:pt x="10" y="43"/>
                  </a:lnTo>
                  <a:lnTo>
                    <a:pt x="0" y="43"/>
                  </a:lnTo>
                  <a:lnTo>
                    <a:pt x="0" y="0"/>
                  </a:lnTo>
                  <a:lnTo>
                    <a:pt x="10" y="0"/>
                  </a:lnTo>
                  <a:lnTo>
                    <a:pt x="10"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2" name="Freeform 52"/>
            <p:cNvSpPr>
              <a:spLocks/>
            </p:cNvSpPr>
            <p:nvPr/>
          </p:nvSpPr>
          <p:spPr bwMode="auto">
            <a:xfrm>
              <a:off x="3853"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3" name="Freeform 53"/>
            <p:cNvSpPr>
              <a:spLocks/>
            </p:cNvSpPr>
            <p:nvPr/>
          </p:nvSpPr>
          <p:spPr bwMode="auto">
            <a:xfrm>
              <a:off x="3992"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4" name="Freeform 54"/>
            <p:cNvSpPr>
              <a:spLocks/>
            </p:cNvSpPr>
            <p:nvPr/>
          </p:nvSpPr>
          <p:spPr bwMode="auto">
            <a:xfrm>
              <a:off x="4132"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5" name="Freeform 55"/>
            <p:cNvSpPr>
              <a:spLocks/>
            </p:cNvSpPr>
            <p:nvPr/>
          </p:nvSpPr>
          <p:spPr bwMode="auto">
            <a:xfrm>
              <a:off x="4272"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6" name="Line 56"/>
            <p:cNvSpPr>
              <a:spLocks noChangeShapeType="1"/>
            </p:cNvSpPr>
            <p:nvPr/>
          </p:nvSpPr>
          <p:spPr bwMode="auto">
            <a:xfrm>
              <a:off x="4419"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577" name="Freeform 57"/>
            <p:cNvSpPr>
              <a:spLocks/>
            </p:cNvSpPr>
            <p:nvPr/>
          </p:nvSpPr>
          <p:spPr bwMode="auto">
            <a:xfrm>
              <a:off x="4408" y="3841"/>
              <a:ext cx="12" cy="46"/>
            </a:xfrm>
            <a:custGeom>
              <a:avLst/>
              <a:gdLst/>
              <a:ahLst/>
              <a:cxnLst>
                <a:cxn ang="0">
                  <a:pos x="11" y="0"/>
                </a:cxn>
                <a:cxn ang="0">
                  <a:pos x="11" y="43"/>
                </a:cxn>
                <a:cxn ang="0">
                  <a:pos x="0" y="43"/>
                </a:cxn>
                <a:cxn ang="0">
                  <a:pos x="0" y="0"/>
                </a:cxn>
                <a:cxn ang="0">
                  <a:pos x="11" y="0"/>
                </a:cxn>
                <a:cxn ang="0">
                  <a:pos x="11" y="0"/>
                </a:cxn>
              </a:cxnLst>
              <a:rect l="0" t="0" r="r" b="b"/>
              <a:pathLst>
                <a:path w="12" h="44">
                  <a:moveTo>
                    <a:pt x="11" y="0"/>
                  </a:moveTo>
                  <a:lnTo>
                    <a:pt x="11" y="43"/>
                  </a:lnTo>
                  <a:lnTo>
                    <a:pt x="0" y="4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8" name="Freeform 58"/>
            <p:cNvSpPr>
              <a:spLocks/>
            </p:cNvSpPr>
            <p:nvPr/>
          </p:nvSpPr>
          <p:spPr bwMode="auto">
            <a:xfrm>
              <a:off x="4551"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79" name="Freeform 59"/>
            <p:cNvSpPr>
              <a:spLocks/>
            </p:cNvSpPr>
            <p:nvPr/>
          </p:nvSpPr>
          <p:spPr bwMode="auto">
            <a:xfrm>
              <a:off x="4690"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580" name="Freeform 60"/>
            <p:cNvSpPr>
              <a:spLocks/>
            </p:cNvSpPr>
            <p:nvPr/>
          </p:nvSpPr>
          <p:spPr bwMode="auto">
            <a:xfrm>
              <a:off x="4829" y="3841"/>
              <a:ext cx="6" cy="22"/>
            </a:xfrm>
            <a:custGeom>
              <a:avLst/>
              <a:gdLst/>
              <a:ahLst/>
              <a:cxnLst>
                <a:cxn ang="0">
                  <a:pos x="0" y="21"/>
                </a:cxn>
                <a:cxn ang="0">
                  <a:pos x="0" y="0"/>
                </a:cxn>
                <a:cxn ang="0">
                  <a:pos x="5" y="0"/>
                </a:cxn>
                <a:cxn ang="0">
                  <a:pos x="5" y="21"/>
                </a:cxn>
                <a:cxn ang="0">
                  <a:pos x="0" y="21"/>
                </a:cxn>
                <a:cxn ang="0">
                  <a:pos x="0" y="21"/>
                </a:cxn>
              </a:cxnLst>
              <a:rect l="0" t="0" r="r" b="b"/>
              <a:pathLst>
                <a:path w="6" h="22">
                  <a:moveTo>
                    <a:pt x="0" y="21"/>
                  </a:moveTo>
                  <a:lnTo>
                    <a:pt x="0" y="0"/>
                  </a:lnTo>
                  <a:lnTo>
                    <a:pt x="5" y="0"/>
                  </a:lnTo>
                  <a:lnTo>
                    <a:pt x="5"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grpSp>
          <p:nvGrpSpPr>
            <p:cNvPr id="51263" name="Group 61"/>
            <p:cNvGrpSpPr>
              <a:grpSpLocks/>
            </p:cNvGrpSpPr>
            <p:nvPr/>
          </p:nvGrpSpPr>
          <p:grpSpPr bwMode="auto">
            <a:xfrm>
              <a:off x="799" y="3862"/>
              <a:ext cx="4452" cy="268"/>
              <a:chOff x="799" y="3862"/>
              <a:chExt cx="4452" cy="268"/>
            </a:xfrm>
          </p:grpSpPr>
          <p:sp>
            <p:nvSpPr>
              <p:cNvPr id="51336" name="Text Box 62"/>
              <p:cNvSpPr txBox="1">
                <a:spLocks noChangeArrowheads="1"/>
              </p:cNvSpPr>
              <p:nvPr/>
            </p:nvSpPr>
            <p:spPr bwMode="auto">
              <a:xfrm>
                <a:off x="799"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1967</a:t>
                </a:r>
              </a:p>
            </p:txBody>
          </p:sp>
          <p:sp>
            <p:nvSpPr>
              <p:cNvPr id="51337" name="Text Box 63"/>
              <p:cNvSpPr txBox="1">
                <a:spLocks noChangeArrowheads="1"/>
              </p:cNvSpPr>
              <p:nvPr/>
            </p:nvSpPr>
            <p:spPr bwMode="auto">
              <a:xfrm>
                <a:off x="1496"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1972</a:t>
                </a:r>
              </a:p>
            </p:txBody>
          </p:sp>
          <p:sp>
            <p:nvSpPr>
              <p:cNvPr id="51338" name="Text Box 64"/>
              <p:cNvSpPr txBox="1">
                <a:spLocks noChangeArrowheads="1"/>
              </p:cNvSpPr>
              <p:nvPr/>
            </p:nvSpPr>
            <p:spPr bwMode="auto">
              <a:xfrm>
                <a:off x="2194"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1977</a:t>
                </a:r>
              </a:p>
            </p:txBody>
          </p:sp>
          <p:sp>
            <p:nvSpPr>
              <p:cNvPr id="51339" name="Text Box 65"/>
              <p:cNvSpPr txBox="1">
                <a:spLocks noChangeArrowheads="1"/>
              </p:cNvSpPr>
              <p:nvPr/>
            </p:nvSpPr>
            <p:spPr bwMode="auto">
              <a:xfrm>
                <a:off x="2891"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1982</a:t>
                </a:r>
              </a:p>
            </p:txBody>
          </p:sp>
          <p:sp>
            <p:nvSpPr>
              <p:cNvPr id="51340" name="Text Box 66"/>
              <p:cNvSpPr txBox="1">
                <a:spLocks noChangeArrowheads="1"/>
              </p:cNvSpPr>
              <p:nvPr/>
            </p:nvSpPr>
            <p:spPr bwMode="auto">
              <a:xfrm>
                <a:off x="3588"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1987</a:t>
                </a:r>
              </a:p>
            </p:txBody>
          </p:sp>
          <p:sp>
            <p:nvSpPr>
              <p:cNvPr id="51341" name="Text Box 67"/>
              <p:cNvSpPr txBox="1">
                <a:spLocks noChangeArrowheads="1"/>
              </p:cNvSpPr>
              <p:nvPr/>
            </p:nvSpPr>
            <p:spPr bwMode="auto">
              <a:xfrm>
                <a:off x="4286"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1992</a:t>
                </a:r>
              </a:p>
            </p:txBody>
          </p:sp>
          <p:sp>
            <p:nvSpPr>
              <p:cNvPr id="51342" name="Text Box 68"/>
              <p:cNvSpPr txBox="1">
                <a:spLocks noChangeArrowheads="1"/>
              </p:cNvSpPr>
              <p:nvPr/>
            </p:nvSpPr>
            <p:spPr bwMode="auto">
              <a:xfrm>
                <a:off x="4984" y="4008"/>
                <a:ext cx="2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n-US" altLang="en-US" sz="2000">
                    <a:latin typeface="+mn-lt"/>
                    <a:cs typeface="Arial" charset="0"/>
                  </a:rPr>
                  <a:t>1997</a:t>
                </a:r>
              </a:p>
            </p:txBody>
          </p:sp>
          <p:sp>
            <p:nvSpPr>
              <p:cNvPr id="619589" name="Line 69"/>
              <p:cNvSpPr>
                <a:spLocks noChangeShapeType="1"/>
              </p:cNvSpPr>
              <p:nvPr/>
            </p:nvSpPr>
            <p:spPr bwMode="auto">
              <a:xfrm>
                <a:off x="1064" y="3862"/>
                <a:ext cx="0" cy="0"/>
              </a:xfrm>
              <a:prstGeom prst="line">
                <a:avLst/>
              </a:prstGeom>
              <a:noFill/>
              <a:ln w="9247">
                <a:noFill/>
                <a:round/>
                <a:headEnd/>
                <a:tailEnd/>
              </a:ln>
              <a:effectLst/>
            </p:spPr>
            <p:txBody>
              <a:bodyPr wrap="none" anchor="ctr"/>
              <a:lstStyle/>
              <a:p>
                <a:pPr>
                  <a:defRPr/>
                </a:pPr>
                <a:endParaRPr lang="en-US" sz="2000"/>
              </a:p>
            </p:txBody>
          </p:sp>
          <p:sp>
            <p:nvSpPr>
              <p:cNvPr id="619590" name="Line 70"/>
              <p:cNvSpPr>
                <a:spLocks noChangeShapeType="1"/>
              </p:cNvSpPr>
              <p:nvPr/>
            </p:nvSpPr>
            <p:spPr bwMode="auto">
              <a:xfrm>
                <a:off x="1203" y="3862"/>
                <a:ext cx="0" cy="0"/>
              </a:xfrm>
              <a:prstGeom prst="line">
                <a:avLst/>
              </a:prstGeom>
              <a:noFill/>
              <a:ln w="9247">
                <a:noFill/>
                <a:round/>
                <a:headEnd/>
                <a:tailEnd/>
              </a:ln>
              <a:effectLst/>
            </p:spPr>
            <p:txBody>
              <a:bodyPr wrap="none" anchor="ctr"/>
              <a:lstStyle/>
              <a:p>
                <a:pPr>
                  <a:defRPr/>
                </a:pPr>
                <a:endParaRPr lang="en-US" sz="2000"/>
              </a:p>
            </p:txBody>
          </p:sp>
          <p:sp>
            <p:nvSpPr>
              <p:cNvPr id="619591" name="Line 71"/>
              <p:cNvSpPr>
                <a:spLocks noChangeShapeType="1"/>
              </p:cNvSpPr>
              <p:nvPr/>
            </p:nvSpPr>
            <p:spPr bwMode="auto">
              <a:xfrm>
                <a:off x="1343" y="3862"/>
                <a:ext cx="0" cy="0"/>
              </a:xfrm>
              <a:prstGeom prst="line">
                <a:avLst/>
              </a:prstGeom>
              <a:noFill/>
              <a:ln w="9247">
                <a:noFill/>
                <a:round/>
                <a:headEnd/>
                <a:tailEnd/>
              </a:ln>
              <a:effectLst/>
            </p:spPr>
            <p:txBody>
              <a:bodyPr wrap="none" anchor="ctr"/>
              <a:lstStyle/>
              <a:p>
                <a:pPr>
                  <a:defRPr/>
                </a:pPr>
                <a:endParaRPr lang="en-US" sz="2000"/>
              </a:p>
            </p:txBody>
          </p:sp>
          <p:sp>
            <p:nvSpPr>
              <p:cNvPr id="619592" name="Line 72"/>
              <p:cNvSpPr>
                <a:spLocks noChangeShapeType="1"/>
              </p:cNvSpPr>
              <p:nvPr/>
            </p:nvSpPr>
            <p:spPr bwMode="auto">
              <a:xfrm>
                <a:off x="1482" y="3862"/>
                <a:ext cx="0" cy="0"/>
              </a:xfrm>
              <a:prstGeom prst="line">
                <a:avLst/>
              </a:prstGeom>
              <a:noFill/>
              <a:ln w="9247">
                <a:noFill/>
                <a:round/>
                <a:headEnd/>
                <a:tailEnd/>
              </a:ln>
              <a:effectLst/>
            </p:spPr>
            <p:txBody>
              <a:bodyPr wrap="none" anchor="ctr"/>
              <a:lstStyle/>
              <a:p>
                <a:pPr>
                  <a:defRPr/>
                </a:pPr>
                <a:endParaRPr lang="en-US" sz="2000"/>
              </a:p>
            </p:txBody>
          </p:sp>
          <p:sp>
            <p:nvSpPr>
              <p:cNvPr id="619593" name="Line 73"/>
              <p:cNvSpPr>
                <a:spLocks noChangeShapeType="1"/>
              </p:cNvSpPr>
              <p:nvPr/>
            </p:nvSpPr>
            <p:spPr bwMode="auto">
              <a:xfrm>
                <a:off x="1761" y="3862"/>
                <a:ext cx="0" cy="0"/>
              </a:xfrm>
              <a:prstGeom prst="line">
                <a:avLst/>
              </a:prstGeom>
              <a:noFill/>
              <a:ln w="9247">
                <a:noFill/>
                <a:round/>
                <a:headEnd/>
                <a:tailEnd/>
              </a:ln>
              <a:effectLst/>
            </p:spPr>
            <p:txBody>
              <a:bodyPr wrap="none" anchor="ctr"/>
              <a:lstStyle/>
              <a:p>
                <a:pPr>
                  <a:defRPr/>
                </a:pPr>
                <a:endParaRPr lang="en-US" sz="2000"/>
              </a:p>
            </p:txBody>
          </p:sp>
          <p:sp>
            <p:nvSpPr>
              <p:cNvPr id="619594" name="Line 74"/>
              <p:cNvSpPr>
                <a:spLocks noChangeShapeType="1"/>
              </p:cNvSpPr>
              <p:nvPr/>
            </p:nvSpPr>
            <p:spPr bwMode="auto">
              <a:xfrm>
                <a:off x="1901" y="3862"/>
                <a:ext cx="0" cy="0"/>
              </a:xfrm>
              <a:prstGeom prst="line">
                <a:avLst/>
              </a:prstGeom>
              <a:noFill/>
              <a:ln w="9247">
                <a:noFill/>
                <a:round/>
                <a:headEnd/>
                <a:tailEnd/>
              </a:ln>
              <a:effectLst/>
            </p:spPr>
            <p:txBody>
              <a:bodyPr wrap="none" anchor="ctr"/>
              <a:lstStyle/>
              <a:p>
                <a:pPr>
                  <a:defRPr/>
                </a:pPr>
                <a:endParaRPr lang="en-US" sz="2000"/>
              </a:p>
            </p:txBody>
          </p:sp>
          <p:sp>
            <p:nvSpPr>
              <p:cNvPr id="619595" name="Line 75"/>
              <p:cNvSpPr>
                <a:spLocks noChangeShapeType="1"/>
              </p:cNvSpPr>
              <p:nvPr/>
            </p:nvSpPr>
            <p:spPr bwMode="auto">
              <a:xfrm>
                <a:off x="2040" y="3862"/>
                <a:ext cx="0" cy="0"/>
              </a:xfrm>
              <a:prstGeom prst="line">
                <a:avLst/>
              </a:prstGeom>
              <a:noFill/>
              <a:ln w="9247">
                <a:noFill/>
                <a:round/>
                <a:headEnd/>
                <a:tailEnd/>
              </a:ln>
              <a:effectLst/>
            </p:spPr>
            <p:txBody>
              <a:bodyPr wrap="none" anchor="ctr"/>
              <a:lstStyle/>
              <a:p>
                <a:pPr>
                  <a:defRPr/>
                </a:pPr>
                <a:endParaRPr lang="en-US" sz="2000"/>
              </a:p>
            </p:txBody>
          </p:sp>
          <p:sp>
            <p:nvSpPr>
              <p:cNvPr id="619596" name="Line 76"/>
              <p:cNvSpPr>
                <a:spLocks noChangeShapeType="1"/>
              </p:cNvSpPr>
              <p:nvPr/>
            </p:nvSpPr>
            <p:spPr bwMode="auto">
              <a:xfrm>
                <a:off x="2180" y="3862"/>
                <a:ext cx="0" cy="0"/>
              </a:xfrm>
              <a:prstGeom prst="line">
                <a:avLst/>
              </a:prstGeom>
              <a:noFill/>
              <a:ln w="9247">
                <a:noFill/>
                <a:round/>
                <a:headEnd/>
                <a:tailEnd/>
              </a:ln>
              <a:effectLst/>
            </p:spPr>
            <p:txBody>
              <a:bodyPr wrap="none" anchor="ctr"/>
              <a:lstStyle/>
              <a:p>
                <a:pPr>
                  <a:defRPr/>
                </a:pPr>
                <a:endParaRPr lang="en-US" sz="2000"/>
              </a:p>
            </p:txBody>
          </p:sp>
          <p:sp>
            <p:nvSpPr>
              <p:cNvPr id="619597" name="Line 77"/>
              <p:cNvSpPr>
                <a:spLocks noChangeShapeType="1"/>
              </p:cNvSpPr>
              <p:nvPr/>
            </p:nvSpPr>
            <p:spPr bwMode="auto">
              <a:xfrm>
                <a:off x="2458" y="3862"/>
                <a:ext cx="0" cy="0"/>
              </a:xfrm>
              <a:prstGeom prst="line">
                <a:avLst/>
              </a:prstGeom>
              <a:noFill/>
              <a:ln w="9247">
                <a:noFill/>
                <a:round/>
                <a:headEnd/>
                <a:tailEnd/>
              </a:ln>
              <a:effectLst/>
            </p:spPr>
            <p:txBody>
              <a:bodyPr wrap="none" anchor="ctr"/>
              <a:lstStyle/>
              <a:p>
                <a:pPr>
                  <a:defRPr/>
                </a:pPr>
                <a:endParaRPr lang="en-US" sz="2000"/>
              </a:p>
            </p:txBody>
          </p:sp>
          <p:sp>
            <p:nvSpPr>
              <p:cNvPr id="619598" name="Line 78"/>
              <p:cNvSpPr>
                <a:spLocks noChangeShapeType="1"/>
              </p:cNvSpPr>
              <p:nvPr/>
            </p:nvSpPr>
            <p:spPr bwMode="auto">
              <a:xfrm>
                <a:off x="2598" y="3862"/>
                <a:ext cx="0" cy="0"/>
              </a:xfrm>
              <a:prstGeom prst="line">
                <a:avLst/>
              </a:prstGeom>
              <a:noFill/>
              <a:ln w="9247">
                <a:noFill/>
                <a:round/>
                <a:headEnd/>
                <a:tailEnd/>
              </a:ln>
              <a:effectLst/>
            </p:spPr>
            <p:txBody>
              <a:bodyPr wrap="none" anchor="ctr"/>
              <a:lstStyle/>
              <a:p>
                <a:pPr>
                  <a:defRPr/>
                </a:pPr>
                <a:endParaRPr lang="en-US" sz="2000"/>
              </a:p>
            </p:txBody>
          </p:sp>
          <p:sp>
            <p:nvSpPr>
              <p:cNvPr id="619599" name="Line 79"/>
              <p:cNvSpPr>
                <a:spLocks noChangeShapeType="1"/>
              </p:cNvSpPr>
              <p:nvPr/>
            </p:nvSpPr>
            <p:spPr bwMode="auto">
              <a:xfrm>
                <a:off x="2737" y="3862"/>
                <a:ext cx="0" cy="0"/>
              </a:xfrm>
              <a:prstGeom prst="line">
                <a:avLst/>
              </a:prstGeom>
              <a:noFill/>
              <a:ln w="9247">
                <a:noFill/>
                <a:round/>
                <a:headEnd/>
                <a:tailEnd/>
              </a:ln>
              <a:effectLst/>
            </p:spPr>
            <p:txBody>
              <a:bodyPr wrap="none" anchor="ctr"/>
              <a:lstStyle/>
              <a:p>
                <a:pPr>
                  <a:defRPr/>
                </a:pPr>
                <a:endParaRPr lang="en-US" sz="2000"/>
              </a:p>
            </p:txBody>
          </p:sp>
          <p:sp>
            <p:nvSpPr>
              <p:cNvPr id="619600" name="Line 80"/>
              <p:cNvSpPr>
                <a:spLocks noChangeShapeType="1"/>
              </p:cNvSpPr>
              <p:nvPr/>
            </p:nvSpPr>
            <p:spPr bwMode="auto">
              <a:xfrm>
                <a:off x="2877" y="3862"/>
                <a:ext cx="0" cy="0"/>
              </a:xfrm>
              <a:prstGeom prst="line">
                <a:avLst/>
              </a:prstGeom>
              <a:noFill/>
              <a:ln w="9247">
                <a:noFill/>
                <a:round/>
                <a:headEnd/>
                <a:tailEnd/>
              </a:ln>
              <a:effectLst/>
            </p:spPr>
            <p:txBody>
              <a:bodyPr wrap="none" anchor="ctr"/>
              <a:lstStyle/>
              <a:p>
                <a:pPr>
                  <a:defRPr/>
                </a:pPr>
                <a:endParaRPr lang="en-US" sz="2000"/>
              </a:p>
            </p:txBody>
          </p:sp>
          <p:sp>
            <p:nvSpPr>
              <p:cNvPr id="619601" name="Line 81"/>
              <p:cNvSpPr>
                <a:spLocks noChangeShapeType="1"/>
              </p:cNvSpPr>
              <p:nvPr/>
            </p:nvSpPr>
            <p:spPr bwMode="auto">
              <a:xfrm>
                <a:off x="3156" y="3862"/>
                <a:ext cx="0" cy="0"/>
              </a:xfrm>
              <a:prstGeom prst="line">
                <a:avLst/>
              </a:prstGeom>
              <a:noFill/>
              <a:ln w="9247">
                <a:noFill/>
                <a:round/>
                <a:headEnd/>
                <a:tailEnd/>
              </a:ln>
              <a:effectLst/>
            </p:spPr>
            <p:txBody>
              <a:bodyPr wrap="none" anchor="ctr"/>
              <a:lstStyle/>
              <a:p>
                <a:pPr>
                  <a:defRPr/>
                </a:pPr>
                <a:endParaRPr lang="en-US" sz="2000"/>
              </a:p>
            </p:txBody>
          </p:sp>
          <p:sp>
            <p:nvSpPr>
              <p:cNvPr id="619602" name="Line 82"/>
              <p:cNvSpPr>
                <a:spLocks noChangeShapeType="1"/>
              </p:cNvSpPr>
              <p:nvPr/>
            </p:nvSpPr>
            <p:spPr bwMode="auto">
              <a:xfrm>
                <a:off x="3295" y="3862"/>
                <a:ext cx="0" cy="0"/>
              </a:xfrm>
              <a:prstGeom prst="line">
                <a:avLst/>
              </a:prstGeom>
              <a:noFill/>
              <a:ln w="9247">
                <a:noFill/>
                <a:round/>
                <a:headEnd/>
                <a:tailEnd/>
              </a:ln>
              <a:effectLst/>
            </p:spPr>
            <p:txBody>
              <a:bodyPr wrap="none" anchor="ctr"/>
              <a:lstStyle/>
              <a:p>
                <a:pPr>
                  <a:defRPr/>
                </a:pPr>
                <a:endParaRPr lang="en-US" sz="2000"/>
              </a:p>
            </p:txBody>
          </p:sp>
          <p:sp>
            <p:nvSpPr>
              <p:cNvPr id="619603" name="Line 83"/>
              <p:cNvSpPr>
                <a:spLocks noChangeShapeType="1"/>
              </p:cNvSpPr>
              <p:nvPr/>
            </p:nvSpPr>
            <p:spPr bwMode="auto">
              <a:xfrm>
                <a:off x="3435" y="3862"/>
                <a:ext cx="0" cy="0"/>
              </a:xfrm>
              <a:prstGeom prst="line">
                <a:avLst/>
              </a:prstGeom>
              <a:noFill/>
              <a:ln w="9247">
                <a:noFill/>
                <a:round/>
                <a:headEnd/>
                <a:tailEnd/>
              </a:ln>
              <a:effectLst/>
            </p:spPr>
            <p:txBody>
              <a:bodyPr wrap="none" anchor="ctr"/>
              <a:lstStyle/>
              <a:p>
                <a:pPr>
                  <a:defRPr/>
                </a:pPr>
                <a:endParaRPr lang="en-US" sz="2000"/>
              </a:p>
            </p:txBody>
          </p:sp>
          <p:sp>
            <p:nvSpPr>
              <p:cNvPr id="619604" name="Line 84"/>
              <p:cNvSpPr>
                <a:spLocks noChangeShapeType="1"/>
              </p:cNvSpPr>
              <p:nvPr/>
            </p:nvSpPr>
            <p:spPr bwMode="auto">
              <a:xfrm>
                <a:off x="3574" y="3862"/>
                <a:ext cx="0" cy="0"/>
              </a:xfrm>
              <a:prstGeom prst="line">
                <a:avLst/>
              </a:prstGeom>
              <a:noFill/>
              <a:ln w="9247">
                <a:noFill/>
                <a:round/>
                <a:headEnd/>
                <a:tailEnd/>
              </a:ln>
              <a:effectLst/>
            </p:spPr>
            <p:txBody>
              <a:bodyPr wrap="none" anchor="ctr"/>
              <a:lstStyle/>
              <a:p>
                <a:pPr>
                  <a:defRPr/>
                </a:pPr>
                <a:endParaRPr lang="en-US" sz="2000"/>
              </a:p>
            </p:txBody>
          </p:sp>
          <p:sp>
            <p:nvSpPr>
              <p:cNvPr id="619605" name="Line 85"/>
              <p:cNvSpPr>
                <a:spLocks noChangeShapeType="1"/>
              </p:cNvSpPr>
              <p:nvPr/>
            </p:nvSpPr>
            <p:spPr bwMode="auto">
              <a:xfrm>
                <a:off x="3853" y="3862"/>
                <a:ext cx="0" cy="0"/>
              </a:xfrm>
              <a:prstGeom prst="line">
                <a:avLst/>
              </a:prstGeom>
              <a:noFill/>
              <a:ln w="9247">
                <a:noFill/>
                <a:round/>
                <a:headEnd/>
                <a:tailEnd/>
              </a:ln>
              <a:effectLst/>
            </p:spPr>
            <p:txBody>
              <a:bodyPr wrap="none" anchor="ctr"/>
              <a:lstStyle/>
              <a:p>
                <a:pPr>
                  <a:defRPr/>
                </a:pPr>
                <a:endParaRPr lang="en-US" sz="2000"/>
              </a:p>
            </p:txBody>
          </p:sp>
          <p:sp>
            <p:nvSpPr>
              <p:cNvPr id="619606" name="Line 86"/>
              <p:cNvSpPr>
                <a:spLocks noChangeShapeType="1"/>
              </p:cNvSpPr>
              <p:nvPr/>
            </p:nvSpPr>
            <p:spPr bwMode="auto">
              <a:xfrm>
                <a:off x="3992" y="3862"/>
                <a:ext cx="0" cy="0"/>
              </a:xfrm>
              <a:prstGeom prst="line">
                <a:avLst/>
              </a:prstGeom>
              <a:noFill/>
              <a:ln w="9247">
                <a:noFill/>
                <a:round/>
                <a:headEnd/>
                <a:tailEnd/>
              </a:ln>
              <a:effectLst/>
            </p:spPr>
            <p:txBody>
              <a:bodyPr wrap="none" anchor="ctr"/>
              <a:lstStyle/>
              <a:p>
                <a:pPr>
                  <a:defRPr/>
                </a:pPr>
                <a:endParaRPr lang="en-US" sz="2000"/>
              </a:p>
            </p:txBody>
          </p:sp>
          <p:sp>
            <p:nvSpPr>
              <p:cNvPr id="619607" name="Line 87"/>
              <p:cNvSpPr>
                <a:spLocks noChangeShapeType="1"/>
              </p:cNvSpPr>
              <p:nvPr/>
            </p:nvSpPr>
            <p:spPr bwMode="auto">
              <a:xfrm>
                <a:off x="4132" y="3862"/>
                <a:ext cx="0" cy="0"/>
              </a:xfrm>
              <a:prstGeom prst="line">
                <a:avLst/>
              </a:prstGeom>
              <a:noFill/>
              <a:ln w="9247">
                <a:noFill/>
                <a:round/>
                <a:headEnd/>
                <a:tailEnd/>
              </a:ln>
              <a:effectLst/>
            </p:spPr>
            <p:txBody>
              <a:bodyPr wrap="none" anchor="ctr"/>
              <a:lstStyle/>
              <a:p>
                <a:pPr>
                  <a:defRPr/>
                </a:pPr>
                <a:endParaRPr lang="en-US" sz="2000"/>
              </a:p>
            </p:txBody>
          </p:sp>
          <p:sp>
            <p:nvSpPr>
              <p:cNvPr id="619608" name="Line 88"/>
              <p:cNvSpPr>
                <a:spLocks noChangeShapeType="1"/>
              </p:cNvSpPr>
              <p:nvPr/>
            </p:nvSpPr>
            <p:spPr bwMode="auto">
              <a:xfrm>
                <a:off x="4272" y="3862"/>
                <a:ext cx="0" cy="0"/>
              </a:xfrm>
              <a:prstGeom prst="line">
                <a:avLst/>
              </a:prstGeom>
              <a:noFill/>
              <a:ln w="9247">
                <a:noFill/>
                <a:round/>
                <a:headEnd/>
                <a:tailEnd/>
              </a:ln>
              <a:effectLst/>
            </p:spPr>
            <p:txBody>
              <a:bodyPr wrap="none" anchor="ctr"/>
              <a:lstStyle/>
              <a:p>
                <a:pPr>
                  <a:defRPr/>
                </a:pPr>
                <a:endParaRPr lang="en-US" sz="2000"/>
              </a:p>
            </p:txBody>
          </p:sp>
          <p:sp>
            <p:nvSpPr>
              <p:cNvPr id="619609" name="Line 89"/>
              <p:cNvSpPr>
                <a:spLocks noChangeShapeType="1"/>
              </p:cNvSpPr>
              <p:nvPr/>
            </p:nvSpPr>
            <p:spPr bwMode="auto">
              <a:xfrm>
                <a:off x="4551" y="3862"/>
                <a:ext cx="0" cy="0"/>
              </a:xfrm>
              <a:prstGeom prst="line">
                <a:avLst/>
              </a:prstGeom>
              <a:noFill/>
              <a:ln w="9247">
                <a:noFill/>
                <a:round/>
                <a:headEnd/>
                <a:tailEnd/>
              </a:ln>
              <a:effectLst/>
            </p:spPr>
            <p:txBody>
              <a:bodyPr wrap="none" anchor="ctr"/>
              <a:lstStyle/>
              <a:p>
                <a:pPr>
                  <a:defRPr/>
                </a:pPr>
                <a:endParaRPr lang="en-US" sz="2000"/>
              </a:p>
            </p:txBody>
          </p:sp>
          <p:sp>
            <p:nvSpPr>
              <p:cNvPr id="619610" name="Line 90"/>
              <p:cNvSpPr>
                <a:spLocks noChangeShapeType="1"/>
              </p:cNvSpPr>
              <p:nvPr/>
            </p:nvSpPr>
            <p:spPr bwMode="auto">
              <a:xfrm>
                <a:off x="4690" y="3862"/>
                <a:ext cx="0" cy="0"/>
              </a:xfrm>
              <a:prstGeom prst="line">
                <a:avLst/>
              </a:prstGeom>
              <a:noFill/>
              <a:ln w="9247">
                <a:noFill/>
                <a:round/>
                <a:headEnd/>
                <a:tailEnd/>
              </a:ln>
              <a:effectLst/>
            </p:spPr>
            <p:txBody>
              <a:bodyPr wrap="none" anchor="ctr"/>
              <a:lstStyle/>
              <a:p>
                <a:pPr>
                  <a:defRPr/>
                </a:pPr>
                <a:endParaRPr lang="en-US" sz="2000"/>
              </a:p>
            </p:txBody>
          </p:sp>
          <p:sp>
            <p:nvSpPr>
              <p:cNvPr id="619611" name="Line 91"/>
              <p:cNvSpPr>
                <a:spLocks noChangeShapeType="1"/>
              </p:cNvSpPr>
              <p:nvPr/>
            </p:nvSpPr>
            <p:spPr bwMode="auto">
              <a:xfrm>
                <a:off x="4829" y="3862"/>
                <a:ext cx="0" cy="0"/>
              </a:xfrm>
              <a:prstGeom prst="line">
                <a:avLst/>
              </a:prstGeom>
              <a:noFill/>
              <a:ln w="9247">
                <a:noFill/>
                <a:round/>
                <a:headEnd/>
                <a:tailEnd/>
              </a:ln>
              <a:effectLst/>
            </p:spPr>
            <p:txBody>
              <a:bodyPr wrap="none" anchor="ctr"/>
              <a:lstStyle/>
              <a:p>
                <a:pPr>
                  <a:defRPr/>
                </a:pPr>
                <a:endParaRPr lang="en-US" sz="2000"/>
              </a:p>
            </p:txBody>
          </p:sp>
          <p:sp>
            <p:nvSpPr>
              <p:cNvPr id="619612" name="Line 92"/>
              <p:cNvSpPr>
                <a:spLocks noChangeShapeType="1"/>
              </p:cNvSpPr>
              <p:nvPr/>
            </p:nvSpPr>
            <p:spPr bwMode="auto">
              <a:xfrm>
                <a:off x="4969" y="3862"/>
                <a:ext cx="0" cy="0"/>
              </a:xfrm>
              <a:prstGeom prst="line">
                <a:avLst/>
              </a:prstGeom>
              <a:noFill/>
              <a:ln w="9247">
                <a:noFill/>
                <a:round/>
                <a:headEnd/>
                <a:tailEnd/>
              </a:ln>
              <a:effectLst/>
            </p:spPr>
            <p:txBody>
              <a:bodyPr wrap="none" anchor="ctr"/>
              <a:lstStyle/>
              <a:p>
                <a:pPr>
                  <a:defRPr/>
                </a:pPr>
                <a:endParaRPr lang="en-US" sz="2000"/>
              </a:p>
            </p:txBody>
          </p:sp>
        </p:grpSp>
        <p:sp>
          <p:nvSpPr>
            <p:cNvPr id="619613" name="Freeform 93"/>
            <p:cNvSpPr>
              <a:spLocks/>
            </p:cNvSpPr>
            <p:nvPr/>
          </p:nvSpPr>
          <p:spPr bwMode="auto">
            <a:xfrm>
              <a:off x="4969" y="3841"/>
              <a:ext cx="5" cy="22"/>
            </a:xfrm>
            <a:custGeom>
              <a:avLst/>
              <a:gdLst/>
              <a:ahLst/>
              <a:cxnLst>
                <a:cxn ang="0">
                  <a:pos x="0" y="21"/>
                </a:cxn>
                <a:cxn ang="0">
                  <a:pos x="0" y="0"/>
                </a:cxn>
                <a:cxn ang="0">
                  <a:pos x="4" y="0"/>
                </a:cxn>
                <a:cxn ang="0">
                  <a:pos x="4" y="21"/>
                </a:cxn>
                <a:cxn ang="0">
                  <a:pos x="0" y="21"/>
                </a:cxn>
                <a:cxn ang="0">
                  <a:pos x="0" y="21"/>
                </a:cxn>
              </a:cxnLst>
              <a:rect l="0" t="0" r="r" b="b"/>
              <a:pathLst>
                <a:path w="5" h="22">
                  <a:moveTo>
                    <a:pt x="0" y="21"/>
                  </a:moveTo>
                  <a:lnTo>
                    <a:pt x="0" y="0"/>
                  </a:lnTo>
                  <a:lnTo>
                    <a:pt x="4" y="0"/>
                  </a:lnTo>
                  <a:lnTo>
                    <a:pt x="4" y="21"/>
                  </a:lnTo>
                  <a:lnTo>
                    <a:pt x="0" y="21"/>
                  </a:lnTo>
                  <a:lnTo>
                    <a:pt x="0" y="21"/>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14" name="Line 94"/>
            <p:cNvSpPr>
              <a:spLocks noChangeShapeType="1"/>
            </p:cNvSpPr>
            <p:nvPr/>
          </p:nvSpPr>
          <p:spPr bwMode="auto">
            <a:xfrm>
              <a:off x="5116" y="384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15" name="Freeform 95"/>
            <p:cNvSpPr>
              <a:spLocks/>
            </p:cNvSpPr>
            <p:nvPr/>
          </p:nvSpPr>
          <p:spPr bwMode="auto">
            <a:xfrm>
              <a:off x="5105" y="3841"/>
              <a:ext cx="12" cy="46"/>
            </a:xfrm>
            <a:custGeom>
              <a:avLst/>
              <a:gdLst/>
              <a:ahLst/>
              <a:cxnLst>
                <a:cxn ang="0">
                  <a:pos x="11" y="0"/>
                </a:cxn>
                <a:cxn ang="0">
                  <a:pos x="11" y="43"/>
                </a:cxn>
                <a:cxn ang="0">
                  <a:pos x="0" y="43"/>
                </a:cxn>
                <a:cxn ang="0">
                  <a:pos x="0" y="0"/>
                </a:cxn>
                <a:cxn ang="0">
                  <a:pos x="11" y="0"/>
                </a:cxn>
                <a:cxn ang="0">
                  <a:pos x="11" y="0"/>
                </a:cxn>
              </a:cxnLst>
              <a:rect l="0" t="0" r="r" b="b"/>
              <a:pathLst>
                <a:path w="12" h="44">
                  <a:moveTo>
                    <a:pt x="11" y="0"/>
                  </a:moveTo>
                  <a:lnTo>
                    <a:pt x="11" y="43"/>
                  </a:lnTo>
                  <a:lnTo>
                    <a:pt x="0" y="43"/>
                  </a:lnTo>
                  <a:lnTo>
                    <a:pt x="0" y="0"/>
                  </a:lnTo>
                  <a:lnTo>
                    <a:pt x="11" y="0"/>
                  </a:lnTo>
                  <a:lnTo>
                    <a:pt x="11" y="0"/>
                  </a:lnTo>
                </a:path>
              </a:pathLst>
            </a:custGeom>
            <a:solidFill>
              <a:srgbClr val="FFFFFF"/>
            </a:solidFill>
            <a:ln w="924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16" name="Line 96"/>
            <p:cNvSpPr>
              <a:spLocks noChangeShapeType="1"/>
            </p:cNvSpPr>
            <p:nvPr/>
          </p:nvSpPr>
          <p:spPr bwMode="auto">
            <a:xfrm>
              <a:off x="929" y="301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17" name="Freeform 97"/>
            <p:cNvSpPr>
              <a:spLocks/>
            </p:cNvSpPr>
            <p:nvPr/>
          </p:nvSpPr>
          <p:spPr bwMode="auto">
            <a:xfrm>
              <a:off x="921" y="3015"/>
              <a:ext cx="151" cy="92"/>
            </a:xfrm>
            <a:custGeom>
              <a:avLst/>
              <a:gdLst/>
              <a:ahLst/>
              <a:cxnLst>
                <a:cxn ang="0">
                  <a:pos x="8" y="0"/>
                </a:cxn>
                <a:cxn ang="0">
                  <a:pos x="7" y="0"/>
                </a:cxn>
                <a:cxn ang="0">
                  <a:pos x="5" y="0"/>
                </a:cxn>
                <a:cxn ang="0">
                  <a:pos x="3" y="0"/>
                </a:cxn>
                <a:cxn ang="0">
                  <a:pos x="1" y="1"/>
                </a:cxn>
                <a:cxn ang="0">
                  <a:pos x="0" y="2"/>
                </a:cxn>
                <a:cxn ang="0">
                  <a:pos x="0" y="4"/>
                </a:cxn>
                <a:cxn ang="0">
                  <a:pos x="0" y="6"/>
                </a:cxn>
                <a:cxn ang="0">
                  <a:pos x="0" y="7"/>
                </a:cxn>
                <a:cxn ang="0">
                  <a:pos x="1" y="9"/>
                </a:cxn>
                <a:cxn ang="0">
                  <a:pos x="3" y="10"/>
                </a:cxn>
                <a:cxn ang="0">
                  <a:pos x="142" y="90"/>
                </a:cxn>
                <a:cxn ang="0">
                  <a:pos x="145" y="91"/>
                </a:cxn>
                <a:cxn ang="0">
                  <a:pos x="147" y="90"/>
                </a:cxn>
                <a:cxn ang="0">
                  <a:pos x="148" y="89"/>
                </a:cxn>
                <a:cxn ang="0">
                  <a:pos x="150" y="88"/>
                </a:cxn>
                <a:cxn ang="0">
                  <a:pos x="150" y="86"/>
                </a:cxn>
                <a:cxn ang="0">
                  <a:pos x="150" y="85"/>
                </a:cxn>
                <a:cxn ang="0">
                  <a:pos x="150" y="83"/>
                </a:cxn>
                <a:cxn ang="0">
                  <a:pos x="149" y="82"/>
                </a:cxn>
                <a:cxn ang="0">
                  <a:pos x="147" y="81"/>
                </a:cxn>
                <a:cxn ang="0">
                  <a:pos x="8" y="0"/>
                </a:cxn>
                <a:cxn ang="0">
                  <a:pos x="8" y="0"/>
                </a:cxn>
              </a:cxnLst>
              <a:rect l="0" t="0" r="r" b="b"/>
              <a:pathLst>
                <a:path w="151" h="92">
                  <a:moveTo>
                    <a:pt x="8" y="0"/>
                  </a:moveTo>
                  <a:lnTo>
                    <a:pt x="7" y="0"/>
                  </a:lnTo>
                  <a:lnTo>
                    <a:pt x="5" y="0"/>
                  </a:lnTo>
                  <a:lnTo>
                    <a:pt x="3" y="0"/>
                  </a:lnTo>
                  <a:lnTo>
                    <a:pt x="1" y="1"/>
                  </a:lnTo>
                  <a:lnTo>
                    <a:pt x="0" y="2"/>
                  </a:lnTo>
                  <a:lnTo>
                    <a:pt x="0" y="4"/>
                  </a:lnTo>
                  <a:lnTo>
                    <a:pt x="0" y="6"/>
                  </a:lnTo>
                  <a:lnTo>
                    <a:pt x="0" y="7"/>
                  </a:lnTo>
                  <a:lnTo>
                    <a:pt x="1" y="9"/>
                  </a:lnTo>
                  <a:lnTo>
                    <a:pt x="3" y="10"/>
                  </a:lnTo>
                  <a:lnTo>
                    <a:pt x="142" y="90"/>
                  </a:lnTo>
                  <a:lnTo>
                    <a:pt x="145" y="91"/>
                  </a:lnTo>
                  <a:lnTo>
                    <a:pt x="147" y="90"/>
                  </a:lnTo>
                  <a:lnTo>
                    <a:pt x="148" y="89"/>
                  </a:lnTo>
                  <a:lnTo>
                    <a:pt x="150" y="88"/>
                  </a:lnTo>
                  <a:lnTo>
                    <a:pt x="150" y="86"/>
                  </a:lnTo>
                  <a:lnTo>
                    <a:pt x="150" y="85"/>
                  </a:lnTo>
                  <a:lnTo>
                    <a:pt x="150" y="83"/>
                  </a:lnTo>
                  <a:lnTo>
                    <a:pt x="149" y="82"/>
                  </a:lnTo>
                  <a:lnTo>
                    <a:pt x="147" y="81"/>
                  </a:lnTo>
                  <a:lnTo>
                    <a:pt x="8" y="0"/>
                  </a:lnTo>
                  <a:lnTo>
                    <a:pt x="8" y="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18" name="Line 98"/>
            <p:cNvSpPr>
              <a:spLocks noChangeShapeType="1"/>
            </p:cNvSpPr>
            <p:nvPr/>
          </p:nvSpPr>
          <p:spPr bwMode="auto">
            <a:xfrm>
              <a:off x="1064" y="3096"/>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19" name="Freeform 99"/>
            <p:cNvSpPr>
              <a:spLocks/>
            </p:cNvSpPr>
            <p:nvPr/>
          </p:nvSpPr>
          <p:spPr bwMode="auto">
            <a:xfrm>
              <a:off x="1060" y="3018"/>
              <a:ext cx="152" cy="85"/>
            </a:xfrm>
            <a:custGeom>
              <a:avLst/>
              <a:gdLst/>
              <a:ahLst/>
              <a:cxnLst>
                <a:cxn ang="0">
                  <a:pos x="4" y="78"/>
                </a:cxn>
                <a:cxn ang="0">
                  <a:pos x="2" y="79"/>
                </a:cxn>
                <a:cxn ang="0">
                  <a:pos x="1" y="80"/>
                </a:cxn>
                <a:cxn ang="0">
                  <a:pos x="0" y="82"/>
                </a:cxn>
                <a:cxn ang="0">
                  <a:pos x="0" y="83"/>
                </a:cxn>
                <a:cxn ang="0">
                  <a:pos x="1" y="85"/>
                </a:cxn>
                <a:cxn ang="0">
                  <a:pos x="2" y="86"/>
                </a:cxn>
                <a:cxn ang="0">
                  <a:pos x="4" y="87"/>
                </a:cxn>
                <a:cxn ang="0">
                  <a:pos x="5" y="88"/>
                </a:cxn>
                <a:cxn ang="0">
                  <a:pos x="7" y="87"/>
                </a:cxn>
                <a:cxn ang="0">
                  <a:pos x="8" y="87"/>
                </a:cxn>
                <a:cxn ang="0">
                  <a:pos x="148" y="9"/>
                </a:cxn>
                <a:cxn ang="0">
                  <a:pos x="150" y="7"/>
                </a:cxn>
                <a:cxn ang="0">
                  <a:pos x="151" y="5"/>
                </a:cxn>
                <a:cxn ang="0">
                  <a:pos x="151" y="4"/>
                </a:cxn>
                <a:cxn ang="0">
                  <a:pos x="150" y="2"/>
                </a:cxn>
                <a:cxn ang="0">
                  <a:pos x="149" y="1"/>
                </a:cxn>
                <a:cxn ang="0">
                  <a:pos x="147" y="0"/>
                </a:cxn>
                <a:cxn ang="0">
                  <a:pos x="146" y="0"/>
                </a:cxn>
                <a:cxn ang="0">
                  <a:pos x="144" y="0"/>
                </a:cxn>
                <a:cxn ang="0">
                  <a:pos x="143" y="0"/>
                </a:cxn>
                <a:cxn ang="0">
                  <a:pos x="4" y="78"/>
                </a:cxn>
                <a:cxn ang="0">
                  <a:pos x="4" y="78"/>
                </a:cxn>
              </a:cxnLst>
              <a:rect l="0" t="0" r="r" b="b"/>
              <a:pathLst>
                <a:path w="152" h="89">
                  <a:moveTo>
                    <a:pt x="4" y="78"/>
                  </a:moveTo>
                  <a:lnTo>
                    <a:pt x="2" y="79"/>
                  </a:lnTo>
                  <a:lnTo>
                    <a:pt x="1" y="80"/>
                  </a:lnTo>
                  <a:lnTo>
                    <a:pt x="0" y="82"/>
                  </a:lnTo>
                  <a:lnTo>
                    <a:pt x="0" y="83"/>
                  </a:lnTo>
                  <a:lnTo>
                    <a:pt x="1" y="85"/>
                  </a:lnTo>
                  <a:lnTo>
                    <a:pt x="2" y="86"/>
                  </a:lnTo>
                  <a:lnTo>
                    <a:pt x="4" y="87"/>
                  </a:lnTo>
                  <a:lnTo>
                    <a:pt x="5" y="88"/>
                  </a:lnTo>
                  <a:lnTo>
                    <a:pt x="7" y="87"/>
                  </a:lnTo>
                  <a:lnTo>
                    <a:pt x="8" y="87"/>
                  </a:lnTo>
                  <a:lnTo>
                    <a:pt x="148" y="9"/>
                  </a:lnTo>
                  <a:lnTo>
                    <a:pt x="150" y="7"/>
                  </a:lnTo>
                  <a:lnTo>
                    <a:pt x="151" y="5"/>
                  </a:lnTo>
                  <a:lnTo>
                    <a:pt x="151" y="4"/>
                  </a:lnTo>
                  <a:lnTo>
                    <a:pt x="150" y="2"/>
                  </a:lnTo>
                  <a:lnTo>
                    <a:pt x="149" y="1"/>
                  </a:lnTo>
                  <a:lnTo>
                    <a:pt x="147" y="0"/>
                  </a:lnTo>
                  <a:lnTo>
                    <a:pt x="146" y="0"/>
                  </a:lnTo>
                  <a:lnTo>
                    <a:pt x="144" y="0"/>
                  </a:lnTo>
                  <a:lnTo>
                    <a:pt x="143" y="0"/>
                  </a:lnTo>
                  <a:lnTo>
                    <a:pt x="4" y="78"/>
                  </a:lnTo>
                  <a:lnTo>
                    <a:pt x="4" y="78"/>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20" name="Line 100"/>
            <p:cNvSpPr>
              <a:spLocks noChangeShapeType="1"/>
            </p:cNvSpPr>
            <p:nvPr/>
          </p:nvSpPr>
          <p:spPr bwMode="auto">
            <a:xfrm>
              <a:off x="1201" y="3020"/>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21" name="Freeform 101"/>
            <p:cNvSpPr>
              <a:spLocks/>
            </p:cNvSpPr>
            <p:nvPr/>
          </p:nvSpPr>
          <p:spPr bwMode="auto">
            <a:xfrm>
              <a:off x="1200" y="2866"/>
              <a:ext cx="151" cy="162"/>
            </a:xfrm>
            <a:custGeom>
              <a:avLst/>
              <a:gdLst/>
              <a:ahLst/>
              <a:cxnLst>
                <a:cxn ang="0">
                  <a:pos x="1" y="153"/>
                </a:cxn>
                <a:cxn ang="0">
                  <a:pos x="0" y="154"/>
                </a:cxn>
                <a:cxn ang="0">
                  <a:pos x="0" y="156"/>
                </a:cxn>
                <a:cxn ang="0">
                  <a:pos x="0" y="158"/>
                </a:cxn>
                <a:cxn ang="0">
                  <a:pos x="1" y="159"/>
                </a:cxn>
                <a:cxn ang="0">
                  <a:pos x="2" y="161"/>
                </a:cxn>
                <a:cxn ang="0">
                  <a:pos x="3" y="162"/>
                </a:cxn>
                <a:cxn ang="0">
                  <a:pos x="5" y="162"/>
                </a:cxn>
                <a:cxn ang="0">
                  <a:pos x="6" y="162"/>
                </a:cxn>
                <a:cxn ang="0">
                  <a:pos x="8" y="161"/>
                </a:cxn>
                <a:cxn ang="0">
                  <a:pos x="10" y="160"/>
                </a:cxn>
                <a:cxn ang="0">
                  <a:pos x="149" y="9"/>
                </a:cxn>
                <a:cxn ang="0">
                  <a:pos x="150" y="6"/>
                </a:cxn>
                <a:cxn ang="0">
                  <a:pos x="150" y="4"/>
                </a:cxn>
                <a:cxn ang="0">
                  <a:pos x="149" y="3"/>
                </a:cxn>
                <a:cxn ang="0">
                  <a:pos x="148" y="1"/>
                </a:cxn>
                <a:cxn ang="0">
                  <a:pos x="147" y="0"/>
                </a:cxn>
                <a:cxn ang="0">
                  <a:pos x="145" y="0"/>
                </a:cxn>
                <a:cxn ang="0">
                  <a:pos x="144" y="0"/>
                </a:cxn>
                <a:cxn ang="0">
                  <a:pos x="142" y="0"/>
                </a:cxn>
                <a:cxn ang="0">
                  <a:pos x="141" y="2"/>
                </a:cxn>
                <a:cxn ang="0">
                  <a:pos x="1" y="153"/>
                </a:cxn>
                <a:cxn ang="0">
                  <a:pos x="1" y="153"/>
                </a:cxn>
              </a:cxnLst>
              <a:rect l="0" t="0" r="r" b="b"/>
              <a:pathLst>
                <a:path w="151" h="163">
                  <a:moveTo>
                    <a:pt x="1" y="153"/>
                  </a:moveTo>
                  <a:lnTo>
                    <a:pt x="0" y="154"/>
                  </a:lnTo>
                  <a:lnTo>
                    <a:pt x="0" y="156"/>
                  </a:lnTo>
                  <a:lnTo>
                    <a:pt x="0" y="158"/>
                  </a:lnTo>
                  <a:lnTo>
                    <a:pt x="1" y="159"/>
                  </a:lnTo>
                  <a:lnTo>
                    <a:pt x="2" y="161"/>
                  </a:lnTo>
                  <a:lnTo>
                    <a:pt x="3" y="162"/>
                  </a:lnTo>
                  <a:lnTo>
                    <a:pt x="5" y="162"/>
                  </a:lnTo>
                  <a:lnTo>
                    <a:pt x="6" y="162"/>
                  </a:lnTo>
                  <a:lnTo>
                    <a:pt x="8" y="161"/>
                  </a:lnTo>
                  <a:lnTo>
                    <a:pt x="10" y="160"/>
                  </a:lnTo>
                  <a:lnTo>
                    <a:pt x="149" y="9"/>
                  </a:lnTo>
                  <a:lnTo>
                    <a:pt x="150" y="6"/>
                  </a:lnTo>
                  <a:lnTo>
                    <a:pt x="150" y="4"/>
                  </a:lnTo>
                  <a:lnTo>
                    <a:pt x="149" y="3"/>
                  </a:lnTo>
                  <a:lnTo>
                    <a:pt x="148" y="1"/>
                  </a:lnTo>
                  <a:lnTo>
                    <a:pt x="147" y="0"/>
                  </a:lnTo>
                  <a:lnTo>
                    <a:pt x="145" y="0"/>
                  </a:lnTo>
                  <a:lnTo>
                    <a:pt x="144" y="0"/>
                  </a:lnTo>
                  <a:lnTo>
                    <a:pt x="142" y="0"/>
                  </a:lnTo>
                  <a:lnTo>
                    <a:pt x="141" y="2"/>
                  </a:lnTo>
                  <a:lnTo>
                    <a:pt x="1" y="153"/>
                  </a:lnTo>
                  <a:lnTo>
                    <a:pt x="1" y="153"/>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22" name="Line 102"/>
            <p:cNvSpPr>
              <a:spLocks noChangeShapeType="1"/>
            </p:cNvSpPr>
            <p:nvPr/>
          </p:nvSpPr>
          <p:spPr bwMode="auto">
            <a:xfrm>
              <a:off x="1345" y="2866"/>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23" name="Freeform 103"/>
            <p:cNvSpPr>
              <a:spLocks/>
            </p:cNvSpPr>
            <p:nvPr/>
          </p:nvSpPr>
          <p:spPr bwMode="auto">
            <a:xfrm>
              <a:off x="1339" y="2866"/>
              <a:ext cx="152" cy="31"/>
            </a:xfrm>
            <a:custGeom>
              <a:avLst/>
              <a:gdLst/>
              <a:ahLst/>
              <a:cxnLst>
                <a:cxn ang="0">
                  <a:pos x="6" y="0"/>
                </a:cxn>
                <a:cxn ang="0">
                  <a:pos x="5" y="0"/>
                </a:cxn>
                <a:cxn ang="0">
                  <a:pos x="3" y="0"/>
                </a:cxn>
                <a:cxn ang="0">
                  <a:pos x="2" y="1"/>
                </a:cxn>
                <a:cxn ang="0">
                  <a:pos x="1" y="3"/>
                </a:cxn>
                <a:cxn ang="0">
                  <a:pos x="0" y="4"/>
                </a:cxn>
                <a:cxn ang="0">
                  <a:pos x="0" y="6"/>
                </a:cxn>
                <a:cxn ang="0">
                  <a:pos x="1" y="8"/>
                </a:cxn>
                <a:cxn ang="0">
                  <a:pos x="2" y="9"/>
                </a:cxn>
                <a:cxn ang="0">
                  <a:pos x="3" y="10"/>
                </a:cxn>
                <a:cxn ang="0">
                  <a:pos x="5" y="10"/>
                </a:cxn>
                <a:cxn ang="0">
                  <a:pos x="144" y="30"/>
                </a:cxn>
                <a:cxn ang="0">
                  <a:pos x="148" y="29"/>
                </a:cxn>
                <a:cxn ang="0">
                  <a:pos x="149" y="28"/>
                </a:cxn>
                <a:cxn ang="0">
                  <a:pos x="150" y="27"/>
                </a:cxn>
                <a:cxn ang="0">
                  <a:pos x="151" y="24"/>
                </a:cxn>
                <a:cxn ang="0">
                  <a:pos x="151" y="23"/>
                </a:cxn>
                <a:cxn ang="0">
                  <a:pos x="150" y="21"/>
                </a:cxn>
                <a:cxn ang="0">
                  <a:pos x="149" y="20"/>
                </a:cxn>
                <a:cxn ang="0">
                  <a:pos x="148" y="19"/>
                </a:cxn>
                <a:cxn ang="0">
                  <a:pos x="146" y="19"/>
                </a:cxn>
                <a:cxn ang="0">
                  <a:pos x="6" y="0"/>
                </a:cxn>
                <a:cxn ang="0">
                  <a:pos x="6" y="0"/>
                </a:cxn>
              </a:cxnLst>
              <a:rect l="0" t="0" r="r" b="b"/>
              <a:pathLst>
                <a:path w="152" h="31">
                  <a:moveTo>
                    <a:pt x="6" y="0"/>
                  </a:moveTo>
                  <a:lnTo>
                    <a:pt x="5" y="0"/>
                  </a:lnTo>
                  <a:lnTo>
                    <a:pt x="3" y="0"/>
                  </a:lnTo>
                  <a:lnTo>
                    <a:pt x="2" y="1"/>
                  </a:lnTo>
                  <a:lnTo>
                    <a:pt x="1" y="3"/>
                  </a:lnTo>
                  <a:lnTo>
                    <a:pt x="0" y="4"/>
                  </a:lnTo>
                  <a:lnTo>
                    <a:pt x="0" y="6"/>
                  </a:lnTo>
                  <a:lnTo>
                    <a:pt x="1" y="8"/>
                  </a:lnTo>
                  <a:lnTo>
                    <a:pt x="2" y="9"/>
                  </a:lnTo>
                  <a:lnTo>
                    <a:pt x="3" y="10"/>
                  </a:lnTo>
                  <a:lnTo>
                    <a:pt x="5" y="10"/>
                  </a:lnTo>
                  <a:lnTo>
                    <a:pt x="144" y="30"/>
                  </a:lnTo>
                  <a:lnTo>
                    <a:pt x="148" y="29"/>
                  </a:lnTo>
                  <a:lnTo>
                    <a:pt x="149" y="28"/>
                  </a:lnTo>
                  <a:lnTo>
                    <a:pt x="150" y="27"/>
                  </a:lnTo>
                  <a:lnTo>
                    <a:pt x="151" y="24"/>
                  </a:lnTo>
                  <a:lnTo>
                    <a:pt x="151" y="23"/>
                  </a:lnTo>
                  <a:lnTo>
                    <a:pt x="150" y="21"/>
                  </a:lnTo>
                  <a:lnTo>
                    <a:pt x="149" y="20"/>
                  </a:lnTo>
                  <a:lnTo>
                    <a:pt x="148" y="19"/>
                  </a:lnTo>
                  <a:lnTo>
                    <a:pt x="146" y="19"/>
                  </a:lnTo>
                  <a:lnTo>
                    <a:pt x="6" y="0"/>
                  </a:lnTo>
                  <a:lnTo>
                    <a:pt x="6" y="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24" name="Line 104"/>
            <p:cNvSpPr>
              <a:spLocks noChangeShapeType="1"/>
            </p:cNvSpPr>
            <p:nvPr/>
          </p:nvSpPr>
          <p:spPr bwMode="auto">
            <a:xfrm>
              <a:off x="1484" y="288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25" name="Freeform 105"/>
            <p:cNvSpPr>
              <a:spLocks/>
            </p:cNvSpPr>
            <p:nvPr/>
          </p:nvSpPr>
          <p:spPr bwMode="auto">
            <a:xfrm>
              <a:off x="1479" y="2884"/>
              <a:ext cx="151" cy="13"/>
            </a:xfrm>
            <a:custGeom>
              <a:avLst/>
              <a:gdLst/>
              <a:ahLst/>
              <a:cxnLst>
                <a:cxn ang="0">
                  <a:pos x="5" y="1"/>
                </a:cxn>
                <a:cxn ang="0">
                  <a:pos x="4" y="1"/>
                </a:cxn>
                <a:cxn ang="0">
                  <a:pos x="2" y="2"/>
                </a:cxn>
                <a:cxn ang="0">
                  <a:pos x="1" y="3"/>
                </a:cxn>
                <a:cxn ang="0">
                  <a:pos x="0" y="4"/>
                </a:cxn>
                <a:cxn ang="0">
                  <a:pos x="0" y="6"/>
                </a:cxn>
                <a:cxn ang="0">
                  <a:pos x="0" y="7"/>
                </a:cxn>
                <a:cxn ang="0">
                  <a:pos x="1" y="9"/>
                </a:cxn>
                <a:cxn ang="0">
                  <a:pos x="2" y="11"/>
                </a:cxn>
                <a:cxn ang="0">
                  <a:pos x="4" y="11"/>
                </a:cxn>
                <a:cxn ang="0">
                  <a:pos x="5" y="12"/>
                </a:cxn>
                <a:cxn ang="0">
                  <a:pos x="145" y="11"/>
                </a:cxn>
                <a:cxn ang="0">
                  <a:pos x="148" y="10"/>
                </a:cxn>
                <a:cxn ang="0">
                  <a:pos x="149" y="9"/>
                </a:cxn>
                <a:cxn ang="0">
                  <a:pos x="150" y="7"/>
                </a:cxn>
                <a:cxn ang="0">
                  <a:pos x="150" y="5"/>
                </a:cxn>
                <a:cxn ang="0">
                  <a:pos x="150" y="4"/>
                </a:cxn>
                <a:cxn ang="0">
                  <a:pos x="149" y="3"/>
                </a:cxn>
                <a:cxn ang="0">
                  <a:pos x="148" y="1"/>
                </a:cxn>
                <a:cxn ang="0">
                  <a:pos x="146" y="1"/>
                </a:cxn>
                <a:cxn ang="0">
                  <a:pos x="145" y="0"/>
                </a:cxn>
                <a:cxn ang="0">
                  <a:pos x="5" y="1"/>
                </a:cxn>
                <a:cxn ang="0">
                  <a:pos x="5" y="1"/>
                </a:cxn>
              </a:cxnLst>
              <a:rect l="0" t="0" r="r" b="b"/>
              <a:pathLst>
                <a:path w="151" h="13">
                  <a:moveTo>
                    <a:pt x="5" y="1"/>
                  </a:moveTo>
                  <a:lnTo>
                    <a:pt x="4" y="1"/>
                  </a:lnTo>
                  <a:lnTo>
                    <a:pt x="2" y="2"/>
                  </a:lnTo>
                  <a:lnTo>
                    <a:pt x="1" y="3"/>
                  </a:lnTo>
                  <a:lnTo>
                    <a:pt x="0" y="4"/>
                  </a:lnTo>
                  <a:lnTo>
                    <a:pt x="0" y="6"/>
                  </a:lnTo>
                  <a:lnTo>
                    <a:pt x="0" y="7"/>
                  </a:lnTo>
                  <a:lnTo>
                    <a:pt x="1" y="9"/>
                  </a:lnTo>
                  <a:lnTo>
                    <a:pt x="2" y="11"/>
                  </a:lnTo>
                  <a:lnTo>
                    <a:pt x="4" y="11"/>
                  </a:lnTo>
                  <a:lnTo>
                    <a:pt x="5" y="12"/>
                  </a:lnTo>
                  <a:lnTo>
                    <a:pt x="145" y="11"/>
                  </a:lnTo>
                  <a:lnTo>
                    <a:pt x="148" y="10"/>
                  </a:lnTo>
                  <a:lnTo>
                    <a:pt x="149" y="9"/>
                  </a:lnTo>
                  <a:lnTo>
                    <a:pt x="150" y="7"/>
                  </a:lnTo>
                  <a:lnTo>
                    <a:pt x="150" y="5"/>
                  </a:lnTo>
                  <a:lnTo>
                    <a:pt x="150" y="4"/>
                  </a:lnTo>
                  <a:lnTo>
                    <a:pt x="149" y="3"/>
                  </a:lnTo>
                  <a:lnTo>
                    <a:pt x="148" y="1"/>
                  </a:lnTo>
                  <a:lnTo>
                    <a:pt x="146" y="1"/>
                  </a:lnTo>
                  <a:lnTo>
                    <a:pt x="145" y="0"/>
                  </a:lnTo>
                  <a:lnTo>
                    <a:pt x="5" y="1"/>
                  </a:lnTo>
                  <a:lnTo>
                    <a:pt x="5" y="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26" name="Line 106"/>
            <p:cNvSpPr>
              <a:spLocks noChangeShapeType="1"/>
            </p:cNvSpPr>
            <p:nvPr/>
          </p:nvSpPr>
          <p:spPr bwMode="auto">
            <a:xfrm>
              <a:off x="1622" y="288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27" name="Freeform 107"/>
            <p:cNvSpPr>
              <a:spLocks/>
            </p:cNvSpPr>
            <p:nvPr/>
          </p:nvSpPr>
          <p:spPr bwMode="auto">
            <a:xfrm>
              <a:off x="1618" y="2820"/>
              <a:ext cx="151" cy="76"/>
            </a:xfrm>
            <a:custGeom>
              <a:avLst/>
              <a:gdLst/>
              <a:ahLst/>
              <a:cxnLst>
                <a:cxn ang="0">
                  <a:pos x="4" y="65"/>
                </a:cxn>
                <a:cxn ang="0">
                  <a:pos x="2" y="66"/>
                </a:cxn>
                <a:cxn ang="0">
                  <a:pos x="1" y="67"/>
                </a:cxn>
                <a:cxn ang="0">
                  <a:pos x="0" y="68"/>
                </a:cxn>
                <a:cxn ang="0">
                  <a:pos x="0" y="70"/>
                </a:cxn>
                <a:cxn ang="0">
                  <a:pos x="1" y="71"/>
                </a:cxn>
                <a:cxn ang="0">
                  <a:pos x="1" y="73"/>
                </a:cxn>
                <a:cxn ang="0">
                  <a:pos x="3" y="74"/>
                </a:cxn>
                <a:cxn ang="0">
                  <a:pos x="5" y="75"/>
                </a:cxn>
                <a:cxn ang="0">
                  <a:pos x="6" y="75"/>
                </a:cxn>
                <a:cxn ang="0">
                  <a:pos x="8" y="75"/>
                </a:cxn>
                <a:cxn ang="0">
                  <a:pos x="147" y="10"/>
                </a:cxn>
                <a:cxn ang="0">
                  <a:pos x="150" y="8"/>
                </a:cxn>
                <a:cxn ang="0">
                  <a:pos x="150" y="7"/>
                </a:cxn>
                <a:cxn ang="0">
                  <a:pos x="150" y="5"/>
                </a:cxn>
                <a:cxn ang="0">
                  <a:pos x="150" y="3"/>
                </a:cxn>
                <a:cxn ang="0">
                  <a:pos x="149" y="2"/>
                </a:cxn>
                <a:cxn ang="0">
                  <a:pos x="148" y="1"/>
                </a:cxn>
                <a:cxn ang="0">
                  <a:pos x="147" y="0"/>
                </a:cxn>
                <a:cxn ang="0">
                  <a:pos x="145" y="0"/>
                </a:cxn>
                <a:cxn ang="0">
                  <a:pos x="143" y="1"/>
                </a:cxn>
                <a:cxn ang="0">
                  <a:pos x="4" y="65"/>
                </a:cxn>
                <a:cxn ang="0">
                  <a:pos x="4" y="65"/>
                </a:cxn>
              </a:cxnLst>
              <a:rect l="0" t="0" r="r" b="b"/>
              <a:pathLst>
                <a:path w="151" h="76">
                  <a:moveTo>
                    <a:pt x="4" y="65"/>
                  </a:moveTo>
                  <a:lnTo>
                    <a:pt x="2" y="66"/>
                  </a:lnTo>
                  <a:lnTo>
                    <a:pt x="1" y="67"/>
                  </a:lnTo>
                  <a:lnTo>
                    <a:pt x="0" y="68"/>
                  </a:lnTo>
                  <a:lnTo>
                    <a:pt x="0" y="70"/>
                  </a:lnTo>
                  <a:lnTo>
                    <a:pt x="1" y="71"/>
                  </a:lnTo>
                  <a:lnTo>
                    <a:pt x="1" y="73"/>
                  </a:lnTo>
                  <a:lnTo>
                    <a:pt x="3" y="74"/>
                  </a:lnTo>
                  <a:lnTo>
                    <a:pt x="5" y="75"/>
                  </a:lnTo>
                  <a:lnTo>
                    <a:pt x="6" y="75"/>
                  </a:lnTo>
                  <a:lnTo>
                    <a:pt x="8" y="75"/>
                  </a:lnTo>
                  <a:lnTo>
                    <a:pt x="147" y="10"/>
                  </a:lnTo>
                  <a:lnTo>
                    <a:pt x="150" y="8"/>
                  </a:lnTo>
                  <a:lnTo>
                    <a:pt x="150" y="7"/>
                  </a:lnTo>
                  <a:lnTo>
                    <a:pt x="150" y="5"/>
                  </a:lnTo>
                  <a:lnTo>
                    <a:pt x="150" y="3"/>
                  </a:lnTo>
                  <a:lnTo>
                    <a:pt x="149" y="2"/>
                  </a:lnTo>
                  <a:lnTo>
                    <a:pt x="148" y="1"/>
                  </a:lnTo>
                  <a:lnTo>
                    <a:pt x="147" y="0"/>
                  </a:lnTo>
                  <a:lnTo>
                    <a:pt x="145" y="0"/>
                  </a:lnTo>
                  <a:lnTo>
                    <a:pt x="143" y="1"/>
                  </a:lnTo>
                  <a:lnTo>
                    <a:pt x="4" y="65"/>
                  </a:lnTo>
                  <a:lnTo>
                    <a:pt x="4" y="65"/>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28" name="Line 108"/>
            <p:cNvSpPr>
              <a:spLocks noChangeShapeType="1"/>
            </p:cNvSpPr>
            <p:nvPr/>
          </p:nvSpPr>
          <p:spPr bwMode="auto">
            <a:xfrm>
              <a:off x="1766" y="282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29" name="Freeform 109"/>
            <p:cNvSpPr>
              <a:spLocks/>
            </p:cNvSpPr>
            <p:nvPr/>
          </p:nvSpPr>
          <p:spPr bwMode="auto">
            <a:xfrm>
              <a:off x="1758" y="2820"/>
              <a:ext cx="151" cy="96"/>
            </a:xfrm>
            <a:custGeom>
              <a:avLst/>
              <a:gdLst/>
              <a:ahLst/>
              <a:cxnLst>
                <a:cxn ang="0">
                  <a:pos x="8" y="1"/>
                </a:cxn>
                <a:cxn ang="0">
                  <a:pos x="7" y="0"/>
                </a:cxn>
                <a:cxn ang="0">
                  <a:pos x="5" y="0"/>
                </a:cxn>
                <a:cxn ang="0">
                  <a:pos x="3" y="1"/>
                </a:cxn>
                <a:cxn ang="0">
                  <a:pos x="1" y="2"/>
                </a:cxn>
                <a:cxn ang="0">
                  <a:pos x="0" y="3"/>
                </a:cxn>
                <a:cxn ang="0">
                  <a:pos x="0" y="4"/>
                </a:cxn>
                <a:cxn ang="0">
                  <a:pos x="0" y="6"/>
                </a:cxn>
                <a:cxn ang="0">
                  <a:pos x="0" y="8"/>
                </a:cxn>
                <a:cxn ang="0">
                  <a:pos x="1" y="10"/>
                </a:cxn>
                <a:cxn ang="0">
                  <a:pos x="3" y="10"/>
                </a:cxn>
                <a:cxn ang="0">
                  <a:pos x="142" y="96"/>
                </a:cxn>
                <a:cxn ang="0">
                  <a:pos x="145" y="96"/>
                </a:cxn>
                <a:cxn ang="0">
                  <a:pos x="147" y="96"/>
                </a:cxn>
                <a:cxn ang="0">
                  <a:pos x="148" y="95"/>
                </a:cxn>
                <a:cxn ang="0">
                  <a:pos x="149" y="94"/>
                </a:cxn>
                <a:cxn ang="0">
                  <a:pos x="150" y="92"/>
                </a:cxn>
                <a:cxn ang="0">
                  <a:pos x="150" y="90"/>
                </a:cxn>
                <a:cxn ang="0">
                  <a:pos x="149" y="89"/>
                </a:cxn>
                <a:cxn ang="0">
                  <a:pos x="149" y="88"/>
                </a:cxn>
                <a:cxn ang="0">
                  <a:pos x="147" y="87"/>
                </a:cxn>
                <a:cxn ang="0">
                  <a:pos x="8" y="1"/>
                </a:cxn>
                <a:cxn ang="0">
                  <a:pos x="8" y="1"/>
                </a:cxn>
              </a:cxnLst>
              <a:rect l="0" t="0" r="r" b="b"/>
              <a:pathLst>
                <a:path w="151" h="97">
                  <a:moveTo>
                    <a:pt x="8" y="1"/>
                  </a:moveTo>
                  <a:lnTo>
                    <a:pt x="7" y="0"/>
                  </a:lnTo>
                  <a:lnTo>
                    <a:pt x="5" y="0"/>
                  </a:lnTo>
                  <a:lnTo>
                    <a:pt x="3" y="1"/>
                  </a:lnTo>
                  <a:lnTo>
                    <a:pt x="1" y="2"/>
                  </a:lnTo>
                  <a:lnTo>
                    <a:pt x="0" y="3"/>
                  </a:lnTo>
                  <a:lnTo>
                    <a:pt x="0" y="4"/>
                  </a:lnTo>
                  <a:lnTo>
                    <a:pt x="0" y="6"/>
                  </a:lnTo>
                  <a:lnTo>
                    <a:pt x="0" y="8"/>
                  </a:lnTo>
                  <a:lnTo>
                    <a:pt x="1" y="10"/>
                  </a:lnTo>
                  <a:lnTo>
                    <a:pt x="3" y="10"/>
                  </a:lnTo>
                  <a:lnTo>
                    <a:pt x="142" y="96"/>
                  </a:lnTo>
                  <a:lnTo>
                    <a:pt x="145" y="96"/>
                  </a:lnTo>
                  <a:lnTo>
                    <a:pt x="147" y="96"/>
                  </a:lnTo>
                  <a:lnTo>
                    <a:pt x="148" y="95"/>
                  </a:lnTo>
                  <a:lnTo>
                    <a:pt x="149" y="94"/>
                  </a:lnTo>
                  <a:lnTo>
                    <a:pt x="150" y="92"/>
                  </a:lnTo>
                  <a:lnTo>
                    <a:pt x="150" y="90"/>
                  </a:lnTo>
                  <a:lnTo>
                    <a:pt x="149" y="89"/>
                  </a:lnTo>
                  <a:lnTo>
                    <a:pt x="149" y="88"/>
                  </a:lnTo>
                  <a:lnTo>
                    <a:pt x="147" y="87"/>
                  </a:lnTo>
                  <a:lnTo>
                    <a:pt x="8" y="1"/>
                  </a:lnTo>
                  <a:lnTo>
                    <a:pt x="8" y="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30" name="Line 110"/>
            <p:cNvSpPr>
              <a:spLocks noChangeShapeType="1"/>
            </p:cNvSpPr>
            <p:nvPr/>
          </p:nvSpPr>
          <p:spPr bwMode="auto">
            <a:xfrm>
              <a:off x="1902" y="2906"/>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31" name="Freeform 111"/>
            <p:cNvSpPr>
              <a:spLocks/>
            </p:cNvSpPr>
            <p:nvPr/>
          </p:nvSpPr>
          <p:spPr bwMode="auto">
            <a:xfrm>
              <a:off x="1897" y="2887"/>
              <a:ext cx="152" cy="29"/>
            </a:xfrm>
            <a:custGeom>
              <a:avLst/>
              <a:gdLst/>
              <a:ahLst/>
              <a:cxnLst>
                <a:cxn ang="0">
                  <a:pos x="5" y="19"/>
                </a:cxn>
                <a:cxn ang="0">
                  <a:pos x="4" y="19"/>
                </a:cxn>
                <a:cxn ang="0">
                  <a:pos x="2" y="20"/>
                </a:cxn>
                <a:cxn ang="0">
                  <a:pos x="1" y="21"/>
                </a:cxn>
                <a:cxn ang="0">
                  <a:pos x="0" y="23"/>
                </a:cxn>
                <a:cxn ang="0">
                  <a:pos x="0" y="25"/>
                </a:cxn>
                <a:cxn ang="0">
                  <a:pos x="1" y="26"/>
                </a:cxn>
                <a:cxn ang="0">
                  <a:pos x="2" y="28"/>
                </a:cxn>
                <a:cxn ang="0">
                  <a:pos x="4" y="29"/>
                </a:cxn>
                <a:cxn ang="0">
                  <a:pos x="5" y="29"/>
                </a:cxn>
                <a:cxn ang="0">
                  <a:pos x="6" y="29"/>
                </a:cxn>
                <a:cxn ang="0">
                  <a:pos x="146" y="10"/>
                </a:cxn>
                <a:cxn ang="0">
                  <a:pos x="149" y="9"/>
                </a:cxn>
                <a:cxn ang="0">
                  <a:pos x="150" y="8"/>
                </a:cxn>
                <a:cxn ang="0">
                  <a:pos x="151" y="6"/>
                </a:cxn>
                <a:cxn ang="0">
                  <a:pos x="151" y="4"/>
                </a:cxn>
                <a:cxn ang="0">
                  <a:pos x="150" y="2"/>
                </a:cxn>
                <a:cxn ang="0">
                  <a:pos x="149" y="1"/>
                </a:cxn>
                <a:cxn ang="0">
                  <a:pos x="148" y="0"/>
                </a:cxn>
                <a:cxn ang="0">
                  <a:pos x="146" y="0"/>
                </a:cxn>
                <a:cxn ang="0">
                  <a:pos x="144" y="0"/>
                </a:cxn>
                <a:cxn ang="0">
                  <a:pos x="5" y="19"/>
                </a:cxn>
                <a:cxn ang="0">
                  <a:pos x="5" y="19"/>
                </a:cxn>
              </a:cxnLst>
              <a:rect l="0" t="0" r="r" b="b"/>
              <a:pathLst>
                <a:path w="152" h="30">
                  <a:moveTo>
                    <a:pt x="5" y="19"/>
                  </a:moveTo>
                  <a:lnTo>
                    <a:pt x="4" y="19"/>
                  </a:lnTo>
                  <a:lnTo>
                    <a:pt x="2" y="20"/>
                  </a:lnTo>
                  <a:lnTo>
                    <a:pt x="1" y="21"/>
                  </a:lnTo>
                  <a:lnTo>
                    <a:pt x="0" y="23"/>
                  </a:lnTo>
                  <a:lnTo>
                    <a:pt x="0" y="25"/>
                  </a:lnTo>
                  <a:lnTo>
                    <a:pt x="1" y="26"/>
                  </a:lnTo>
                  <a:lnTo>
                    <a:pt x="2" y="28"/>
                  </a:lnTo>
                  <a:lnTo>
                    <a:pt x="4" y="29"/>
                  </a:lnTo>
                  <a:lnTo>
                    <a:pt x="5" y="29"/>
                  </a:lnTo>
                  <a:lnTo>
                    <a:pt x="6" y="29"/>
                  </a:lnTo>
                  <a:lnTo>
                    <a:pt x="146" y="10"/>
                  </a:lnTo>
                  <a:lnTo>
                    <a:pt x="149" y="9"/>
                  </a:lnTo>
                  <a:lnTo>
                    <a:pt x="150" y="8"/>
                  </a:lnTo>
                  <a:lnTo>
                    <a:pt x="151" y="6"/>
                  </a:lnTo>
                  <a:lnTo>
                    <a:pt x="151" y="4"/>
                  </a:lnTo>
                  <a:lnTo>
                    <a:pt x="150" y="2"/>
                  </a:lnTo>
                  <a:lnTo>
                    <a:pt x="149" y="1"/>
                  </a:lnTo>
                  <a:lnTo>
                    <a:pt x="148" y="0"/>
                  </a:lnTo>
                  <a:lnTo>
                    <a:pt x="146" y="0"/>
                  </a:lnTo>
                  <a:lnTo>
                    <a:pt x="144" y="0"/>
                  </a:lnTo>
                  <a:lnTo>
                    <a:pt x="5" y="19"/>
                  </a:lnTo>
                  <a:lnTo>
                    <a:pt x="5" y="19"/>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32" name="Line 112"/>
            <p:cNvSpPr>
              <a:spLocks noChangeShapeType="1"/>
            </p:cNvSpPr>
            <p:nvPr/>
          </p:nvSpPr>
          <p:spPr bwMode="auto">
            <a:xfrm>
              <a:off x="2042" y="2887"/>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33" name="Freeform 113"/>
            <p:cNvSpPr>
              <a:spLocks/>
            </p:cNvSpPr>
            <p:nvPr/>
          </p:nvSpPr>
          <p:spPr bwMode="auto">
            <a:xfrm>
              <a:off x="2037" y="2880"/>
              <a:ext cx="151" cy="18"/>
            </a:xfrm>
            <a:custGeom>
              <a:avLst/>
              <a:gdLst/>
              <a:ahLst/>
              <a:cxnLst>
                <a:cxn ang="0">
                  <a:pos x="5" y="7"/>
                </a:cxn>
                <a:cxn ang="0">
                  <a:pos x="3" y="7"/>
                </a:cxn>
                <a:cxn ang="0">
                  <a:pos x="2" y="8"/>
                </a:cxn>
                <a:cxn ang="0">
                  <a:pos x="1" y="9"/>
                </a:cxn>
                <a:cxn ang="0">
                  <a:pos x="0" y="10"/>
                </a:cxn>
                <a:cxn ang="0">
                  <a:pos x="0" y="12"/>
                </a:cxn>
                <a:cxn ang="0">
                  <a:pos x="0" y="14"/>
                </a:cxn>
                <a:cxn ang="0">
                  <a:pos x="1" y="16"/>
                </a:cxn>
                <a:cxn ang="0">
                  <a:pos x="2" y="17"/>
                </a:cxn>
                <a:cxn ang="0">
                  <a:pos x="4" y="17"/>
                </a:cxn>
                <a:cxn ang="0">
                  <a:pos x="5" y="17"/>
                </a:cxn>
                <a:cxn ang="0">
                  <a:pos x="145" y="10"/>
                </a:cxn>
                <a:cxn ang="0">
                  <a:pos x="148" y="9"/>
                </a:cxn>
                <a:cxn ang="0">
                  <a:pos x="149" y="8"/>
                </a:cxn>
                <a:cxn ang="0">
                  <a:pos x="150" y="7"/>
                </a:cxn>
                <a:cxn ang="0">
                  <a:pos x="150" y="5"/>
                </a:cxn>
                <a:cxn ang="0">
                  <a:pos x="150" y="4"/>
                </a:cxn>
                <a:cxn ang="0">
                  <a:pos x="149" y="2"/>
                </a:cxn>
                <a:cxn ang="0">
                  <a:pos x="148" y="1"/>
                </a:cxn>
                <a:cxn ang="0">
                  <a:pos x="146" y="0"/>
                </a:cxn>
                <a:cxn ang="0">
                  <a:pos x="144" y="0"/>
                </a:cxn>
                <a:cxn ang="0">
                  <a:pos x="5" y="7"/>
                </a:cxn>
                <a:cxn ang="0">
                  <a:pos x="5" y="7"/>
                </a:cxn>
              </a:cxnLst>
              <a:rect l="0" t="0" r="r" b="b"/>
              <a:pathLst>
                <a:path w="151" h="18">
                  <a:moveTo>
                    <a:pt x="5" y="7"/>
                  </a:moveTo>
                  <a:lnTo>
                    <a:pt x="3" y="7"/>
                  </a:lnTo>
                  <a:lnTo>
                    <a:pt x="2" y="8"/>
                  </a:lnTo>
                  <a:lnTo>
                    <a:pt x="1" y="9"/>
                  </a:lnTo>
                  <a:lnTo>
                    <a:pt x="0" y="10"/>
                  </a:lnTo>
                  <a:lnTo>
                    <a:pt x="0" y="12"/>
                  </a:lnTo>
                  <a:lnTo>
                    <a:pt x="0" y="14"/>
                  </a:lnTo>
                  <a:lnTo>
                    <a:pt x="1" y="16"/>
                  </a:lnTo>
                  <a:lnTo>
                    <a:pt x="2" y="17"/>
                  </a:lnTo>
                  <a:lnTo>
                    <a:pt x="4" y="17"/>
                  </a:lnTo>
                  <a:lnTo>
                    <a:pt x="5" y="17"/>
                  </a:lnTo>
                  <a:lnTo>
                    <a:pt x="145" y="10"/>
                  </a:lnTo>
                  <a:lnTo>
                    <a:pt x="148" y="9"/>
                  </a:lnTo>
                  <a:lnTo>
                    <a:pt x="149" y="8"/>
                  </a:lnTo>
                  <a:lnTo>
                    <a:pt x="150" y="7"/>
                  </a:lnTo>
                  <a:lnTo>
                    <a:pt x="150" y="5"/>
                  </a:lnTo>
                  <a:lnTo>
                    <a:pt x="150" y="4"/>
                  </a:lnTo>
                  <a:lnTo>
                    <a:pt x="149" y="2"/>
                  </a:lnTo>
                  <a:lnTo>
                    <a:pt x="148" y="1"/>
                  </a:lnTo>
                  <a:lnTo>
                    <a:pt x="146" y="0"/>
                  </a:lnTo>
                  <a:lnTo>
                    <a:pt x="144" y="0"/>
                  </a:lnTo>
                  <a:lnTo>
                    <a:pt x="5" y="7"/>
                  </a:lnTo>
                  <a:lnTo>
                    <a:pt x="5" y="7"/>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34" name="Line 114"/>
            <p:cNvSpPr>
              <a:spLocks noChangeShapeType="1"/>
            </p:cNvSpPr>
            <p:nvPr/>
          </p:nvSpPr>
          <p:spPr bwMode="auto">
            <a:xfrm>
              <a:off x="2177" y="2882"/>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35" name="Freeform 115"/>
            <p:cNvSpPr>
              <a:spLocks/>
            </p:cNvSpPr>
            <p:nvPr/>
          </p:nvSpPr>
          <p:spPr bwMode="auto">
            <a:xfrm>
              <a:off x="2176" y="2684"/>
              <a:ext cx="152" cy="207"/>
            </a:xfrm>
            <a:custGeom>
              <a:avLst/>
              <a:gdLst/>
              <a:ahLst/>
              <a:cxnLst>
                <a:cxn ang="0">
                  <a:pos x="1" y="198"/>
                </a:cxn>
                <a:cxn ang="0">
                  <a:pos x="1" y="200"/>
                </a:cxn>
                <a:cxn ang="0">
                  <a:pos x="0" y="201"/>
                </a:cxn>
                <a:cxn ang="0">
                  <a:pos x="1" y="203"/>
                </a:cxn>
                <a:cxn ang="0">
                  <a:pos x="1" y="204"/>
                </a:cxn>
                <a:cxn ang="0">
                  <a:pos x="3" y="205"/>
                </a:cxn>
                <a:cxn ang="0">
                  <a:pos x="4" y="206"/>
                </a:cxn>
                <a:cxn ang="0">
                  <a:pos x="6" y="206"/>
                </a:cxn>
                <a:cxn ang="0">
                  <a:pos x="7" y="206"/>
                </a:cxn>
                <a:cxn ang="0">
                  <a:pos x="9" y="205"/>
                </a:cxn>
                <a:cxn ang="0">
                  <a:pos x="10" y="204"/>
                </a:cxn>
                <a:cxn ang="0">
                  <a:pos x="149" y="9"/>
                </a:cxn>
                <a:cxn ang="0">
                  <a:pos x="151" y="5"/>
                </a:cxn>
                <a:cxn ang="0">
                  <a:pos x="150" y="4"/>
                </a:cxn>
                <a:cxn ang="0">
                  <a:pos x="150" y="2"/>
                </a:cxn>
                <a:cxn ang="0">
                  <a:pos x="148" y="1"/>
                </a:cxn>
                <a:cxn ang="0">
                  <a:pos x="147" y="0"/>
                </a:cxn>
                <a:cxn ang="0">
                  <a:pos x="145" y="0"/>
                </a:cxn>
                <a:cxn ang="0">
                  <a:pos x="143" y="0"/>
                </a:cxn>
                <a:cxn ang="0">
                  <a:pos x="142" y="1"/>
                </a:cxn>
                <a:cxn ang="0">
                  <a:pos x="141" y="2"/>
                </a:cxn>
                <a:cxn ang="0">
                  <a:pos x="1" y="198"/>
                </a:cxn>
                <a:cxn ang="0">
                  <a:pos x="1" y="198"/>
                </a:cxn>
              </a:cxnLst>
              <a:rect l="0" t="0" r="r" b="b"/>
              <a:pathLst>
                <a:path w="152" h="207">
                  <a:moveTo>
                    <a:pt x="1" y="198"/>
                  </a:moveTo>
                  <a:lnTo>
                    <a:pt x="1" y="200"/>
                  </a:lnTo>
                  <a:lnTo>
                    <a:pt x="0" y="201"/>
                  </a:lnTo>
                  <a:lnTo>
                    <a:pt x="1" y="203"/>
                  </a:lnTo>
                  <a:lnTo>
                    <a:pt x="1" y="204"/>
                  </a:lnTo>
                  <a:lnTo>
                    <a:pt x="3" y="205"/>
                  </a:lnTo>
                  <a:lnTo>
                    <a:pt x="4" y="206"/>
                  </a:lnTo>
                  <a:lnTo>
                    <a:pt x="6" y="206"/>
                  </a:lnTo>
                  <a:lnTo>
                    <a:pt x="7" y="206"/>
                  </a:lnTo>
                  <a:lnTo>
                    <a:pt x="9" y="205"/>
                  </a:lnTo>
                  <a:lnTo>
                    <a:pt x="10" y="204"/>
                  </a:lnTo>
                  <a:lnTo>
                    <a:pt x="149" y="9"/>
                  </a:lnTo>
                  <a:lnTo>
                    <a:pt x="151" y="5"/>
                  </a:lnTo>
                  <a:lnTo>
                    <a:pt x="150" y="4"/>
                  </a:lnTo>
                  <a:lnTo>
                    <a:pt x="150" y="2"/>
                  </a:lnTo>
                  <a:lnTo>
                    <a:pt x="148" y="1"/>
                  </a:lnTo>
                  <a:lnTo>
                    <a:pt x="147" y="0"/>
                  </a:lnTo>
                  <a:lnTo>
                    <a:pt x="145" y="0"/>
                  </a:lnTo>
                  <a:lnTo>
                    <a:pt x="143" y="0"/>
                  </a:lnTo>
                  <a:lnTo>
                    <a:pt x="142" y="1"/>
                  </a:lnTo>
                  <a:lnTo>
                    <a:pt x="141" y="2"/>
                  </a:lnTo>
                  <a:lnTo>
                    <a:pt x="1" y="198"/>
                  </a:lnTo>
                  <a:lnTo>
                    <a:pt x="1" y="198"/>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36" name="Line 116"/>
            <p:cNvSpPr>
              <a:spLocks noChangeShapeType="1"/>
            </p:cNvSpPr>
            <p:nvPr/>
          </p:nvSpPr>
          <p:spPr bwMode="auto">
            <a:xfrm>
              <a:off x="2319" y="2684"/>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37" name="Freeform 117"/>
            <p:cNvSpPr>
              <a:spLocks/>
            </p:cNvSpPr>
            <p:nvPr/>
          </p:nvSpPr>
          <p:spPr bwMode="auto">
            <a:xfrm>
              <a:off x="2316" y="2629"/>
              <a:ext cx="151" cy="67"/>
            </a:xfrm>
            <a:custGeom>
              <a:avLst/>
              <a:gdLst/>
              <a:ahLst/>
              <a:cxnLst>
                <a:cxn ang="0">
                  <a:pos x="3" y="55"/>
                </a:cxn>
                <a:cxn ang="0">
                  <a:pos x="2" y="56"/>
                </a:cxn>
                <a:cxn ang="0">
                  <a:pos x="1" y="57"/>
                </a:cxn>
                <a:cxn ang="0">
                  <a:pos x="0" y="59"/>
                </a:cxn>
                <a:cxn ang="0">
                  <a:pos x="0" y="61"/>
                </a:cxn>
                <a:cxn ang="0">
                  <a:pos x="0" y="63"/>
                </a:cxn>
                <a:cxn ang="0">
                  <a:pos x="1" y="64"/>
                </a:cxn>
                <a:cxn ang="0">
                  <a:pos x="2" y="65"/>
                </a:cxn>
                <a:cxn ang="0">
                  <a:pos x="3" y="66"/>
                </a:cxn>
                <a:cxn ang="0">
                  <a:pos x="6" y="66"/>
                </a:cxn>
                <a:cxn ang="0">
                  <a:pos x="7" y="66"/>
                </a:cxn>
                <a:cxn ang="0">
                  <a:pos x="147" y="10"/>
                </a:cxn>
                <a:cxn ang="0">
                  <a:pos x="149" y="9"/>
                </a:cxn>
                <a:cxn ang="0">
                  <a:pos x="150" y="7"/>
                </a:cxn>
                <a:cxn ang="0">
                  <a:pos x="150" y="5"/>
                </a:cxn>
                <a:cxn ang="0">
                  <a:pos x="150" y="3"/>
                </a:cxn>
                <a:cxn ang="0">
                  <a:pos x="149" y="2"/>
                </a:cxn>
                <a:cxn ang="0">
                  <a:pos x="148" y="1"/>
                </a:cxn>
                <a:cxn ang="0">
                  <a:pos x="146" y="0"/>
                </a:cxn>
                <a:cxn ang="0">
                  <a:pos x="144" y="0"/>
                </a:cxn>
                <a:cxn ang="0">
                  <a:pos x="142" y="1"/>
                </a:cxn>
                <a:cxn ang="0">
                  <a:pos x="3" y="55"/>
                </a:cxn>
                <a:cxn ang="0">
                  <a:pos x="3" y="55"/>
                </a:cxn>
              </a:cxnLst>
              <a:rect l="0" t="0" r="r" b="b"/>
              <a:pathLst>
                <a:path w="151" h="67">
                  <a:moveTo>
                    <a:pt x="3" y="55"/>
                  </a:moveTo>
                  <a:lnTo>
                    <a:pt x="2" y="56"/>
                  </a:lnTo>
                  <a:lnTo>
                    <a:pt x="1" y="57"/>
                  </a:lnTo>
                  <a:lnTo>
                    <a:pt x="0" y="59"/>
                  </a:lnTo>
                  <a:lnTo>
                    <a:pt x="0" y="61"/>
                  </a:lnTo>
                  <a:lnTo>
                    <a:pt x="0" y="63"/>
                  </a:lnTo>
                  <a:lnTo>
                    <a:pt x="1" y="64"/>
                  </a:lnTo>
                  <a:lnTo>
                    <a:pt x="2" y="65"/>
                  </a:lnTo>
                  <a:lnTo>
                    <a:pt x="3" y="66"/>
                  </a:lnTo>
                  <a:lnTo>
                    <a:pt x="6" y="66"/>
                  </a:lnTo>
                  <a:lnTo>
                    <a:pt x="7" y="66"/>
                  </a:lnTo>
                  <a:lnTo>
                    <a:pt x="147" y="10"/>
                  </a:lnTo>
                  <a:lnTo>
                    <a:pt x="149" y="9"/>
                  </a:lnTo>
                  <a:lnTo>
                    <a:pt x="150" y="7"/>
                  </a:lnTo>
                  <a:lnTo>
                    <a:pt x="150" y="5"/>
                  </a:lnTo>
                  <a:lnTo>
                    <a:pt x="150" y="3"/>
                  </a:lnTo>
                  <a:lnTo>
                    <a:pt x="149" y="2"/>
                  </a:lnTo>
                  <a:lnTo>
                    <a:pt x="148" y="1"/>
                  </a:lnTo>
                  <a:lnTo>
                    <a:pt x="146" y="0"/>
                  </a:lnTo>
                  <a:lnTo>
                    <a:pt x="144" y="0"/>
                  </a:lnTo>
                  <a:lnTo>
                    <a:pt x="142" y="1"/>
                  </a:lnTo>
                  <a:lnTo>
                    <a:pt x="3" y="55"/>
                  </a:lnTo>
                  <a:lnTo>
                    <a:pt x="3" y="55"/>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38" name="Line 118"/>
            <p:cNvSpPr>
              <a:spLocks noChangeShapeType="1"/>
            </p:cNvSpPr>
            <p:nvPr/>
          </p:nvSpPr>
          <p:spPr bwMode="auto">
            <a:xfrm>
              <a:off x="2457" y="263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39" name="Freeform 119"/>
            <p:cNvSpPr>
              <a:spLocks/>
            </p:cNvSpPr>
            <p:nvPr/>
          </p:nvSpPr>
          <p:spPr bwMode="auto">
            <a:xfrm>
              <a:off x="2455" y="2489"/>
              <a:ext cx="151" cy="152"/>
            </a:xfrm>
            <a:custGeom>
              <a:avLst/>
              <a:gdLst/>
              <a:ahLst/>
              <a:cxnLst>
                <a:cxn ang="0">
                  <a:pos x="2" y="142"/>
                </a:cxn>
                <a:cxn ang="0">
                  <a:pos x="1" y="143"/>
                </a:cxn>
                <a:cxn ang="0">
                  <a:pos x="0" y="145"/>
                </a:cxn>
                <a:cxn ang="0">
                  <a:pos x="0" y="147"/>
                </a:cxn>
                <a:cxn ang="0">
                  <a:pos x="1" y="148"/>
                </a:cxn>
                <a:cxn ang="0">
                  <a:pos x="2" y="149"/>
                </a:cxn>
                <a:cxn ang="0">
                  <a:pos x="3" y="150"/>
                </a:cxn>
                <a:cxn ang="0">
                  <a:pos x="5" y="151"/>
                </a:cxn>
                <a:cxn ang="0">
                  <a:pos x="7" y="151"/>
                </a:cxn>
                <a:cxn ang="0">
                  <a:pos x="8" y="150"/>
                </a:cxn>
                <a:cxn ang="0">
                  <a:pos x="10" y="149"/>
                </a:cxn>
                <a:cxn ang="0">
                  <a:pos x="149" y="9"/>
                </a:cxn>
                <a:cxn ang="0">
                  <a:pos x="150" y="6"/>
                </a:cxn>
                <a:cxn ang="0">
                  <a:pos x="150" y="4"/>
                </a:cxn>
                <a:cxn ang="0">
                  <a:pos x="150" y="3"/>
                </a:cxn>
                <a:cxn ang="0">
                  <a:pos x="149" y="2"/>
                </a:cxn>
                <a:cxn ang="0">
                  <a:pos x="147" y="1"/>
                </a:cxn>
                <a:cxn ang="0">
                  <a:pos x="146" y="0"/>
                </a:cxn>
                <a:cxn ang="0">
                  <a:pos x="145" y="0"/>
                </a:cxn>
                <a:cxn ang="0">
                  <a:pos x="142" y="1"/>
                </a:cxn>
                <a:cxn ang="0">
                  <a:pos x="141" y="2"/>
                </a:cxn>
                <a:cxn ang="0">
                  <a:pos x="2" y="142"/>
                </a:cxn>
                <a:cxn ang="0">
                  <a:pos x="2" y="142"/>
                </a:cxn>
              </a:cxnLst>
              <a:rect l="0" t="0" r="r" b="b"/>
              <a:pathLst>
                <a:path w="151" h="152">
                  <a:moveTo>
                    <a:pt x="2" y="142"/>
                  </a:moveTo>
                  <a:lnTo>
                    <a:pt x="1" y="143"/>
                  </a:lnTo>
                  <a:lnTo>
                    <a:pt x="0" y="145"/>
                  </a:lnTo>
                  <a:lnTo>
                    <a:pt x="0" y="147"/>
                  </a:lnTo>
                  <a:lnTo>
                    <a:pt x="1" y="148"/>
                  </a:lnTo>
                  <a:lnTo>
                    <a:pt x="2" y="149"/>
                  </a:lnTo>
                  <a:lnTo>
                    <a:pt x="3" y="150"/>
                  </a:lnTo>
                  <a:lnTo>
                    <a:pt x="5" y="151"/>
                  </a:lnTo>
                  <a:lnTo>
                    <a:pt x="7" y="151"/>
                  </a:lnTo>
                  <a:lnTo>
                    <a:pt x="8" y="150"/>
                  </a:lnTo>
                  <a:lnTo>
                    <a:pt x="10" y="149"/>
                  </a:lnTo>
                  <a:lnTo>
                    <a:pt x="149" y="9"/>
                  </a:lnTo>
                  <a:lnTo>
                    <a:pt x="150" y="6"/>
                  </a:lnTo>
                  <a:lnTo>
                    <a:pt x="150" y="4"/>
                  </a:lnTo>
                  <a:lnTo>
                    <a:pt x="150" y="3"/>
                  </a:lnTo>
                  <a:lnTo>
                    <a:pt x="149" y="2"/>
                  </a:lnTo>
                  <a:lnTo>
                    <a:pt x="147" y="1"/>
                  </a:lnTo>
                  <a:lnTo>
                    <a:pt x="146" y="0"/>
                  </a:lnTo>
                  <a:lnTo>
                    <a:pt x="145" y="0"/>
                  </a:lnTo>
                  <a:lnTo>
                    <a:pt x="142" y="1"/>
                  </a:lnTo>
                  <a:lnTo>
                    <a:pt x="141" y="2"/>
                  </a:lnTo>
                  <a:lnTo>
                    <a:pt x="2" y="142"/>
                  </a:lnTo>
                  <a:lnTo>
                    <a:pt x="2" y="142"/>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40" name="Line 120"/>
            <p:cNvSpPr>
              <a:spLocks noChangeShapeType="1"/>
            </p:cNvSpPr>
            <p:nvPr/>
          </p:nvSpPr>
          <p:spPr bwMode="auto">
            <a:xfrm>
              <a:off x="2601" y="2489"/>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41" name="Freeform 121"/>
            <p:cNvSpPr>
              <a:spLocks/>
            </p:cNvSpPr>
            <p:nvPr/>
          </p:nvSpPr>
          <p:spPr bwMode="auto">
            <a:xfrm>
              <a:off x="2595" y="2489"/>
              <a:ext cx="151" cy="27"/>
            </a:xfrm>
            <a:custGeom>
              <a:avLst/>
              <a:gdLst/>
              <a:ahLst/>
              <a:cxnLst>
                <a:cxn ang="0">
                  <a:pos x="6" y="0"/>
                </a:cxn>
                <a:cxn ang="0">
                  <a:pos x="4" y="0"/>
                </a:cxn>
                <a:cxn ang="0">
                  <a:pos x="2" y="1"/>
                </a:cxn>
                <a:cxn ang="0">
                  <a:pos x="1" y="2"/>
                </a:cxn>
                <a:cxn ang="0">
                  <a:pos x="0" y="3"/>
                </a:cxn>
                <a:cxn ang="0">
                  <a:pos x="0" y="4"/>
                </a:cxn>
                <a:cxn ang="0">
                  <a:pos x="0" y="6"/>
                </a:cxn>
                <a:cxn ang="0">
                  <a:pos x="0" y="8"/>
                </a:cxn>
                <a:cxn ang="0">
                  <a:pos x="1" y="9"/>
                </a:cxn>
                <a:cxn ang="0">
                  <a:pos x="3" y="10"/>
                </a:cxn>
                <a:cxn ang="0">
                  <a:pos x="5" y="11"/>
                </a:cxn>
                <a:cxn ang="0">
                  <a:pos x="144" y="26"/>
                </a:cxn>
                <a:cxn ang="0">
                  <a:pos x="147" y="25"/>
                </a:cxn>
                <a:cxn ang="0">
                  <a:pos x="148" y="24"/>
                </a:cxn>
                <a:cxn ang="0">
                  <a:pos x="149" y="23"/>
                </a:cxn>
                <a:cxn ang="0">
                  <a:pos x="150" y="21"/>
                </a:cxn>
                <a:cxn ang="0">
                  <a:pos x="150" y="20"/>
                </a:cxn>
                <a:cxn ang="0">
                  <a:pos x="149" y="18"/>
                </a:cxn>
                <a:cxn ang="0">
                  <a:pos x="148" y="17"/>
                </a:cxn>
                <a:cxn ang="0">
                  <a:pos x="147" y="16"/>
                </a:cxn>
                <a:cxn ang="0">
                  <a:pos x="145" y="15"/>
                </a:cxn>
                <a:cxn ang="0">
                  <a:pos x="6" y="0"/>
                </a:cxn>
                <a:cxn ang="0">
                  <a:pos x="6" y="0"/>
                </a:cxn>
              </a:cxnLst>
              <a:rect l="0" t="0" r="r" b="b"/>
              <a:pathLst>
                <a:path w="151" h="27">
                  <a:moveTo>
                    <a:pt x="6" y="0"/>
                  </a:moveTo>
                  <a:lnTo>
                    <a:pt x="4" y="0"/>
                  </a:lnTo>
                  <a:lnTo>
                    <a:pt x="2" y="1"/>
                  </a:lnTo>
                  <a:lnTo>
                    <a:pt x="1" y="2"/>
                  </a:lnTo>
                  <a:lnTo>
                    <a:pt x="0" y="3"/>
                  </a:lnTo>
                  <a:lnTo>
                    <a:pt x="0" y="4"/>
                  </a:lnTo>
                  <a:lnTo>
                    <a:pt x="0" y="6"/>
                  </a:lnTo>
                  <a:lnTo>
                    <a:pt x="0" y="8"/>
                  </a:lnTo>
                  <a:lnTo>
                    <a:pt x="1" y="9"/>
                  </a:lnTo>
                  <a:lnTo>
                    <a:pt x="3" y="10"/>
                  </a:lnTo>
                  <a:lnTo>
                    <a:pt x="5" y="11"/>
                  </a:lnTo>
                  <a:lnTo>
                    <a:pt x="144" y="26"/>
                  </a:lnTo>
                  <a:lnTo>
                    <a:pt x="147" y="25"/>
                  </a:lnTo>
                  <a:lnTo>
                    <a:pt x="148" y="24"/>
                  </a:lnTo>
                  <a:lnTo>
                    <a:pt x="149" y="23"/>
                  </a:lnTo>
                  <a:lnTo>
                    <a:pt x="150" y="21"/>
                  </a:lnTo>
                  <a:lnTo>
                    <a:pt x="150" y="20"/>
                  </a:lnTo>
                  <a:lnTo>
                    <a:pt x="149" y="18"/>
                  </a:lnTo>
                  <a:lnTo>
                    <a:pt x="148" y="17"/>
                  </a:lnTo>
                  <a:lnTo>
                    <a:pt x="147" y="16"/>
                  </a:lnTo>
                  <a:lnTo>
                    <a:pt x="145" y="15"/>
                  </a:lnTo>
                  <a:lnTo>
                    <a:pt x="6" y="0"/>
                  </a:lnTo>
                  <a:lnTo>
                    <a:pt x="6" y="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42" name="Line 122"/>
            <p:cNvSpPr>
              <a:spLocks noChangeShapeType="1"/>
            </p:cNvSpPr>
            <p:nvPr/>
          </p:nvSpPr>
          <p:spPr bwMode="auto">
            <a:xfrm>
              <a:off x="2735" y="2507"/>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43" name="Freeform 123"/>
            <p:cNvSpPr>
              <a:spLocks/>
            </p:cNvSpPr>
            <p:nvPr/>
          </p:nvSpPr>
          <p:spPr bwMode="auto">
            <a:xfrm>
              <a:off x="2734" y="2276"/>
              <a:ext cx="151" cy="240"/>
            </a:xfrm>
            <a:custGeom>
              <a:avLst/>
              <a:gdLst/>
              <a:ahLst/>
              <a:cxnLst>
                <a:cxn ang="0">
                  <a:pos x="1" y="231"/>
                </a:cxn>
                <a:cxn ang="0">
                  <a:pos x="0" y="232"/>
                </a:cxn>
                <a:cxn ang="0">
                  <a:pos x="0" y="234"/>
                </a:cxn>
                <a:cxn ang="0">
                  <a:pos x="1" y="236"/>
                </a:cxn>
                <a:cxn ang="0">
                  <a:pos x="2" y="237"/>
                </a:cxn>
                <a:cxn ang="0">
                  <a:pos x="3" y="238"/>
                </a:cxn>
                <a:cxn ang="0">
                  <a:pos x="4" y="239"/>
                </a:cxn>
                <a:cxn ang="0">
                  <a:pos x="6" y="239"/>
                </a:cxn>
                <a:cxn ang="0">
                  <a:pos x="7" y="238"/>
                </a:cxn>
                <a:cxn ang="0">
                  <a:pos x="9" y="238"/>
                </a:cxn>
                <a:cxn ang="0">
                  <a:pos x="10" y="236"/>
                </a:cxn>
                <a:cxn ang="0">
                  <a:pos x="149" y="8"/>
                </a:cxn>
                <a:cxn ang="0">
                  <a:pos x="150" y="5"/>
                </a:cxn>
                <a:cxn ang="0">
                  <a:pos x="150" y="3"/>
                </a:cxn>
                <a:cxn ang="0">
                  <a:pos x="149" y="1"/>
                </a:cxn>
                <a:cxn ang="0">
                  <a:pos x="148" y="0"/>
                </a:cxn>
                <a:cxn ang="0">
                  <a:pos x="146" y="0"/>
                </a:cxn>
                <a:cxn ang="0">
                  <a:pos x="145" y="0"/>
                </a:cxn>
                <a:cxn ang="0">
                  <a:pos x="143" y="0"/>
                </a:cxn>
                <a:cxn ang="0">
                  <a:pos x="142" y="1"/>
                </a:cxn>
                <a:cxn ang="0">
                  <a:pos x="140" y="2"/>
                </a:cxn>
                <a:cxn ang="0">
                  <a:pos x="1" y="231"/>
                </a:cxn>
                <a:cxn ang="0">
                  <a:pos x="1" y="231"/>
                </a:cxn>
              </a:cxnLst>
              <a:rect l="0" t="0" r="r" b="b"/>
              <a:pathLst>
                <a:path w="151" h="240">
                  <a:moveTo>
                    <a:pt x="1" y="231"/>
                  </a:moveTo>
                  <a:lnTo>
                    <a:pt x="0" y="232"/>
                  </a:lnTo>
                  <a:lnTo>
                    <a:pt x="0" y="234"/>
                  </a:lnTo>
                  <a:lnTo>
                    <a:pt x="1" y="236"/>
                  </a:lnTo>
                  <a:lnTo>
                    <a:pt x="2" y="237"/>
                  </a:lnTo>
                  <a:lnTo>
                    <a:pt x="3" y="238"/>
                  </a:lnTo>
                  <a:lnTo>
                    <a:pt x="4" y="239"/>
                  </a:lnTo>
                  <a:lnTo>
                    <a:pt x="6" y="239"/>
                  </a:lnTo>
                  <a:lnTo>
                    <a:pt x="7" y="238"/>
                  </a:lnTo>
                  <a:lnTo>
                    <a:pt x="9" y="238"/>
                  </a:lnTo>
                  <a:lnTo>
                    <a:pt x="10" y="236"/>
                  </a:lnTo>
                  <a:lnTo>
                    <a:pt x="149" y="8"/>
                  </a:lnTo>
                  <a:lnTo>
                    <a:pt x="150" y="5"/>
                  </a:lnTo>
                  <a:lnTo>
                    <a:pt x="150" y="3"/>
                  </a:lnTo>
                  <a:lnTo>
                    <a:pt x="149" y="1"/>
                  </a:lnTo>
                  <a:lnTo>
                    <a:pt x="148" y="0"/>
                  </a:lnTo>
                  <a:lnTo>
                    <a:pt x="146" y="0"/>
                  </a:lnTo>
                  <a:lnTo>
                    <a:pt x="145" y="0"/>
                  </a:lnTo>
                  <a:lnTo>
                    <a:pt x="143" y="0"/>
                  </a:lnTo>
                  <a:lnTo>
                    <a:pt x="142" y="1"/>
                  </a:lnTo>
                  <a:lnTo>
                    <a:pt x="140" y="2"/>
                  </a:lnTo>
                  <a:lnTo>
                    <a:pt x="1" y="231"/>
                  </a:lnTo>
                  <a:lnTo>
                    <a:pt x="1" y="23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44" name="Line 124"/>
            <p:cNvSpPr>
              <a:spLocks noChangeShapeType="1"/>
            </p:cNvSpPr>
            <p:nvPr/>
          </p:nvSpPr>
          <p:spPr bwMode="auto">
            <a:xfrm>
              <a:off x="2878" y="2276"/>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45" name="Freeform 125"/>
            <p:cNvSpPr>
              <a:spLocks/>
            </p:cNvSpPr>
            <p:nvPr/>
          </p:nvSpPr>
          <p:spPr bwMode="auto">
            <a:xfrm>
              <a:off x="2874" y="2255"/>
              <a:ext cx="151" cy="37"/>
            </a:xfrm>
            <a:custGeom>
              <a:avLst/>
              <a:gdLst/>
              <a:ahLst/>
              <a:cxnLst>
                <a:cxn ang="0">
                  <a:pos x="4" y="22"/>
                </a:cxn>
                <a:cxn ang="0">
                  <a:pos x="3" y="22"/>
                </a:cxn>
                <a:cxn ang="0">
                  <a:pos x="1" y="23"/>
                </a:cxn>
                <a:cxn ang="0">
                  <a:pos x="0" y="25"/>
                </a:cxn>
                <a:cxn ang="0">
                  <a:pos x="0" y="26"/>
                </a:cxn>
                <a:cxn ang="0">
                  <a:pos x="0" y="28"/>
                </a:cxn>
                <a:cxn ang="0">
                  <a:pos x="0" y="29"/>
                </a:cxn>
                <a:cxn ang="0">
                  <a:pos x="1" y="31"/>
                </a:cxn>
                <a:cxn ang="0">
                  <a:pos x="3" y="32"/>
                </a:cxn>
                <a:cxn ang="0">
                  <a:pos x="4" y="33"/>
                </a:cxn>
                <a:cxn ang="0">
                  <a:pos x="6" y="33"/>
                </a:cxn>
                <a:cxn ang="0">
                  <a:pos x="145" y="11"/>
                </a:cxn>
                <a:cxn ang="0">
                  <a:pos x="148" y="9"/>
                </a:cxn>
                <a:cxn ang="0">
                  <a:pos x="149" y="8"/>
                </a:cxn>
                <a:cxn ang="0">
                  <a:pos x="150" y="7"/>
                </a:cxn>
                <a:cxn ang="0">
                  <a:pos x="150" y="5"/>
                </a:cxn>
                <a:cxn ang="0">
                  <a:pos x="149" y="3"/>
                </a:cxn>
                <a:cxn ang="0">
                  <a:pos x="148" y="1"/>
                </a:cxn>
                <a:cxn ang="0">
                  <a:pos x="147" y="0"/>
                </a:cxn>
                <a:cxn ang="0">
                  <a:pos x="146" y="0"/>
                </a:cxn>
                <a:cxn ang="0">
                  <a:pos x="144" y="0"/>
                </a:cxn>
                <a:cxn ang="0">
                  <a:pos x="4" y="22"/>
                </a:cxn>
                <a:cxn ang="0">
                  <a:pos x="4" y="22"/>
                </a:cxn>
              </a:cxnLst>
              <a:rect l="0" t="0" r="r" b="b"/>
              <a:pathLst>
                <a:path w="151" h="34">
                  <a:moveTo>
                    <a:pt x="4" y="22"/>
                  </a:moveTo>
                  <a:lnTo>
                    <a:pt x="3" y="22"/>
                  </a:lnTo>
                  <a:lnTo>
                    <a:pt x="1" y="23"/>
                  </a:lnTo>
                  <a:lnTo>
                    <a:pt x="0" y="25"/>
                  </a:lnTo>
                  <a:lnTo>
                    <a:pt x="0" y="26"/>
                  </a:lnTo>
                  <a:lnTo>
                    <a:pt x="0" y="28"/>
                  </a:lnTo>
                  <a:lnTo>
                    <a:pt x="0" y="29"/>
                  </a:lnTo>
                  <a:lnTo>
                    <a:pt x="1" y="31"/>
                  </a:lnTo>
                  <a:lnTo>
                    <a:pt x="3" y="32"/>
                  </a:lnTo>
                  <a:lnTo>
                    <a:pt x="4" y="33"/>
                  </a:lnTo>
                  <a:lnTo>
                    <a:pt x="6" y="33"/>
                  </a:lnTo>
                  <a:lnTo>
                    <a:pt x="145" y="11"/>
                  </a:lnTo>
                  <a:lnTo>
                    <a:pt x="148" y="9"/>
                  </a:lnTo>
                  <a:lnTo>
                    <a:pt x="149" y="8"/>
                  </a:lnTo>
                  <a:lnTo>
                    <a:pt x="150" y="7"/>
                  </a:lnTo>
                  <a:lnTo>
                    <a:pt x="150" y="5"/>
                  </a:lnTo>
                  <a:lnTo>
                    <a:pt x="149" y="3"/>
                  </a:lnTo>
                  <a:lnTo>
                    <a:pt x="148" y="1"/>
                  </a:lnTo>
                  <a:lnTo>
                    <a:pt x="147" y="0"/>
                  </a:lnTo>
                  <a:lnTo>
                    <a:pt x="146" y="0"/>
                  </a:lnTo>
                  <a:lnTo>
                    <a:pt x="144" y="0"/>
                  </a:lnTo>
                  <a:lnTo>
                    <a:pt x="4" y="22"/>
                  </a:lnTo>
                  <a:lnTo>
                    <a:pt x="4" y="22"/>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46" name="Line 126"/>
            <p:cNvSpPr>
              <a:spLocks noChangeShapeType="1"/>
            </p:cNvSpPr>
            <p:nvPr/>
          </p:nvSpPr>
          <p:spPr bwMode="auto">
            <a:xfrm>
              <a:off x="3015" y="225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47" name="Freeform 127"/>
            <p:cNvSpPr>
              <a:spLocks/>
            </p:cNvSpPr>
            <p:nvPr/>
          </p:nvSpPr>
          <p:spPr bwMode="auto">
            <a:xfrm>
              <a:off x="3013" y="2144"/>
              <a:ext cx="152" cy="122"/>
            </a:xfrm>
            <a:custGeom>
              <a:avLst/>
              <a:gdLst/>
              <a:ahLst/>
              <a:cxnLst>
                <a:cxn ang="0">
                  <a:pos x="2" y="111"/>
                </a:cxn>
                <a:cxn ang="0">
                  <a:pos x="1" y="113"/>
                </a:cxn>
                <a:cxn ang="0">
                  <a:pos x="0" y="114"/>
                </a:cxn>
                <a:cxn ang="0">
                  <a:pos x="0" y="116"/>
                </a:cxn>
                <a:cxn ang="0">
                  <a:pos x="1" y="118"/>
                </a:cxn>
                <a:cxn ang="0">
                  <a:pos x="1" y="119"/>
                </a:cxn>
                <a:cxn ang="0">
                  <a:pos x="3" y="120"/>
                </a:cxn>
                <a:cxn ang="0">
                  <a:pos x="4" y="121"/>
                </a:cxn>
                <a:cxn ang="0">
                  <a:pos x="6" y="121"/>
                </a:cxn>
                <a:cxn ang="0">
                  <a:pos x="8" y="121"/>
                </a:cxn>
                <a:cxn ang="0">
                  <a:pos x="9" y="120"/>
                </a:cxn>
                <a:cxn ang="0">
                  <a:pos x="148" y="9"/>
                </a:cxn>
                <a:cxn ang="0">
                  <a:pos x="150" y="7"/>
                </a:cxn>
                <a:cxn ang="0">
                  <a:pos x="151" y="5"/>
                </a:cxn>
                <a:cxn ang="0">
                  <a:pos x="150" y="4"/>
                </a:cxn>
                <a:cxn ang="0">
                  <a:pos x="149" y="2"/>
                </a:cxn>
                <a:cxn ang="0">
                  <a:pos x="148" y="1"/>
                </a:cxn>
                <a:cxn ang="0">
                  <a:pos x="147" y="0"/>
                </a:cxn>
                <a:cxn ang="0">
                  <a:pos x="144" y="0"/>
                </a:cxn>
                <a:cxn ang="0">
                  <a:pos x="143" y="0"/>
                </a:cxn>
                <a:cxn ang="0">
                  <a:pos x="141" y="1"/>
                </a:cxn>
                <a:cxn ang="0">
                  <a:pos x="2" y="111"/>
                </a:cxn>
                <a:cxn ang="0">
                  <a:pos x="2" y="111"/>
                </a:cxn>
              </a:cxnLst>
              <a:rect l="0" t="0" r="r" b="b"/>
              <a:pathLst>
                <a:path w="152" h="122">
                  <a:moveTo>
                    <a:pt x="2" y="111"/>
                  </a:moveTo>
                  <a:lnTo>
                    <a:pt x="1" y="113"/>
                  </a:lnTo>
                  <a:lnTo>
                    <a:pt x="0" y="114"/>
                  </a:lnTo>
                  <a:lnTo>
                    <a:pt x="0" y="116"/>
                  </a:lnTo>
                  <a:lnTo>
                    <a:pt x="1" y="118"/>
                  </a:lnTo>
                  <a:lnTo>
                    <a:pt x="1" y="119"/>
                  </a:lnTo>
                  <a:lnTo>
                    <a:pt x="3" y="120"/>
                  </a:lnTo>
                  <a:lnTo>
                    <a:pt x="4" y="121"/>
                  </a:lnTo>
                  <a:lnTo>
                    <a:pt x="6" y="121"/>
                  </a:lnTo>
                  <a:lnTo>
                    <a:pt x="8" y="121"/>
                  </a:lnTo>
                  <a:lnTo>
                    <a:pt x="9" y="120"/>
                  </a:lnTo>
                  <a:lnTo>
                    <a:pt x="148" y="9"/>
                  </a:lnTo>
                  <a:lnTo>
                    <a:pt x="150" y="7"/>
                  </a:lnTo>
                  <a:lnTo>
                    <a:pt x="151" y="5"/>
                  </a:lnTo>
                  <a:lnTo>
                    <a:pt x="150" y="4"/>
                  </a:lnTo>
                  <a:lnTo>
                    <a:pt x="149" y="2"/>
                  </a:lnTo>
                  <a:lnTo>
                    <a:pt x="148" y="1"/>
                  </a:lnTo>
                  <a:lnTo>
                    <a:pt x="147" y="0"/>
                  </a:lnTo>
                  <a:lnTo>
                    <a:pt x="144" y="0"/>
                  </a:lnTo>
                  <a:lnTo>
                    <a:pt x="143" y="0"/>
                  </a:lnTo>
                  <a:lnTo>
                    <a:pt x="141" y="1"/>
                  </a:lnTo>
                  <a:lnTo>
                    <a:pt x="2" y="111"/>
                  </a:lnTo>
                  <a:lnTo>
                    <a:pt x="2" y="11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48" name="Line 128"/>
            <p:cNvSpPr>
              <a:spLocks noChangeShapeType="1"/>
            </p:cNvSpPr>
            <p:nvPr/>
          </p:nvSpPr>
          <p:spPr bwMode="auto">
            <a:xfrm>
              <a:off x="3162" y="214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49" name="Freeform 129"/>
            <p:cNvSpPr>
              <a:spLocks/>
            </p:cNvSpPr>
            <p:nvPr/>
          </p:nvSpPr>
          <p:spPr bwMode="auto">
            <a:xfrm>
              <a:off x="3153" y="2144"/>
              <a:ext cx="150" cy="157"/>
            </a:xfrm>
            <a:custGeom>
              <a:avLst/>
              <a:gdLst/>
              <a:ahLst/>
              <a:cxnLst>
                <a:cxn ang="0">
                  <a:pos x="9" y="1"/>
                </a:cxn>
                <a:cxn ang="0">
                  <a:pos x="8" y="1"/>
                </a:cxn>
                <a:cxn ang="0">
                  <a:pos x="6" y="0"/>
                </a:cxn>
                <a:cxn ang="0">
                  <a:pos x="4" y="0"/>
                </a:cxn>
                <a:cxn ang="0">
                  <a:pos x="2" y="0"/>
                </a:cxn>
                <a:cxn ang="0">
                  <a:pos x="1" y="1"/>
                </a:cxn>
                <a:cxn ang="0">
                  <a:pos x="0" y="3"/>
                </a:cxn>
                <a:cxn ang="0">
                  <a:pos x="0" y="5"/>
                </a:cxn>
                <a:cxn ang="0">
                  <a:pos x="0" y="6"/>
                </a:cxn>
                <a:cxn ang="0">
                  <a:pos x="0" y="8"/>
                </a:cxn>
                <a:cxn ang="0">
                  <a:pos x="1" y="9"/>
                </a:cxn>
                <a:cxn ang="0">
                  <a:pos x="140" y="153"/>
                </a:cxn>
                <a:cxn ang="0">
                  <a:pos x="143" y="155"/>
                </a:cxn>
                <a:cxn ang="0">
                  <a:pos x="145" y="155"/>
                </a:cxn>
                <a:cxn ang="0">
                  <a:pos x="147" y="154"/>
                </a:cxn>
                <a:cxn ang="0">
                  <a:pos x="148" y="153"/>
                </a:cxn>
                <a:cxn ang="0">
                  <a:pos x="149" y="152"/>
                </a:cxn>
                <a:cxn ang="0">
                  <a:pos x="149" y="151"/>
                </a:cxn>
                <a:cxn ang="0">
                  <a:pos x="149" y="148"/>
                </a:cxn>
                <a:cxn ang="0">
                  <a:pos x="149" y="147"/>
                </a:cxn>
                <a:cxn ang="0">
                  <a:pos x="148" y="145"/>
                </a:cxn>
                <a:cxn ang="0">
                  <a:pos x="9" y="1"/>
                </a:cxn>
                <a:cxn ang="0">
                  <a:pos x="9" y="1"/>
                </a:cxn>
              </a:cxnLst>
              <a:rect l="0" t="0" r="r" b="b"/>
              <a:pathLst>
                <a:path w="150" h="156">
                  <a:moveTo>
                    <a:pt x="9" y="1"/>
                  </a:moveTo>
                  <a:lnTo>
                    <a:pt x="8" y="1"/>
                  </a:lnTo>
                  <a:lnTo>
                    <a:pt x="6" y="0"/>
                  </a:lnTo>
                  <a:lnTo>
                    <a:pt x="4" y="0"/>
                  </a:lnTo>
                  <a:lnTo>
                    <a:pt x="2" y="0"/>
                  </a:lnTo>
                  <a:lnTo>
                    <a:pt x="1" y="1"/>
                  </a:lnTo>
                  <a:lnTo>
                    <a:pt x="0" y="3"/>
                  </a:lnTo>
                  <a:lnTo>
                    <a:pt x="0" y="5"/>
                  </a:lnTo>
                  <a:lnTo>
                    <a:pt x="0" y="6"/>
                  </a:lnTo>
                  <a:lnTo>
                    <a:pt x="0" y="8"/>
                  </a:lnTo>
                  <a:lnTo>
                    <a:pt x="1" y="9"/>
                  </a:lnTo>
                  <a:lnTo>
                    <a:pt x="140" y="153"/>
                  </a:lnTo>
                  <a:lnTo>
                    <a:pt x="143" y="155"/>
                  </a:lnTo>
                  <a:lnTo>
                    <a:pt x="145" y="155"/>
                  </a:lnTo>
                  <a:lnTo>
                    <a:pt x="147" y="154"/>
                  </a:lnTo>
                  <a:lnTo>
                    <a:pt x="148" y="153"/>
                  </a:lnTo>
                  <a:lnTo>
                    <a:pt x="149" y="152"/>
                  </a:lnTo>
                  <a:lnTo>
                    <a:pt x="149" y="151"/>
                  </a:lnTo>
                  <a:lnTo>
                    <a:pt x="149" y="148"/>
                  </a:lnTo>
                  <a:lnTo>
                    <a:pt x="149" y="147"/>
                  </a:lnTo>
                  <a:lnTo>
                    <a:pt x="148" y="145"/>
                  </a:lnTo>
                  <a:lnTo>
                    <a:pt x="9" y="1"/>
                  </a:lnTo>
                  <a:lnTo>
                    <a:pt x="9" y="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50" name="Line 130"/>
            <p:cNvSpPr>
              <a:spLocks noChangeShapeType="1"/>
            </p:cNvSpPr>
            <p:nvPr/>
          </p:nvSpPr>
          <p:spPr bwMode="auto">
            <a:xfrm>
              <a:off x="3292" y="229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51" name="Freeform 131"/>
            <p:cNvSpPr>
              <a:spLocks/>
            </p:cNvSpPr>
            <p:nvPr/>
          </p:nvSpPr>
          <p:spPr bwMode="auto">
            <a:xfrm>
              <a:off x="3292" y="1386"/>
              <a:ext cx="151" cy="914"/>
            </a:xfrm>
            <a:custGeom>
              <a:avLst/>
              <a:gdLst/>
              <a:ahLst/>
              <a:cxnLst>
                <a:cxn ang="0">
                  <a:pos x="0" y="905"/>
                </a:cxn>
                <a:cxn ang="0">
                  <a:pos x="0" y="908"/>
                </a:cxn>
                <a:cxn ang="0">
                  <a:pos x="1" y="909"/>
                </a:cxn>
                <a:cxn ang="0">
                  <a:pos x="2" y="910"/>
                </a:cxn>
                <a:cxn ang="0">
                  <a:pos x="3" y="911"/>
                </a:cxn>
                <a:cxn ang="0">
                  <a:pos x="4" y="912"/>
                </a:cxn>
                <a:cxn ang="0">
                  <a:pos x="7" y="912"/>
                </a:cxn>
                <a:cxn ang="0">
                  <a:pos x="8" y="911"/>
                </a:cxn>
                <a:cxn ang="0">
                  <a:pos x="9" y="910"/>
                </a:cxn>
                <a:cxn ang="0">
                  <a:pos x="10" y="909"/>
                </a:cxn>
                <a:cxn ang="0">
                  <a:pos x="10" y="907"/>
                </a:cxn>
                <a:cxn ang="0">
                  <a:pos x="150" y="7"/>
                </a:cxn>
                <a:cxn ang="0">
                  <a:pos x="150" y="3"/>
                </a:cxn>
                <a:cxn ang="0">
                  <a:pos x="149" y="2"/>
                </a:cxn>
                <a:cxn ang="0">
                  <a:pos x="147" y="1"/>
                </a:cxn>
                <a:cxn ang="0">
                  <a:pos x="146" y="0"/>
                </a:cxn>
                <a:cxn ang="0">
                  <a:pos x="144" y="0"/>
                </a:cxn>
                <a:cxn ang="0">
                  <a:pos x="142" y="1"/>
                </a:cxn>
                <a:cxn ang="0">
                  <a:pos x="141" y="2"/>
                </a:cxn>
                <a:cxn ang="0">
                  <a:pos x="140" y="3"/>
                </a:cxn>
                <a:cxn ang="0">
                  <a:pos x="139" y="5"/>
                </a:cxn>
                <a:cxn ang="0">
                  <a:pos x="0" y="905"/>
                </a:cxn>
                <a:cxn ang="0">
                  <a:pos x="0" y="905"/>
                </a:cxn>
              </a:cxnLst>
              <a:rect l="0" t="0" r="r" b="b"/>
              <a:pathLst>
                <a:path w="151" h="913">
                  <a:moveTo>
                    <a:pt x="0" y="905"/>
                  </a:moveTo>
                  <a:lnTo>
                    <a:pt x="0" y="908"/>
                  </a:lnTo>
                  <a:lnTo>
                    <a:pt x="1" y="909"/>
                  </a:lnTo>
                  <a:lnTo>
                    <a:pt x="2" y="910"/>
                  </a:lnTo>
                  <a:lnTo>
                    <a:pt x="3" y="911"/>
                  </a:lnTo>
                  <a:lnTo>
                    <a:pt x="4" y="912"/>
                  </a:lnTo>
                  <a:lnTo>
                    <a:pt x="7" y="912"/>
                  </a:lnTo>
                  <a:lnTo>
                    <a:pt x="8" y="911"/>
                  </a:lnTo>
                  <a:lnTo>
                    <a:pt x="9" y="910"/>
                  </a:lnTo>
                  <a:lnTo>
                    <a:pt x="10" y="909"/>
                  </a:lnTo>
                  <a:lnTo>
                    <a:pt x="10" y="907"/>
                  </a:lnTo>
                  <a:lnTo>
                    <a:pt x="150" y="7"/>
                  </a:lnTo>
                  <a:lnTo>
                    <a:pt x="150" y="3"/>
                  </a:lnTo>
                  <a:lnTo>
                    <a:pt x="149" y="2"/>
                  </a:lnTo>
                  <a:lnTo>
                    <a:pt x="147" y="1"/>
                  </a:lnTo>
                  <a:lnTo>
                    <a:pt x="146" y="0"/>
                  </a:lnTo>
                  <a:lnTo>
                    <a:pt x="144" y="0"/>
                  </a:lnTo>
                  <a:lnTo>
                    <a:pt x="142" y="1"/>
                  </a:lnTo>
                  <a:lnTo>
                    <a:pt x="141" y="2"/>
                  </a:lnTo>
                  <a:lnTo>
                    <a:pt x="140" y="3"/>
                  </a:lnTo>
                  <a:lnTo>
                    <a:pt x="139" y="5"/>
                  </a:lnTo>
                  <a:lnTo>
                    <a:pt x="0" y="905"/>
                  </a:lnTo>
                  <a:lnTo>
                    <a:pt x="0" y="905"/>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52" name="Line 132"/>
            <p:cNvSpPr>
              <a:spLocks noChangeShapeType="1"/>
            </p:cNvSpPr>
            <p:nvPr/>
          </p:nvSpPr>
          <p:spPr bwMode="auto">
            <a:xfrm>
              <a:off x="3442" y="139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53" name="Freeform 133"/>
            <p:cNvSpPr>
              <a:spLocks/>
            </p:cNvSpPr>
            <p:nvPr/>
          </p:nvSpPr>
          <p:spPr bwMode="auto">
            <a:xfrm>
              <a:off x="3431" y="1386"/>
              <a:ext cx="152" cy="607"/>
            </a:xfrm>
            <a:custGeom>
              <a:avLst/>
              <a:gdLst/>
              <a:ahLst/>
              <a:cxnLst>
                <a:cxn ang="0">
                  <a:pos x="11" y="4"/>
                </a:cxn>
                <a:cxn ang="0">
                  <a:pos x="10" y="3"/>
                </a:cxn>
                <a:cxn ang="0">
                  <a:pos x="9" y="2"/>
                </a:cxn>
                <a:cxn ang="0">
                  <a:pos x="8" y="1"/>
                </a:cxn>
                <a:cxn ang="0">
                  <a:pos x="6" y="0"/>
                </a:cxn>
                <a:cxn ang="0">
                  <a:pos x="5" y="1"/>
                </a:cxn>
                <a:cxn ang="0">
                  <a:pos x="3" y="1"/>
                </a:cxn>
                <a:cxn ang="0">
                  <a:pos x="2" y="2"/>
                </a:cxn>
                <a:cxn ang="0">
                  <a:pos x="1" y="4"/>
                </a:cxn>
                <a:cxn ang="0">
                  <a:pos x="0" y="5"/>
                </a:cxn>
                <a:cxn ang="0">
                  <a:pos x="1" y="7"/>
                </a:cxn>
                <a:cxn ang="0">
                  <a:pos x="140" y="601"/>
                </a:cxn>
                <a:cxn ang="0">
                  <a:pos x="142" y="603"/>
                </a:cxn>
                <a:cxn ang="0">
                  <a:pos x="143" y="605"/>
                </a:cxn>
                <a:cxn ang="0">
                  <a:pos x="145" y="605"/>
                </a:cxn>
                <a:cxn ang="0">
                  <a:pos x="147" y="605"/>
                </a:cxn>
                <a:cxn ang="0">
                  <a:pos x="148" y="604"/>
                </a:cxn>
                <a:cxn ang="0">
                  <a:pos x="149" y="603"/>
                </a:cxn>
                <a:cxn ang="0">
                  <a:pos x="150" y="601"/>
                </a:cxn>
                <a:cxn ang="0">
                  <a:pos x="151" y="600"/>
                </a:cxn>
                <a:cxn ang="0">
                  <a:pos x="150" y="598"/>
                </a:cxn>
                <a:cxn ang="0">
                  <a:pos x="11" y="4"/>
                </a:cxn>
                <a:cxn ang="0">
                  <a:pos x="11" y="4"/>
                </a:cxn>
              </a:cxnLst>
              <a:rect l="0" t="0" r="r" b="b"/>
              <a:pathLst>
                <a:path w="152" h="606">
                  <a:moveTo>
                    <a:pt x="11" y="4"/>
                  </a:moveTo>
                  <a:lnTo>
                    <a:pt x="10" y="3"/>
                  </a:lnTo>
                  <a:lnTo>
                    <a:pt x="9" y="2"/>
                  </a:lnTo>
                  <a:lnTo>
                    <a:pt x="8" y="1"/>
                  </a:lnTo>
                  <a:lnTo>
                    <a:pt x="6" y="0"/>
                  </a:lnTo>
                  <a:lnTo>
                    <a:pt x="5" y="1"/>
                  </a:lnTo>
                  <a:lnTo>
                    <a:pt x="3" y="1"/>
                  </a:lnTo>
                  <a:lnTo>
                    <a:pt x="2" y="2"/>
                  </a:lnTo>
                  <a:lnTo>
                    <a:pt x="1" y="4"/>
                  </a:lnTo>
                  <a:lnTo>
                    <a:pt x="0" y="5"/>
                  </a:lnTo>
                  <a:lnTo>
                    <a:pt x="1" y="7"/>
                  </a:lnTo>
                  <a:lnTo>
                    <a:pt x="140" y="601"/>
                  </a:lnTo>
                  <a:lnTo>
                    <a:pt x="142" y="603"/>
                  </a:lnTo>
                  <a:lnTo>
                    <a:pt x="143" y="605"/>
                  </a:lnTo>
                  <a:lnTo>
                    <a:pt x="145" y="605"/>
                  </a:lnTo>
                  <a:lnTo>
                    <a:pt x="147" y="605"/>
                  </a:lnTo>
                  <a:lnTo>
                    <a:pt x="148" y="604"/>
                  </a:lnTo>
                  <a:lnTo>
                    <a:pt x="149" y="603"/>
                  </a:lnTo>
                  <a:lnTo>
                    <a:pt x="150" y="601"/>
                  </a:lnTo>
                  <a:lnTo>
                    <a:pt x="151" y="600"/>
                  </a:lnTo>
                  <a:lnTo>
                    <a:pt x="150" y="598"/>
                  </a:lnTo>
                  <a:lnTo>
                    <a:pt x="11" y="4"/>
                  </a:lnTo>
                  <a:lnTo>
                    <a:pt x="11" y="4"/>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54" name="Line 134"/>
            <p:cNvSpPr>
              <a:spLocks noChangeShapeType="1"/>
            </p:cNvSpPr>
            <p:nvPr/>
          </p:nvSpPr>
          <p:spPr bwMode="auto">
            <a:xfrm>
              <a:off x="3576" y="198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55" name="Freeform 135"/>
            <p:cNvSpPr>
              <a:spLocks/>
            </p:cNvSpPr>
            <p:nvPr/>
          </p:nvSpPr>
          <p:spPr bwMode="auto">
            <a:xfrm>
              <a:off x="3571" y="1966"/>
              <a:ext cx="151" cy="28"/>
            </a:xfrm>
            <a:custGeom>
              <a:avLst/>
              <a:gdLst/>
              <a:ahLst/>
              <a:cxnLst>
                <a:cxn ang="0">
                  <a:pos x="5" y="16"/>
                </a:cxn>
                <a:cxn ang="0">
                  <a:pos x="3" y="17"/>
                </a:cxn>
                <a:cxn ang="0">
                  <a:pos x="2" y="17"/>
                </a:cxn>
                <a:cxn ang="0">
                  <a:pos x="1" y="19"/>
                </a:cxn>
                <a:cxn ang="0">
                  <a:pos x="0" y="20"/>
                </a:cxn>
                <a:cxn ang="0">
                  <a:pos x="0" y="22"/>
                </a:cxn>
                <a:cxn ang="0">
                  <a:pos x="1" y="24"/>
                </a:cxn>
                <a:cxn ang="0">
                  <a:pos x="1" y="25"/>
                </a:cxn>
                <a:cxn ang="0">
                  <a:pos x="3" y="26"/>
                </a:cxn>
                <a:cxn ang="0">
                  <a:pos x="4" y="27"/>
                </a:cxn>
                <a:cxn ang="0">
                  <a:pos x="6" y="27"/>
                </a:cxn>
                <a:cxn ang="0">
                  <a:pos x="145" y="10"/>
                </a:cxn>
                <a:cxn ang="0">
                  <a:pos x="149" y="9"/>
                </a:cxn>
                <a:cxn ang="0">
                  <a:pos x="150" y="8"/>
                </a:cxn>
                <a:cxn ang="0">
                  <a:pos x="150" y="6"/>
                </a:cxn>
                <a:cxn ang="0">
                  <a:pos x="150" y="4"/>
                </a:cxn>
                <a:cxn ang="0">
                  <a:pos x="150" y="3"/>
                </a:cxn>
                <a:cxn ang="0">
                  <a:pos x="149" y="1"/>
                </a:cxn>
                <a:cxn ang="0">
                  <a:pos x="148" y="0"/>
                </a:cxn>
                <a:cxn ang="0">
                  <a:pos x="146" y="0"/>
                </a:cxn>
                <a:cxn ang="0">
                  <a:pos x="144" y="0"/>
                </a:cxn>
                <a:cxn ang="0">
                  <a:pos x="5" y="16"/>
                </a:cxn>
                <a:cxn ang="0">
                  <a:pos x="5" y="16"/>
                </a:cxn>
              </a:cxnLst>
              <a:rect l="0" t="0" r="r" b="b"/>
              <a:pathLst>
                <a:path w="151" h="28">
                  <a:moveTo>
                    <a:pt x="5" y="16"/>
                  </a:moveTo>
                  <a:lnTo>
                    <a:pt x="3" y="17"/>
                  </a:lnTo>
                  <a:lnTo>
                    <a:pt x="2" y="17"/>
                  </a:lnTo>
                  <a:lnTo>
                    <a:pt x="1" y="19"/>
                  </a:lnTo>
                  <a:lnTo>
                    <a:pt x="0" y="20"/>
                  </a:lnTo>
                  <a:lnTo>
                    <a:pt x="0" y="22"/>
                  </a:lnTo>
                  <a:lnTo>
                    <a:pt x="1" y="24"/>
                  </a:lnTo>
                  <a:lnTo>
                    <a:pt x="1" y="25"/>
                  </a:lnTo>
                  <a:lnTo>
                    <a:pt x="3" y="26"/>
                  </a:lnTo>
                  <a:lnTo>
                    <a:pt x="4" y="27"/>
                  </a:lnTo>
                  <a:lnTo>
                    <a:pt x="6" y="27"/>
                  </a:lnTo>
                  <a:lnTo>
                    <a:pt x="145" y="10"/>
                  </a:lnTo>
                  <a:lnTo>
                    <a:pt x="149" y="9"/>
                  </a:lnTo>
                  <a:lnTo>
                    <a:pt x="150" y="8"/>
                  </a:lnTo>
                  <a:lnTo>
                    <a:pt x="150" y="6"/>
                  </a:lnTo>
                  <a:lnTo>
                    <a:pt x="150" y="4"/>
                  </a:lnTo>
                  <a:lnTo>
                    <a:pt x="150" y="3"/>
                  </a:lnTo>
                  <a:lnTo>
                    <a:pt x="149" y="1"/>
                  </a:lnTo>
                  <a:lnTo>
                    <a:pt x="148" y="0"/>
                  </a:lnTo>
                  <a:lnTo>
                    <a:pt x="146" y="0"/>
                  </a:lnTo>
                  <a:lnTo>
                    <a:pt x="144" y="0"/>
                  </a:lnTo>
                  <a:lnTo>
                    <a:pt x="5" y="16"/>
                  </a:lnTo>
                  <a:lnTo>
                    <a:pt x="5" y="16"/>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56" name="Line 136"/>
            <p:cNvSpPr>
              <a:spLocks noChangeShapeType="1"/>
            </p:cNvSpPr>
            <p:nvPr/>
          </p:nvSpPr>
          <p:spPr bwMode="auto">
            <a:xfrm>
              <a:off x="3719" y="1966"/>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57" name="Freeform 137"/>
            <p:cNvSpPr>
              <a:spLocks/>
            </p:cNvSpPr>
            <p:nvPr/>
          </p:nvSpPr>
          <p:spPr bwMode="auto">
            <a:xfrm>
              <a:off x="3711" y="1966"/>
              <a:ext cx="151" cy="102"/>
            </a:xfrm>
            <a:custGeom>
              <a:avLst/>
              <a:gdLst/>
              <a:ahLst/>
              <a:cxnLst>
                <a:cxn ang="0">
                  <a:pos x="8" y="0"/>
                </a:cxn>
                <a:cxn ang="0">
                  <a:pos x="6" y="0"/>
                </a:cxn>
                <a:cxn ang="0">
                  <a:pos x="5" y="0"/>
                </a:cxn>
                <a:cxn ang="0">
                  <a:pos x="3" y="0"/>
                </a:cxn>
                <a:cxn ang="0">
                  <a:pos x="2" y="1"/>
                </a:cxn>
                <a:cxn ang="0">
                  <a:pos x="1" y="2"/>
                </a:cxn>
                <a:cxn ang="0">
                  <a:pos x="0" y="4"/>
                </a:cxn>
                <a:cxn ang="0">
                  <a:pos x="0" y="5"/>
                </a:cxn>
                <a:cxn ang="0">
                  <a:pos x="0" y="7"/>
                </a:cxn>
                <a:cxn ang="0">
                  <a:pos x="1" y="8"/>
                </a:cxn>
                <a:cxn ang="0">
                  <a:pos x="2" y="9"/>
                </a:cxn>
                <a:cxn ang="0">
                  <a:pos x="142" y="99"/>
                </a:cxn>
                <a:cxn ang="0">
                  <a:pos x="144" y="100"/>
                </a:cxn>
                <a:cxn ang="0">
                  <a:pos x="146" y="100"/>
                </a:cxn>
                <a:cxn ang="0">
                  <a:pos x="148" y="99"/>
                </a:cxn>
                <a:cxn ang="0">
                  <a:pos x="149" y="98"/>
                </a:cxn>
                <a:cxn ang="0">
                  <a:pos x="150" y="96"/>
                </a:cxn>
                <a:cxn ang="0">
                  <a:pos x="150" y="95"/>
                </a:cxn>
                <a:cxn ang="0">
                  <a:pos x="149" y="93"/>
                </a:cxn>
                <a:cxn ang="0">
                  <a:pos x="149" y="92"/>
                </a:cxn>
                <a:cxn ang="0">
                  <a:pos x="147" y="91"/>
                </a:cxn>
                <a:cxn ang="0">
                  <a:pos x="8" y="0"/>
                </a:cxn>
                <a:cxn ang="0">
                  <a:pos x="8" y="0"/>
                </a:cxn>
              </a:cxnLst>
              <a:rect l="0" t="0" r="r" b="b"/>
              <a:pathLst>
                <a:path w="151" h="101">
                  <a:moveTo>
                    <a:pt x="8" y="0"/>
                  </a:moveTo>
                  <a:lnTo>
                    <a:pt x="6" y="0"/>
                  </a:lnTo>
                  <a:lnTo>
                    <a:pt x="5" y="0"/>
                  </a:lnTo>
                  <a:lnTo>
                    <a:pt x="3" y="0"/>
                  </a:lnTo>
                  <a:lnTo>
                    <a:pt x="2" y="1"/>
                  </a:lnTo>
                  <a:lnTo>
                    <a:pt x="1" y="2"/>
                  </a:lnTo>
                  <a:lnTo>
                    <a:pt x="0" y="4"/>
                  </a:lnTo>
                  <a:lnTo>
                    <a:pt x="0" y="5"/>
                  </a:lnTo>
                  <a:lnTo>
                    <a:pt x="0" y="7"/>
                  </a:lnTo>
                  <a:lnTo>
                    <a:pt x="1" y="8"/>
                  </a:lnTo>
                  <a:lnTo>
                    <a:pt x="2" y="9"/>
                  </a:lnTo>
                  <a:lnTo>
                    <a:pt x="142" y="99"/>
                  </a:lnTo>
                  <a:lnTo>
                    <a:pt x="144" y="100"/>
                  </a:lnTo>
                  <a:lnTo>
                    <a:pt x="146" y="100"/>
                  </a:lnTo>
                  <a:lnTo>
                    <a:pt x="148" y="99"/>
                  </a:lnTo>
                  <a:lnTo>
                    <a:pt x="149" y="98"/>
                  </a:lnTo>
                  <a:lnTo>
                    <a:pt x="150" y="96"/>
                  </a:lnTo>
                  <a:lnTo>
                    <a:pt x="150" y="95"/>
                  </a:lnTo>
                  <a:lnTo>
                    <a:pt x="149" y="93"/>
                  </a:lnTo>
                  <a:lnTo>
                    <a:pt x="149" y="92"/>
                  </a:lnTo>
                  <a:lnTo>
                    <a:pt x="147" y="91"/>
                  </a:lnTo>
                  <a:lnTo>
                    <a:pt x="8" y="0"/>
                  </a:lnTo>
                  <a:lnTo>
                    <a:pt x="8" y="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58" name="Line 138"/>
            <p:cNvSpPr>
              <a:spLocks noChangeShapeType="1"/>
            </p:cNvSpPr>
            <p:nvPr/>
          </p:nvSpPr>
          <p:spPr bwMode="auto">
            <a:xfrm>
              <a:off x="3858" y="2055"/>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59" name="Freeform 139"/>
            <p:cNvSpPr>
              <a:spLocks/>
            </p:cNvSpPr>
            <p:nvPr/>
          </p:nvSpPr>
          <p:spPr bwMode="auto">
            <a:xfrm>
              <a:off x="3850" y="2055"/>
              <a:ext cx="151" cy="68"/>
            </a:xfrm>
            <a:custGeom>
              <a:avLst/>
              <a:gdLst/>
              <a:ahLst/>
              <a:cxnLst>
                <a:cxn ang="0">
                  <a:pos x="8" y="0"/>
                </a:cxn>
                <a:cxn ang="0">
                  <a:pos x="5" y="0"/>
                </a:cxn>
                <a:cxn ang="0">
                  <a:pos x="4" y="0"/>
                </a:cxn>
                <a:cxn ang="0">
                  <a:pos x="3" y="0"/>
                </a:cxn>
                <a:cxn ang="0">
                  <a:pos x="2" y="2"/>
                </a:cxn>
                <a:cxn ang="0">
                  <a:pos x="1" y="3"/>
                </a:cxn>
                <a:cxn ang="0">
                  <a:pos x="0" y="4"/>
                </a:cxn>
                <a:cxn ang="0">
                  <a:pos x="0" y="6"/>
                </a:cxn>
                <a:cxn ang="0">
                  <a:pos x="1" y="8"/>
                </a:cxn>
                <a:cxn ang="0">
                  <a:pos x="2" y="9"/>
                </a:cxn>
                <a:cxn ang="0">
                  <a:pos x="4" y="10"/>
                </a:cxn>
                <a:cxn ang="0">
                  <a:pos x="142" y="68"/>
                </a:cxn>
                <a:cxn ang="0">
                  <a:pos x="146" y="68"/>
                </a:cxn>
                <a:cxn ang="0">
                  <a:pos x="148" y="68"/>
                </a:cxn>
                <a:cxn ang="0">
                  <a:pos x="149" y="67"/>
                </a:cxn>
                <a:cxn ang="0">
                  <a:pos x="150" y="65"/>
                </a:cxn>
                <a:cxn ang="0">
                  <a:pos x="150" y="64"/>
                </a:cxn>
                <a:cxn ang="0">
                  <a:pos x="150" y="62"/>
                </a:cxn>
                <a:cxn ang="0">
                  <a:pos x="150" y="61"/>
                </a:cxn>
                <a:cxn ang="0">
                  <a:pos x="149" y="59"/>
                </a:cxn>
                <a:cxn ang="0">
                  <a:pos x="147" y="58"/>
                </a:cxn>
                <a:cxn ang="0">
                  <a:pos x="8" y="0"/>
                </a:cxn>
                <a:cxn ang="0">
                  <a:pos x="8" y="0"/>
                </a:cxn>
              </a:cxnLst>
              <a:rect l="0" t="0" r="r" b="b"/>
              <a:pathLst>
                <a:path w="151" h="69">
                  <a:moveTo>
                    <a:pt x="8" y="0"/>
                  </a:moveTo>
                  <a:lnTo>
                    <a:pt x="5" y="0"/>
                  </a:lnTo>
                  <a:lnTo>
                    <a:pt x="4" y="0"/>
                  </a:lnTo>
                  <a:lnTo>
                    <a:pt x="3" y="0"/>
                  </a:lnTo>
                  <a:lnTo>
                    <a:pt x="2" y="2"/>
                  </a:lnTo>
                  <a:lnTo>
                    <a:pt x="1" y="3"/>
                  </a:lnTo>
                  <a:lnTo>
                    <a:pt x="0" y="4"/>
                  </a:lnTo>
                  <a:lnTo>
                    <a:pt x="0" y="6"/>
                  </a:lnTo>
                  <a:lnTo>
                    <a:pt x="1" y="8"/>
                  </a:lnTo>
                  <a:lnTo>
                    <a:pt x="2" y="9"/>
                  </a:lnTo>
                  <a:lnTo>
                    <a:pt x="4" y="10"/>
                  </a:lnTo>
                  <a:lnTo>
                    <a:pt x="142" y="68"/>
                  </a:lnTo>
                  <a:lnTo>
                    <a:pt x="146" y="68"/>
                  </a:lnTo>
                  <a:lnTo>
                    <a:pt x="148" y="68"/>
                  </a:lnTo>
                  <a:lnTo>
                    <a:pt x="149" y="67"/>
                  </a:lnTo>
                  <a:lnTo>
                    <a:pt x="150" y="65"/>
                  </a:lnTo>
                  <a:lnTo>
                    <a:pt x="150" y="64"/>
                  </a:lnTo>
                  <a:lnTo>
                    <a:pt x="150" y="62"/>
                  </a:lnTo>
                  <a:lnTo>
                    <a:pt x="150" y="61"/>
                  </a:lnTo>
                  <a:lnTo>
                    <a:pt x="149" y="59"/>
                  </a:lnTo>
                  <a:lnTo>
                    <a:pt x="147" y="58"/>
                  </a:lnTo>
                  <a:lnTo>
                    <a:pt x="8" y="0"/>
                  </a:lnTo>
                  <a:lnTo>
                    <a:pt x="8" y="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60" name="Line 140"/>
            <p:cNvSpPr>
              <a:spLocks noChangeShapeType="1"/>
            </p:cNvSpPr>
            <p:nvPr/>
          </p:nvSpPr>
          <p:spPr bwMode="auto">
            <a:xfrm>
              <a:off x="3994" y="2113"/>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61" name="Freeform 141"/>
            <p:cNvSpPr>
              <a:spLocks/>
            </p:cNvSpPr>
            <p:nvPr/>
          </p:nvSpPr>
          <p:spPr bwMode="auto">
            <a:xfrm>
              <a:off x="3990" y="2087"/>
              <a:ext cx="150" cy="37"/>
            </a:xfrm>
            <a:custGeom>
              <a:avLst/>
              <a:gdLst/>
              <a:ahLst/>
              <a:cxnLst>
                <a:cxn ang="0">
                  <a:pos x="4" y="26"/>
                </a:cxn>
                <a:cxn ang="0">
                  <a:pos x="2" y="27"/>
                </a:cxn>
                <a:cxn ang="0">
                  <a:pos x="1" y="28"/>
                </a:cxn>
                <a:cxn ang="0">
                  <a:pos x="0" y="29"/>
                </a:cxn>
                <a:cxn ang="0">
                  <a:pos x="0" y="31"/>
                </a:cxn>
                <a:cxn ang="0">
                  <a:pos x="0" y="32"/>
                </a:cxn>
                <a:cxn ang="0">
                  <a:pos x="0" y="34"/>
                </a:cxn>
                <a:cxn ang="0">
                  <a:pos x="1" y="35"/>
                </a:cxn>
                <a:cxn ang="0">
                  <a:pos x="2" y="36"/>
                </a:cxn>
                <a:cxn ang="0">
                  <a:pos x="4" y="36"/>
                </a:cxn>
                <a:cxn ang="0">
                  <a:pos x="6" y="36"/>
                </a:cxn>
                <a:cxn ang="0">
                  <a:pos x="146" y="11"/>
                </a:cxn>
                <a:cxn ang="0">
                  <a:pos x="148" y="9"/>
                </a:cxn>
                <a:cxn ang="0">
                  <a:pos x="149" y="9"/>
                </a:cxn>
                <a:cxn ang="0">
                  <a:pos x="149" y="7"/>
                </a:cxn>
                <a:cxn ang="0">
                  <a:pos x="149" y="5"/>
                </a:cxn>
                <a:cxn ang="0">
                  <a:pos x="149" y="3"/>
                </a:cxn>
                <a:cxn ang="0">
                  <a:pos x="148" y="2"/>
                </a:cxn>
                <a:cxn ang="0">
                  <a:pos x="147" y="1"/>
                </a:cxn>
                <a:cxn ang="0">
                  <a:pos x="145" y="0"/>
                </a:cxn>
                <a:cxn ang="0">
                  <a:pos x="143" y="1"/>
                </a:cxn>
                <a:cxn ang="0">
                  <a:pos x="4" y="26"/>
                </a:cxn>
                <a:cxn ang="0">
                  <a:pos x="4" y="26"/>
                </a:cxn>
              </a:cxnLst>
              <a:rect l="0" t="0" r="r" b="b"/>
              <a:pathLst>
                <a:path w="150" h="37">
                  <a:moveTo>
                    <a:pt x="4" y="26"/>
                  </a:moveTo>
                  <a:lnTo>
                    <a:pt x="2" y="27"/>
                  </a:lnTo>
                  <a:lnTo>
                    <a:pt x="1" y="28"/>
                  </a:lnTo>
                  <a:lnTo>
                    <a:pt x="0" y="29"/>
                  </a:lnTo>
                  <a:lnTo>
                    <a:pt x="0" y="31"/>
                  </a:lnTo>
                  <a:lnTo>
                    <a:pt x="0" y="32"/>
                  </a:lnTo>
                  <a:lnTo>
                    <a:pt x="0" y="34"/>
                  </a:lnTo>
                  <a:lnTo>
                    <a:pt x="1" y="35"/>
                  </a:lnTo>
                  <a:lnTo>
                    <a:pt x="2" y="36"/>
                  </a:lnTo>
                  <a:lnTo>
                    <a:pt x="4" y="36"/>
                  </a:lnTo>
                  <a:lnTo>
                    <a:pt x="6" y="36"/>
                  </a:lnTo>
                  <a:lnTo>
                    <a:pt x="146" y="11"/>
                  </a:lnTo>
                  <a:lnTo>
                    <a:pt x="148" y="9"/>
                  </a:lnTo>
                  <a:lnTo>
                    <a:pt x="149" y="9"/>
                  </a:lnTo>
                  <a:lnTo>
                    <a:pt x="149" y="7"/>
                  </a:lnTo>
                  <a:lnTo>
                    <a:pt x="149" y="5"/>
                  </a:lnTo>
                  <a:lnTo>
                    <a:pt x="149" y="3"/>
                  </a:lnTo>
                  <a:lnTo>
                    <a:pt x="148" y="2"/>
                  </a:lnTo>
                  <a:lnTo>
                    <a:pt x="147" y="1"/>
                  </a:lnTo>
                  <a:lnTo>
                    <a:pt x="145" y="0"/>
                  </a:lnTo>
                  <a:lnTo>
                    <a:pt x="143" y="1"/>
                  </a:lnTo>
                  <a:lnTo>
                    <a:pt x="4" y="26"/>
                  </a:lnTo>
                  <a:lnTo>
                    <a:pt x="4" y="26"/>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62" name="Line 142"/>
            <p:cNvSpPr>
              <a:spLocks noChangeShapeType="1"/>
            </p:cNvSpPr>
            <p:nvPr/>
          </p:nvSpPr>
          <p:spPr bwMode="auto">
            <a:xfrm>
              <a:off x="4136" y="2088"/>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63" name="Freeform 143"/>
            <p:cNvSpPr>
              <a:spLocks/>
            </p:cNvSpPr>
            <p:nvPr/>
          </p:nvSpPr>
          <p:spPr bwMode="auto">
            <a:xfrm>
              <a:off x="4129" y="2087"/>
              <a:ext cx="151" cy="56"/>
            </a:xfrm>
            <a:custGeom>
              <a:avLst/>
              <a:gdLst/>
              <a:ahLst/>
              <a:cxnLst>
                <a:cxn ang="0">
                  <a:pos x="7" y="1"/>
                </a:cxn>
                <a:cxn ang="0">
                  <a:pos x="5" y="0"/>
                </a:cxn>
                <a:cxn ang="0">
                  <a:pos x="3" y="1"/>
                </a:cxn>
                <a:cxn ang="0">
                  <a:pos x="2" y="2"/>
                </a:cxn>
                <a:cxn ang="0">
                  <a:pos x="1" y="3"/>
                </a:cxn>
                <a:cxn ang="0">
                  <a:pos x="0" y="4"/>
                </a:cxn>
                <a:cxn ang="0">
                  <a:pos x="0" y="6"/>
                </a:cxn>
                <a:cxn ang="0">
                  <a:pos x="0" y="8"/>
                </a:cxn>
                <a:cxn ang="0">
                  <a:pos x="1" y="9"/>
                </a:cxn>
                <a:cxn ang="0">
                  <a:pos x="2" y="10"/>
                </a:cxn>
                <a:cxn ang="0">
                  <a:pos x="4" y="11"/>
                </a:cxn>
                <a:cxn ang="0">
                  <a:pos x="143" y="52"/>
                </a:cxn>
                <a:cxn ang="0">
                  <a:pos x="147" y="51"/>
                </a:cxn>
                <a:cxn ang="0">
                  <a:pos x="148" y="50"/>
                </a:cxn>
                <a:cxn ang="0">
                  <a:pos x="149" y="49"/>
                </a:cxn>
                <a:cxn ang="0">
                  <a:pos x="150" y="47"/>
                </a:cxn>
                <a:cxn ang="0">
                  <a:pos x="150" y="46"/>
                </a:cxn>
                <a:cxn ang="0">
                  <a:pos x="150" y="44"/>
                </a:cxn>
                <a:cxn ang="0">
                  <a:pos x="149" y="43"/>
                </a:cxn>
                <a:cxn ang="0">
                  <a:pos x="148" y="42"/>
                </a:cxn>
                <a:cxn ang="0">
                  <a:pos x="146" y="41"/>
                </a:cxn>
                <a:cxn ang="0">
                  <a:pos x="7" y="1"/>
                </a:cxn>
                <a:cxn ang="0">
                  <a:pos x="7" y="1"/>
                </a:cxn>
              </a:cxnLst>
              <a:rect l="0" t="0" r="r" b="b"/>
              <a:pathLst>
                <a:path w="151" h="53">
                  <a:moveTo>
                    <a:pt x="7" y="1"/>
                  </a:moveTo>
                  <a:lnTo>
                    <a:pt x="5" y="0"/>
                  </a:lnTo>
                  <a:lnTo>
                    <a:pt x="3" y="1"/>
                  </a:lnTo>
                  <a:lnTo>
                    <a:pt x="2" y="2"/>
                  </a:lnTo>
                  <a:lnTo>
                    <a:pt x="1" y="3"/>
                  </a:lnTo>
                  <a:lnTo>
                    <a:pt x="0" y="4"/>
                  </a:lnTo>
                  <a:lnTo>
                    <a:pt x="0" y="6"/>
                  </a:lnTo>
                  <a:lnTo>
                    <a:pt x="0" y="8"/>
                  </a:lnTo>
                  <a:lnTo>
                    <a:pt x="1" y="9"/>
                  </a:lnTo>
                  <a:lnTo>
                    <a:pt x="2" y="10"/>
                  </a:lnTo>
                  <a:lnTo>
                    <a:pt x="4" y="11"/>
                  </a:lnTo>
                  <a:lnTo>
                    <a:pt x="143" y="52"/>
                  </a:lnTo>
                  <a:lnTo>
                    <a:pt x="147" y="51"/>
                  </a:lnTo>
                  <a:lnTo>
                    <a:pt x="148" y="50"/>
                  </a:lnTo>
                  <a:lnTo>
                    <a:pt x="149" y="49"/>
                  </a:lnTo>
                  <a:lnTo>
                    <a:pt x="150" y="47"/>
                  </a:lnTo>
                  <a:lnTo>
                    <a:pt x="150" y="46"/>
                  </a:lnTo>
                  <a:lnTo>
                    <a:pt x="150" y="44"/>
                  </a:lnTo>
                  <a:lnTo>
                    <a:pt x="149" y="43"/>
                  </a:lnTo>
                  <a:lnTo>
                    <a:pt x="148" y="42"/>
                  </a:lnTo>
                  <a:lnTo>
                    <a:pt x="146" y="41"/>
                  </a:lnTo>
                  <a:lnTo>
                    <a:pt x="7" y="1"/>
                  </a:lnTo>
                  <a:lnTo>
                    <a:pt x="7" y="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64" name="Line 144"/>
            <p:cNvSpPr>
              <a:spLocks noChangeShapeType="1"/>
            </p:cNvSpPr>
            <p:nvPr/>
          </p:nvSpPr>
          <p:spPr bwMode="auto">
            <a:xfrm>
              <a:off x="4278" y="213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65" name="Freeform 145"/>
            <p:cNvSpPr>
              <a:spLocks/>
            </p:cNvSpPr>
            <p:nvPr/>
          </p:nvSpPr>
          <p:spPr bwMode="auto">
            <a:xfrm>
              <a:off x="4268" y="2128"/>
              <a:ext cx="152" cy="284"/>
            </a:xfrm>
            <a:custGeom>
              <a:avLst/>
              <a:gdLst/>
              <a:ahLst/>
              <a:cxnLst>
                <a:cxn ang="0">
                  <a:pos x="10" y="3"/>
                </a:cxn>
                <a:cxn ang="0">
                  <a:pos x="9" y="1"/>
                </a:cxn>
                <a:cxn ang="0">
                  <a:pos x="8" y="0"/>
                </a:cxn>
                <a:cxn ang="0">
                  <a:pos x="7" y="0"/>
                </a:cxn>
                <a:cxn ang="0">
                  <a:pos x="5" y="0"/>
                </a:cxn>
                <a:cxn ang="0">
                  <a:pos x="3" y="0"/>
                </a:cxn>
                <a:cxn ang="0">
                  <a:pos x="2" y="1"/>
                </a:cxn>
                <a:cxn ang="0">
                  <a:pos x="1" y="3"/>
                </a:cxn>
                <a:cxn ang="0">
                  <a:pos x="0" y="4"/>
                </a:cxn>
                <a:cxn ang="0">
                  <a:pos x="0" y="6"/>
                </a:cxn>
                <a:cxn ang="0">
                  <a:pos x="1" y="7"/>
                </a:cxn>
                <a:cxn ang="0">
                  <a:pos x="140" y="281"/>
                </a:cxn>
                <a:cxn ang="0">
                  <a:pos x="143" y="283"/>
                </a:cxn>
                <a:cxn ang="0">
                  <a:pos x="144" y="284"/>
                </a:cxn>
                <a:cxn ang="0">
                  <a:pos x="146" y="284"/>
                </a:cxn>
                <a:cxn ang="0">
                  <a:pos x="148" y="283"/>
                </a:cxn>
                <a:cxn ang="0">
                  <a:pos x="149" y="282"/>
                </a:cxn>
                <a:cxn ang="0">
                  <a:pos x="150" y="281"/>
                </a:cxn>
                <a:cxn ang="0">
                  <a:pos x="151" y="279"/>
                </a:cxn>
                <a:cxn ang="0">
                  <a:pos x="151" y="278"/>
                </a:cxn>
                <a:cxn ang="0">
                  <a:pos x="150" y="276"/>
                </a:cxn>
                <a:cxn ang="0">
                  <a:pos x="10" y="3"/>
                </a:cxn>
                <a:cxn ang="0">
                  <a:pos x="10" y="3"/>
                </a:cxn>
              </a:cxnLst>
              <a:rect l="0" t="0" r="r" b="b"/>
              <a:pathLst>
                <a:path w="152" h="285">
                  <a:moveTo>
                    <a:pt x="10" y="3"/>
                  </a:moveTo>
                  <a:lnTo>
                    <a:pt x="9" y="1"/>
                  </a:lnTo>
                  <a:lnTo>
                    <a:pt x="8" y="0"/>
                  </a:lnTo>
                  <a:lnTo>
                    <a:pt x="7" y="0"/>
                  </a:lnTo>
                  <a:lnTo>
                    <a:pt x="5" y="0"/>
                  </a:lnTo>
                  <a:lnTo>
                    <a:pt x="3" y="0"/>
                  </a:lnTo>
                  <a:lnTo>
                    <a:pt x="2" y="1"/>
                  </a:lnTo>
                  <a:lnTo>
                    <a:pt x="1" y="3"/>
                  </a:lnTo>
                  <a:lnTo>
                    <a:pt x="0" y="4"/>
                  </a:lnTo>
                  <a:lnTo>
                    <a:pt x="0" y="6"/>
                  </a:lnTo>
                  <a:lnTo>
                    <a:pt x="1" y="7"/>
                  </a:lnTo>
                  <a:lnTo>
                    <a:pt x="140" y="281"/>
                  </a:lnTo>
                  <a:lnTo>
                    <a:pt x="143" y="283"/>
                  </a:lnTo>
                  <a:lnTo>
                    <a:pt x="144" y="284"/>
                  </a:lnTo>
                  <a:lnTo>
                    <a:pt x="146" y="284"/>
                  </a:lnTo>
                  <a:lnTo>
                    <a:pt x="148" y="283"/>
                  </a:lnTo>
                  <a:lnTo>
                    <a:pt x="149" y="282"/>
                  </a:lnTo>
                  <a:lnTo>
                    <a:pt x="150" y="281"/>
                  </a:lnTo>
                  <a:lnTo>
                    <a:pt x="151" y="279"/>
                  </a:lnTo>
                  <a:lnTo>
                    <a:pt x="151" y="278"/>
                  </a:lnTo>
                  <a:lnTo>
                    <a:pt x="150" y="276"/>
                  </a:lnTo>
                  <a:lnTo>
                    <a:pt x="10" y="3"/>
                  </a:lnTo>
                  <a:lnTo>
                    <a:pt x="10" y="3"/>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66" name="Line 146"/>
            <p:cNvSpPr>
              <a:spLocks noChangeShapeType="1"/>
            </p:cNvSpPr>
            <p:nvPr/>
          </p:nvSpPr>
          <p:spPr bwMode="auto">
            <a:xfrm>
              <a:off x="4413" y="240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67" name="Freeform 147"/>
            <p:cNvSpPr>
              <a:spLocks/>
            </p:cNvSpPr>
            <p:nvPr/>
          </p:nvSpPr>
          <p:spPr bwMode="auto">
            <a:xfrm>
              <a:off x="4408" y="2391"/>
              <a:ext cx="151" cy="21"/>
            </a:xfrm>
            <a:custGeom>
              <a:avLst/>
              <a:gdLst/>
              <a:ahLst/>
              <a:cxnLst>
                <a:cxn ang="0">
                  <a:pos x="5" y="10"/>
                </a:cxn>
                <a:cxn ang="0">
                  <a:pos x="3" y="10"/>
                </a:cxn>
                <a:cxn ang="0">
                  <a:pos x="2" y="11"/>
                </a:cxn>
                <a:cxn ang="0">
                  <a:pos x="1" y="13"/>
                </a:cxn>
                <a:cxn ang="0">
                  <a:pos x="0" y="14"/>
                </a:cxn>
                <a:cxn ang="0">
                  <a:pos x="0" y="16"/>
                </a:cxn>
                <a:cxn ang="0">
                  <a:pos x="0" y="17"/>
                </a:cxn>
                <a:cxn ang="0">
                  <a:pos x="1" y="19"/>
                </a:cxn>
                <a:cxn ang="0">
                  <a:pos x="2" y="20"/>
                </a:cxn>
                <a:cxn ang="0">
                  <a:pos x="4" y="21"/>
                </a:cxn>
                <a:cxn ang="0">
                  <a:pos x="6" y="21"/>
                </a:cxn>
                <a:cxn ang="0">
                  <a:pos x="145" y="11"/>
                </a:cxn>
                <a:cxn ang="0">
                  <a:pos x="148" y="10"/>
                </a:cxn>
                <a:cxn ang="0">
                  <a:pos x="149" y="9"/>
                </a:cxn>
                <a:cxn ang="0">
                  <a:pos x="150" y="7"/>
                </a:cxn>
                <a:cxn ang="0">
                  <a:pos x="150" y="6"/>
                </a:cxn>
                <a:cxn ang="0">
                  <a:pos x="150" y="4"/>
                </a:cxn>
                <a:cxn ang="0">
                  <a:pos x="149" y="2"/>
                </a:cxn>
                <a:cxn ang="0">
                  <a:pos x="148" y="1"/>
                </a:cxn>
                <a:cxn ang="0">
                  <a:pos x="146" y="0"/>
                </a:cxn>
                <a:cxn ang="0">
                  <a:pos x="144" y="0"/>
                </a:cxn>
                <a:cxn ang="0">
                  <a:pos x="5" y="10"/>
                </a:cxn>
                <a:cxn ang="0">
                  <a:pos x="5" y="10"/>
                </a:cxn>
              </a:cxnLst>
              <a:rect l="0" t="0" r="r" b="b"/>
              <a:pathLst>
                <a:path w="151" h="22">
                  <a:moveTo>
                    <a:pt x="5" y="10"/>
                  </a:moveTo>
                  <a:lnTo>
                    <a:pt x="3" y="10"/>
                  </a:lnTo>
                  <a:lnTo>
                    <a:pt x="2" y="11"/>
                  </a:lnTo>
                  <a:lnTo>
                    <a:pt x="1" y="13"/>
                  </a:lnTo>
                  <a:lnTo>
                    <a:pt x="0" y="14"/>
                  </a:lnTo>
                  <a:lnTo>
                    <a:pt x="0" y="16"/>
                  </a:lnTo>
                  <a:lnTo>
                    <a:pt x="0" y="17"/>
                  </a:lnTo>
                  <a:lnTo>
                    <a:pt x="1" y="19"/>
                  </a:lnTo>
                  <a:lnTo>
                    <a:pt x="2" y="20"/>
                  </a:lnTo>
                  <a:lnTo>
                    <a:pt x="4" y="21"/>
                  </a:lnTo>
                  <a:lnTo>
                    <a:pt x="6" y="21"/>
                  </a:lnTo>
                  <a:lnTo>
                    <a:pt x="145" y="11"/>
                  </a:lnTo>
                  <a:lnTo>
                    <a:pt x="148" y="10"/>
                  </a:lnTo>
                  <a:lnTo>
                    <a:pt x="149" y="9"/>
                  </a:lnTo>
                  <a:lnTo>
                    <a:pt x="150" y="7"/>
                  </a:lnTo>
                  <a:lnTo>
                    <a:pt x="150" y="6"/>
                  </a:lnTo>
                  <a:lnTo>
                    <a:pt x="150" y="4"/>
                  </a:lnTo>
                  <a:lnTo>
                    <a:pt x="149" y="2"/>
                  </a:lnTo>
                  <a:lnTo>
                    <a:pt x="148" y="1"/>
                  </a:lnTo>
                  <a:lnTo>
                    <a:pt x="146" y="0"/>
                  </a:lnTo>
                  <a:lnTo>
                    <a:pt x="144" y="0"/>
                  </a:lnTo>
                  <a:lnTo>
                    <a:pt x="5" y="10"/>
                  </a:lnTo>
                  <a:lnTo>
                    <a:pt x="5" y="1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68" name="Line 148"/>
            <p:cNvSpPr>
              <a:spLocks noChangeShapeType="1"/>
            </p:cNvSpPr>
            <p:nvPr/>
          </p:nvSpPr>
          <p:spPr bwMode="auto">
            <a:xfrm>
              <a:off x="4551" y="239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69" name="Freeform 149"/>
            <p:cNvSpPr>
              <a:spLocks/>
            </p:cNvSpPr>
            <p:nvPr/>
          </p:nvSpPr>
          <p:spPr bwMode="auto">
            <a:xfrm>
              <a:off x="4548" y="2347"/>
              <a:ext cx="151" cy="56"/>
            </a:xfrm>
            <a:custGeom>
              <a:avLst/>
              <a:gdLst/>
              <a:ahLst/>
              <a:cxnLst>
                <a:cxn ang="0">
                  <a:pos x="3" y="44"/>
                </a:cxn>
                <a:cxn ang="0">
                  <a:pos x="2" y="45"/>
                </a:cxn>
                <a:cxn ang="0">
                  <a:pos x="1" y="46"/>
                </a:cxn>
                <a:cxn ang="0">
                  <a:pos x="0" y="48"/>
                </a:cxn>
                <a:cxn ang="0">
                  <a:pos x="0" y="50"/>
                </a:cxn>
                <a:cxn ang="0">
                  <a:pos x="0" y="52"/>
                </a:cxn>
                <a:cxn ang="0">
                  <a:pos x="1" y="53"/>
                </a:cxn>
                <a:cxn ang="0">
                  <a:pos x="2" y="54"/>
                </a:cxn>
                <a:cxn ang="0">
                  <a:pos x="3" y="55"/>
                </a:cxn>
                <a:cxn ang="0">
                  <a:pos x="5" y="55"/>
                </a:cxn>
                <a:cxn ang="0">
                  <a:pos x="6" y="55"/>
                </a:cxn>
                <a:cxn ang="0">
                  <a:pos x="145" y="11"/>
                </a:cxn>
                <a:cxn ang="0">
                  <a:pos x="149" y="9"/>
                </a:cxn>
                <a:cxn ang="0">
                  <a:pos x="149" y="7"/>
                </a:cxn>
                <a:cxn ang="0">
                  <a:pos x="150" y="6"/>
                </a:cxn>
                <a:cxn ang="0">
                  <a:pos x="150" y="4"/>
                </a:cxn>
                <a:cxn ang="0">
                  <a:pos x="149" y="3"/>
                </a:cxn>
                <a:cxn ang="0">
                  <a:pos x="148" y="1"/>
                </a:cxn>
                <a:cxn ang="0">
                  <a:pos x="146" y="0"/>
                </a:cxn>
                <a:cxn ang="0">
                  <a:pos x="144" y="0"/>
                </a:cxn>
                <a:cxn ang="0">
                  <a:pos x="142" y="0"/>
                </a:cxn>
                <a:cxn ang="0">
                  <a:pos x="3" y="44"/>
                </a:cxn>
                <a:cxn ang="0">
                  <a:pos x="3" y="44"/>
                </a:cxn>
              </a:cxnLst>
              <a:rect l="0" t="0" r="r" b="b"/>
              <a:pathLst>
                <a:path w="151" h="56">
                  <a:moveTo>
                    <a:pt x="3" y="44"/>
                  </a:moveTo>
                  <a:lnTo>
                    <a:pt x="2" y="45"/>
                  </a:lnTo>
                  <a:lnTo>
                    <a:pt x="1" y="46"/>
                  </a:lnTo>
                  <a:lnTo>
                    <a:pt x="0" y="48"/>
                  </a:lnTo>
                  <a:lnTo>
                    <a:pt x="0" y="50"/>
                  </a:lnTo>
                  <a:lnTo>
                    <a:pt x="0" y="52"/>
                  </a:lnTo>
                  <a:lnTo>
                    <a:pt x="1" y="53"/>
                  </a:lnTo>
                  <a:lnTo>
                    <a:pt x="2" y="54"/>
                  </a:lnTo>
                  <a:lnTo>
                    <a:pt x="3" y="55"/>
                  </a:lnTo>
                  <a:lnTo>
                    <a:pt x="5" y="55"/>
                  </a:lnTo>
                  <a:lnTo>
                    <a:pt x="6" y="55"/>
                  </a:lnTo>
                  <a:lnTo>
                    <a:pt x="145" y="11"/>
                  </a:lnTo>
                  <a:lnTo>
                    <a:pt x="149" y="9"/>
                  </a:lnTo>
                  <a:lnTo>
                    <a:pt x="149" y="7"/>
                  </a:lnTo>
                  <a:lnTo>
                    <a:pt x="150" y="6"/>
                  </a:lnTo>
                  <a:lnTo>
                    <a:pt x="150" y="4"/>
                  </a:lnTo>
                  <a:lnTo>
                    <a:pt x="149" y="3"/>
                  </a:lnTo>
                  <a:lnTo>
                    <a:pt x="148" y="1"/>
                  </a:lnTo>
                  <a:lnTo>
                    <a:pt x="146" y="0"/>
                  </a:lnTo>
                  <a:lnTo>
                    <a:pt x="144" y="0"/>
                  </a:lnTo>
                  <a:lnTo>
                    <a:pt x="142" y="0"/>
                  </a:lnTo>
                  <a:lnTo>
                    <a:pt x="3" y="44"/>
                  </a:lnTo>
                  <a:lnTo>
                    <a:pt x="3" y="44"/>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70" name="Line 150"/>
            <p:cNvSpPr>
              <a:spLocks noChangeShapeType="1"/>
            </p:cNvSpPr>
            <p:nvPr/>
          </p:nvSpPr>
          <p:spPr bwMode="auto">
            <a:xfrm>
              <a:off x="4690" y="2347"/>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71" name="Freeform 151"/>
            <p:cNvSpPr>
              <a:spLocks/>
            </p:cNvSpPr>
            <p:nvPr/>
          </p:nvSpPr>
          <p:spPr bwMode="auto">
            <a:xfrm>
              <a:off x="4687" y="2271"/>
              <a:ext cx="151" cy="85"/>
            </a:xfrm>
            <a:custGeom>
              <a:avLst/>
              <a:gdLst/>
              <a:ahLst/>
              <a:cxnLst>
                <a:cxn ang="0">
                  <a:pos x="3" y="77"/>
                </a:cxn>
                <a:cxn ang="0">
                  <a:pos x="2" y="78"/>
                </a:cxn>
                <a:cxn ang="0">
                  <a:pos x="1" y="79"/>
                </a:cxn>
                <a:cxn ang="0">
                  <a:pos x="0" y="81"/>
                </a:cxn>
                <a:cxn ang="0">
                  <a:pos x="0" y="83"/>
                </a:cxn>
                <a:cxn ang="0">
                  <a:pos x="1" y="84"/>
                </a:cxn>
                <a:cxn ang="0">
                  <a:pos x="2" y="85"/>
                </a:cxn>
                <a:cxn ang="0">
                  <a:pos x="3" y="86"/>
                </a:cxn>
                <a:cxn ang="0">
                  <a:pos x="4" y="87"/>
                </a:cxn>
                <a:cxn ang="0">
                  <a:pos x="6" y="87"/>
                </a:cxn>
                <a:cxn ang="0">
                  <a:pos x="8" y="86"/>
                </a:cxn>
                <a:cxn ang="0">
                  <a:pos x="147" y="10"/>
                </a:cxn>
                <a:cxn ang="0">
                  <a:pos x="150" y="7"/>
                </a:cxn>
                <a:cxn ang="0">
                  <a:pos x="150" y="6"/>
                </a:cxn>
                <a:cxn ang="0">
                  <a:pos x="150" y="4"/>
                </a:cxn>
                <a:cxn ang="0">
                  <a:pos x="150" y="3"/>
                </a:cxn>
                <a:cxn ang="0">
                  <a:pos x="149" y="1"/>
                </a:cxn>
                <a:cxn ang="0">
                  <a:pos x="147" y="0"/>
                </a:cxn>
                <a:cxn ang="0">
                  <a:pos x="145" y="0"/>
                </a:cxn>
                <a:cxn ang="0">
                  <a:pos x="144" y="0"/>
                </a:cxn>
                <a:cxn ang="0">
                  <a:pos x="142" y="0"/>
                </a:cxn>
                <a:cxn ang="0">
                  <a:pos x="3" y="77"/>
                </a:cxn>
                <a:cxn ang="0">
                  <a:pos x="3" y="77"/>
                </a:cxn>
              </a:cxnLst>
              <a:rect l="0" t="0" r="r" b="b"/>
              <a:pathLst>
                <a:path w="151" h="88">
                  <a:moveTo>
                    <a:pt x="3" y="77"/>
                  </a:moveTo>
                  <a:lnTo>
                    <a:pt x="2" y="78"/>
                  </a:lnTo>
                  <a:lnTo>
                    <a:pt x="1" y="79"/>
                  </a:lnTo>
                  <a:lnTo>
                    <a:pt x="0" y="81"/>
                  </a:lnTo>
                  <a:lnTo>
                    <a:pt x="0" y="83"/>
                  </a:lnTo>
                  <a:lnTo>
                    <a:pt x="1" y="84"/>
                  </a:lnTo>
                  <a:lnTo>
                    <a:pt x="2" y="85"/>
                  </a:lnTo>
                  <a:lnTo>
                    <a:pt x="3" y="86"/>
                  </a:lnTo>
                  <a:lnTo>
                    <a:pt x="4" y="87"/>
                  </a:lnTo>
                  <a:lnTo>
                    <a:pt x="6" y="87"/>
                  </a:lnTo>
                  <a:lnTo>
                    <a:pt x="8" y="86"/>
                  </a:lnTo>
                  <a:lnTo>
                    <a:pt x="147" y="10"/>
                  </a:lnTo>
                  <a:lnTo>
                    <a:pt x="150" y="7"/>
                  </a:lnTo>
                  <a:lnTo>
                    <a:pt x="150" y="6"/>
                  </a:lnTo>
                  <a:lnTo>
                    <a:pt x="150" y="4"/>
                  </a:lnTo>
                  <a:lnTo>
                    <a:pt x="150" y="3"/>
                  </a:lnTo>
                  <a:lnTo>
                    <a:pt x="149" y="1"/>
                  </a:lnTo>
                  <a:lnTo>
                    <a:pt x="147" y="0"/>
                  </a:lnTo>
                  <a:lnTo>
                    <a:pt x="145" y="0"/>
                  </a:lnTo>
                  <a:lnTo>
                    <a:pt x="144" y="0"/>
                  </a:lnTo>
                  <a:lnTo>
                    <a:pt x="142" y="0"/>
                  </a:lnTo>
                  <a:lnTo>
                    <a:pt x="3" y="77"/>
                  </a:lnTo>
                  <a:lnTo>
                    <a:pt x="3" y="77"/>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72" name="Line 152"/>
            <p:cNvSpPr>
              <a:spLocks noChangeShapeType="1"/>
            </p:cNvSpPr>
            <p:nvPr/>
          </p:nvSpPr>
          <p:spPr bwMode="auto">
            <a:xfrm>
              <a:off x="4833" y="2271"/>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73" name="Freeform 153"/>
            <p:cNvSpPr>
              <a:spLocks/>
            </p:cNvSpPr>
            <p:nvPr/>
          </p:nvSpPr>
          <p:spPr bwMode="auto">
            <a:xfrm>
              <a:off x="4826" y="2271"/>
              <a:ext cx="151" cy="43"/>
            </a:xfrm>
            <a:custGeom>
              <a:avLst/>
              <a:gdLst/>
              <a:ahLst/>
              <a:cxnLst>
                <a:cxn ang="0">
                  <a:pos x="7" y="0"/>
                </a:cxn>
                <a:cxn ang="0">
                  <a:pos x="5" y="0"/>
                </a:cxn>
                <a:cxn ang="0">
                  <a:pos x="3" y="0"/>
                </a:cxn>
                <a:cxn ang="0">
                  <a:pos x="2" y="1"/>
                </a:cxn>
                <a:cxn ang="0">
                  <a:pos x="1" y="2"/>
                </a:cxn>
                <a:cxn ang="0">
                  <a:pos x="0" y="4"/>
                </a:cxn>
                <a:cxn ang="0">
                  <a:pos x="0" y="5"/>
                </a:cxn>
                <a:cxn ang="0">
                  <a:pos x="1" y="7"/>
                </a:cxn>
                <a:cxn ang="0">
                  <a:pos x="1" y="9"/>
                </a:cxn>
                <a:cxn ang="0">
                  <a:pos x="3" y="10"/>
                </a:cxn>
                <a:cxn ang="0">
                  <a:pos x="4" y="10"/>
                </a:cxn>
                <a:cxn ang="0">
                  <a:pos x="144" y="42"/>
                </a:cxn>
                <a:cxn ang="0">
                  <a:pos x="147" y="42"/>
                </a:cxn>
                <a:cxn ang="0">
                  <a:pos x="149" y="41"/>
                </a:cxn>
                <a:cxn ang="0">
                  <a:pos x="150" y="40"/>
                </a:cxn>
                <a:cxn ang="0">
                  <a:pos x="150" y="38"/>
                </a:cxn>
                <a:cxn ang="0">
                  <a:pos x="150" y="37"/>
                </a:cxn>
                <a:cxn ang="0">
                  <a:pos x="150" y="35"/>
                </a:cxn>
                <a:cxn ang="0">
                  <a:pos x="149" y="33"/>
                </a:cxn>
                <a:cxn ang="0">
                  <a:pos x="148" y="32"/>
                </a:cxn>
                <a:cxn ang="0">
                  <a:pos x="147" y="32"/>
                </a:cxn>
                <a:cxn ang="0">
                  <a:pos x="7" y="0"/>
                </a:cxn>
                <a:cxn ang="0">
                  <a:pos x="7" y="0"/>
                </a:cxn>
              </a:cxnLst>
              <a:rect l="0" t="0" r="r" b="b"/>
              <a:pathLst>
                <a:path w="151" h="43">
                  <a:moveTo>
                    <a:pt x="7" y="0"/>
                  </a:moveTo>
                  <a:lnTo>
                    <a:pt x="5" y="0"/>
                  </a:lnTo>
                  <a:lnTo>
                    <a:pt x="3" y="0"/>
                  </a:lnTo>
                  <a:lnTo>
                    <a:pt x="2" y="1"/>
                  </a:lnTo>
                  <a:lnTo>
                    <a:pt x="1" y="2"/>
                  </a:lnTo>
                  <a:lnTo>
                    <a:pt x="0" y="4"/>
                  </a:lnTo>
                  <a:lnTo>
                    <a:pt x="0" y="5"/>
                  </a:lnTo>
                  <a:lnTo>
                    <a:pt x="1" y="7"/>
                  </a:lnTo>
                  <a:lnTo>
                    <a:pt x="1" y="9"/>
                  </a:lnTo>
                  <a:lnTo>
                    <a:pt x="3" y="10"/>
                  </a:lnTo>
                  <a:lnTo>
                    <a:pt x="4" y="10"/>
                  </a:lnTo>
                  <a:lnTo>
                    <a:pt x="144" y="42"/>
                  </a:lnTo>
                  <a:lnTo>
                    <a:pt x="147" y="42"/>
                  </a:lnTo>
                  <a:lnTo>
                    <a:pt x="149" y="41"/>
                  </a:lnTo>
                  <a:lnTo>
                    <a:pt x="150" y="40"/>
                  </a:lnTo>
                  <a:lnTo>
                    <a:pt x="150" y="38"/>
                  </a:lnTo>
                  <a:lnTo>
                    <a:pt x="150" y="37"/>
                  </a:lnTo>
                  <a:lnTo>
                    <a:pt x="150" y="35"/>
                  </a:lnTo>
                  <a:lnTo>
                    <a:pt x="149" y="33"/>
                  </a:lnTo>
                  <a:lnTo>
                    <a:pt x="148" y="32"/>
                  </a:lnTo>
                  <a:lnTo>
                    <a:pt x="147" y="32"/>
                  </a:lnTo>
                  <a:lnTo>
                    <a:pt x="7" y="0"/>
                  </a:lnTo>
                  <a:lnTo>
                    <a:pt x="7" y="0"/>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sp>
          <p:nvSpPr>
            <p:cNvPr id="619674" name="Line 154"/>
            <p:cNvSpPr>
              <a:spLocks noChangeShapeType="1"/>
            </p:cNvSpPr>
            <p:nvPr/>
          </p:nvSpPr>
          <p:spPr bwMode="auto">
            <a:xfrm>
              <a:off x="4975" y="2304"/>
              <a:ext cx="0" cy="0"/>
            </a:xfrm>
            <a:prstGeom prst="line">
              <a:avLst/>
            </a:prstGeom>
            <a:noFill/>
            <a:ln w="9247">
              <a:solidFill>
                <a:schemeClr val="tx1"/>
              </a:solidFill>
              <a:round/>
              <a:headEnd/>
              <a:tailEnd/>
            </a:ln>
            <a:effectLst/>
          </p:spPr>
          <p:txBody>
            <a:bodyPr wrap="none" anchor="ctr"/>
            <a:lstStyle/>
            <a:p>
              <a:pPr>
                <a:defRPr/>
              </a:pPr>
              <a:endParaRPr lang="en-US" sz="2000"/>
            </a:p>
          </p:txBody>
        </p:sp>
        <p:sp>
          <p:nvSpPr>
            <p:cNvPr id="619675" name="Freeform 155"/>
            <p:cNvSpPr>
              <a:spLocks/>
            </p:cNvSpPr>
            <p:nvPr/>
          </p:nvSpPr>
          <p:spPr bwMode="auto">
            <a:xfrm>
              <a:off x="4966" y="2303"/>
              <a:ext cx="151" cy="144"/>
            </a:xfrm>
            <a:custGeom>
              <a:avLst/>
              <a:gdLst/>
              <a:ahLst/>
              <a:cxnLst>
                <a:cxn ang="0">
                  <a:pos x="9" y="1"/>
                </a:cxn>
                <a:cxn ang="0">
                  <a:pos x="7" y="0"/>
                </a:cxn>
                <a:cxn ang="0">
                  <a:pos x="6" y="0"/>
                </a:cxn>
                <a:cxn ang="0">
                  <a:pos x="4" y="0"/>
                </a:cxn>
                <a:cxn ang="0">
                  <a:pos x="3" y="0"/>
                </a:cxn>
                <a:cxn ang="0">
                  <a:pos x="1" y="1"/>
                </a:cxn>
                <a:cxn ang="0">
                  <a:pos x="0" y="3"/>
                </a:cxn>
                <a:cxn ang="0">
                  <a:pos x="0" y="4"/>
                </a:cxn>
                <a:cxn ang="0">
                  <a:pos x="0" y="6"/>
                </a:cxn>
                <a:cxn ang="0">
                  <a:pos x="0" y="7"/>
                </a:cxn>
                <a:cxn ang="0">
                  <a:pos x="2" y="9"/>
                </a:cxn>
                <a:cxn ang="0">
                  <a:pos x="141" y="142"/>
                </a:cxn>
                <a:cxn ang="0">
                  <a:pos x="144" y="143"/>
                </a:cxn>
                <a:cxn ang="0">
                  <a:pos x="146" y="143"/>
                </a:cxn>
                <a:cxn ang="0">
                  <a:pos x="147" y="143"/>
                </a:cxn>
                <a:cxn ang="0">
                  <a:pos x="148" y="142"/>
                </a:cxn>
                <a:cxn ang="0">
                  <a:pos x="149" y="140"/>
                </a:cxn>
                <a:cxn ang="0">
                  <a:pos x="150" y="139"/>
                </a:cxn>
                <a:cxn ang="0">
                  <a:pos x="150" y="136"/>
                </a:cxn>
                <a:cxn ang="0">
                  <a:pos x="149" y="135"/>
                </a:cxn>
                <a:cxn ang="0">
                  <a:pos x="148" y="134"/>
                </a:cxn>
                <a:cxn ang="0">
                  <a:pos x="9" y="1"/>
                </a:cxn>
                <a:cxn ang="0">
                  <a:pos x="9" y="1"/>
                </a:cxn>
              </a:cxnLst>
              <a:rect l="0" t="0" r="r" b="b"/>
              <a:pathLst>
                <a:path w="151" h="144">
                  <a:moveTo>
                    <a:pt x="9" y="1"/>
                  </a:moveTo>
                  <a:lnTo>
                    <a:pt x="7" y="0"/>
                  </a:lnTo>
                  <a:lnTo>
                    <a:pt x="6" y="0"/>
                  </a:lnTo>
                  <a:lnTo>
                    <a:pt x="4" y="0"/>
                  </a:lnTo>
                  <a:lnTo>
                    <a:pt x="3" y="0"/>
                  </a:lnTo>
                  <a:lnTo>
                    <a:pt x="1" y="1"/>
                  </a:lnTo>
                  <a:lnTo>
                    <a:pt x="0" y="3"/>
                  </a:lnTo>
                  <a:lnTo>
                    <a:pt x="0" y="4"/>
                  </a:lnTo>
                  <a:lnTo>
                    <a:pt x="0" y="6"/>
                  </a:lnTo>
                  <a:lnTo>
                    <a:pt x="0" y="7"/>
                  </a:lnTo>
                  <a:lnTo>
                    <a:pt x="2" y="9"/>
                  </a:lnTo>
                  <a:lnTo>
                    <a:pt x="141" y="142"/>
                  </a:lnTo>
                  <a:lnTo>
                    <a:pt x="144" y="143"/>
                  </a:lnTo>
                  <a:lnTo>
                    <a:pt x="146" y="143"/>
                  </a:lnTo>
                  <a:lnTo>
                    <a:pt x="147" y="143"/>
                  </a:lnTo>
                  <a:lnTo>
                    <a:pt x="148" y="142"/>
                  </a:lnTo>
                  <a:lnTo>
                    <a:pt x="149" y="140"/>
                  </a:lnTo>
                  <a:lnTo>
                    <a:pt x="150" y="139"/>
                  </a:lnTo>
                  <a:lnTo>
                    <a:pt x="150" y="136"/>
                  </a:lnTo>
                  <a:lnTo>
                    <a:pt x="149" y="135"/>
                  </a:lnTo>
                  <a:lnTo>
                    <a:pt x="148" y="134"/>
                  </a:lnTo>
                  <a:lnTo>
                    <a:pt x="9" y="1"/>
                  </a:lnTo>
                  <a:lnTo>
                    <a:pt x="9" y="1"/>
                  </a:lnTo>
                </a:path>
              </a:pathLst>
            </a:custGeom>
            <a:solidFill>
              <a:srgbClr val="E10000"/>
            </a:solidFill>
            <a:ln w="47307" cap="flat" cmpd="sng">
              <a:solidFill>
                <a:schemeClr val="tx1"/>
              </a:solidFill>
              <a:prstDash val="solid"/>
              <a:round/>
              <a:headEnd type="none" w="med" len="med"/>
              <a:tailEnd type="none" w="med" len="med"/>
            </a:ln>
            <a:effectLst/>
          </p:spPr>
          <p:txBody>
            <a:bodyPr/>
            <a:lstStyle/>
            <a:p>
              <a:pPr>
                <a:defRPr/>
              </a:pPr>
              <a:endParaRPr lang="en-US" sz="2000"/>
            </a:p>
          </p:txBody>
        </p:sp>
        <p:grpSp>
          <p:nvGrpSpPr>
            <p:cNvPr id="51327" name="Group 156"/>
            <p:cNvGrpSpPr>
              <a:grpSpLocks/>
            </p:cNvGrpSpPr>
            <p:nvPr/>
          </p:nvGrpSpPr>
          <p:grpSpPr bwMode="auto">
            <a:xfrm>
              <a:off x="528" y="1065"/>
              <a:ext cx="341" cy="2805"/>
              <a:chOff x="528" y="1065"/>
              <a:chExt cx="341" cy="2805"/>
            </a:xfrm>
          </p:grpSpPr>
          <p:sp>
            <p:nvSpPr>
              <p:cNvPr id="51328" name="Text Box 157"/>
              <p:cNvSpPr txBox="1">
                <a:spLocks noChangeArrowheads="1"/>
              </p:cNvSpPr>
              <p:nvPr/>
            </p:nvSpPr>
            <p:spPr bwMode="auto">
              <a:xfrm>
                <a:off x="800" y="3301"/>
                <a:ext cx="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5</a:t>
                </a:r>
              </a:p>
            </p:txBody>
          </p:sp>
          <p:sp>
            <p:nvSpPr>
              <p:cNvPr id="51329" name="Text Box 158"/>
              <p:cNvSpPr txBox="1">
                <a:spLocks noChangeArrowheads="1"/>
              </p:cNvSpPr>
              <p:nvPr/>
            </p:nvSpPr>
            <p:spPr bwMode="auto">
              <a:xfrm>
                <a:off x="736" y="2853"/>
                <a:ext cx="13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10</a:t>
                </a:r>
              </a:p>
            </p:txBody>
          </p:sp>
          <p:sp>
            <p:nvSpPr>
              <p:cNvPr id="51330" name="Text Box 159"/>
              <p:cNvSpPr txBox="1">
                <a:spLocks noChangeArrowheads="1"/>
              </p:cNvSpPr>
              <p:nvPr/>
            </p:nvSpPr>
            <p:spPr bwMode="auto">
              <a:xfrm>
                <a:off x="736" y="2406"/>
                <a:ext cx="13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15</a:t>
                </a:r>
              </a:p>
            </p:txBody>
          </p:sp>
          <p:sp>
            <p:nvSpPr>
              <p:cNvPr id="51331" name="Text Box 160"/>
              <p:cNvSpPr txBox="1">
                <a:spLocks noChangeArrowheads="1"/>
              </p:cNvSpPr>
              <p:nvPr/>
            </p:nvSpPr>
            <p:spPr bwMode="auto">
              <a:xfrm>
                <a:off x="736" y="1959"/>
                <a:ext cx="13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20</a:t>
                </a:r>
              </a:p>
            </p:txBody>
          </p:sp>
          <p:sp>
            <p:nvSpPr>
              <p:cNvPr id="51332" name="Text Box 161"/>
              <p:cNvSpPr txBox="1">
                <a:spLocks noChangeArrowheads="1"/>
              </p:cNvSpPr>
              <p:nvPr/>
            </p:nvSpPr>
            <p:spPr bwMode="auto">
              <a:xfrm>
                <a:off x="736" y="1512"/>
                <a:ext cx="13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25</a:t>
                </a:r>
              </a:p>
            </p:txBody>
          </p:sp>
          <p:sp>
            <p:nvSpPr>
              <p:cNvPr id="51333" name="Text Box 162"/>
              <p:cNvSpPr txBox="1">
                <a:spLocks noChangeArrowheads="1"/>
              </p:cNvSpPr>
              <p:nvPr/>
            </p:nvSpPr>
            <p:spPr bwMode="auto">
              <a:xfrm>
                <a:off x="736" y="1065"/>
                <a:ext cx="13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30</a:t>
                </a:r>
              </a:p>
            </p:txBody>
          </p:sp>
          <p:sp>
            <p:nvSpPr>
              <p:cNvPr id="51334" name="Text Box 163"/>
              <p:cNvSpPr txBox="1">
                <a:spLocks noChangeArrowheads="1"/>
              </p:cNvSpPr>
              <p:nvPr/>
            </p:nvSpPr>
            <p:spPr bwMode="auto">
              <a:xfrm>
                <a:off x="800" y="3748"/>
                <a:ext cx="6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r">
                  <a:buClr>
                    <a:srgbClr val="104160"/>
                  </a:buClr>
                  <a:buSzPct val="90000"/>
                  <a:buFont typeface="Monotype Sorts" pitchFamily="2" charset="2"/>
                  <a:buNone/>
                </a:pPr>
                <a:r>
                  <a:rPr lang="en-US" altLang="en-US" sz="2000">
                    <a:latin typeface="+mn-lt"/>
                    <a:cs typeface="Arial" charset="0"/>
                  </a:rPr>
                  <a:t>0</a:t>
                </a:r>
              </a:p>
            </p:txBody>
          </p:sp>
          <p:sp>
            <p:nvSpPr>
              <p:cNvPr id="51335" name="Text Box 164"/>
              <p:cNvSpPr txBox="1">
                <a:spLocks noChangeArrowheads="1"/>
              </p:cNvSpPr>
              <p:nvPr/>
            </p:nvSpPr>
            <p:spPr bwMode="auto">
              <a:xfrm rot="-5400000">
                <a:off x="-561" y="2336"/>
                <a:ext cx="231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369888" eaLnBrk="0" hangingPunct="0">
                  <a:defRPr sz="2800">
                    <a:solidFill>
                      <a:schemeClr val="tx1"/>
                    </a:solidFill>
                    <a:latin typeface="Times New Roman" pitchFamily="18" charset="0"/>
                    <a:cs typeface="Times New Roman" pitchFamily="18" charset="0"/>
                  </a:defRPr>
                </a:lvl1pPr>
                <a:lvl2pPr marL="742950" indent="-285750" defTabSz="369888" eaLnBrk="0" hangingPunct="0">
                  <a:defRPr sz="2800">
                    <a:solidFill>
                      <a:schemeClr val="tx1"/>
                    </a:solidFill>
                    <a:latin typeface="Times New Roman" pitchFamily="18" charset="0"/>
                    <a:cs typeface="Times New Roman" pitchFamily="18" charset="0"/>
                  </a:defRPr>
                </a:lvl2pPr>
                <a:lvl3pPr marL="1143000" indent="-228600" defTabSz="369888" eaLnBrk="0" hangingPunct="0">
                  <a:defRPr sz="2800">
                    <a:solidFill>
                      <a:schemeClr val="tx1"/>
                    </a:solidFill>
                    <a:latin typeface="Times New Roman" pitchFamily="18" charset="0"/>
                    <a:cs typeface="Times New Roman" pitchFamily="18" charset="0"/>
                  </a:defRPr>
                </a:lvl3pPr>
                <a:lvl4pPr marL="1600200" indent="-228600" defTabSz="369888" eaLnBrk="0" hangingPunct="0">
                  <a:defRPr sz="2800">
                    <a:solidFill>
                      <a:schemeClr val="tx1"/>
                    </a:solidFill>
                    <a:latin typeface="Times New Roman" pitchFamily="18" charset="0"/>
                    <a:cs typeface="Times New Roman" pitchFamily="18" charset="0"/>
                  </a:defRPr>
                </a:lvl4pPr>
                <a:lvl5pPr marL="2057400" indent="-228600" defTabSz="369888" eaLnBrk="0" hangingPunct="0">
                  <a:defRPr sz="2800">
                    <a:solidFill>
                      <a:schemeClr val="tx1"/>
                    </a:solidFill>
                    <a:latin typeface="Times New Roman" pitchFamily="18" charset="0"/>
                    <a:cs typeface="Times New Roman" pitchFamily="18" charset="0"/>
                  </a:defRPr>
                </a:lvl5pPr>
                <a:lvl6pPr marL="25146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6pPr>
                <a:lvl7pPr marL="29718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7pPr>
                <a:lvl8pPr marL="34290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8pPr>
                <a:lvl9pPr marL="3886200" indent="-228600" defTabSz="369888" eaLnBrk="0" fontAlgn="base" hangingPunct="0">
                  <a:spcBef>
                    <a:spcPct val="0"/>
                  </a:spcBef>
                  <a:spcAft>
                    <a:spcPct val="0"/>
                  </a:spcAft>
                  <a:defRPr sz="2800">
                    <a:solidFill>
                      <a:schemeClr val="tx1"/>
                    </a:solidFill>
                    <a:latin typeface="Times New Roman" pitchFamily="18" charset="0"/>
                    <a:cs typeface="Times New Roman" pitchFamily="18" charset="0"/>
                  </a:defRPr>
                </a:lvl9pPr>
              </a:lstStyle>
              <a:p>
                <a:pPr algn="ctr">
                  <a:buClr>
                    <a:srgbClr val="104160"/>
                  </a:buClr>
                  <a:buSzPct val="90000"/>
                  <a:buFont typeface="Monotype Sorts" pitchFamily="2" charset="2"/>
                  <a:buNone/>
                </a:pPr>
                <a:r>
                  <a:rPr lang="es-GT" sz="2000" dirty="0">
                    <a:latin typeface="+mn-lt"/>
                    <a:cs typeface="Arial" charset="0"/>
                  </a:rPr>
                  <a:t>Casos </a:t>
                </a:r>
                <a:r>
                  <a:rPr lang="es-GT" sz="2000" dirty="0" err="1">
                    <a:latin typeface="+mn-lt"/>
                    <a:cs typeface="Arial" charset="0"/>
                  </a:rPr>
                  <a:t>noti</a:t>
                </a:r>
                <a:r>
                  <a:rPr lang="es-GT" sz="2000" noProof="0" dirty="0">
                    <a:latin typeface="+mn-lt"/>
                    <a:cs typeface="Arial" charset="0"/>
                  </a:rPr>
                  <a:t>ficados por </a:t>
                </a:r>
                <a:r>
                  <a:rPr lang="en-US" altLang="en-US" sz="2000" dirty="0">
                    <a:latin typeface="+mn-lt"/>
                    <a:cs typeface="Arial" charset="0"/>
                  </a:rPr>
                  <a:t>100,000 habitantes</a:t>
                </a:r>
              </a:p>
            </p:txBody>
          </p:sp>
        </p:grpSp>
      </p:grpSp>
      <p:sp>
        <p:nvSpPr>
          <p:cNvPr id="6" name="TextBox 5">
            <a:extLst>
              <a:ext uri="{FF2B5EF4-FFF2-40B4-BE49-F238E27FC236}">
                <a16:creationId xmlns:a16="http://schemas.microsoft.com/office/drawing/2014/main" id="{428FE399-9A35-BC81-17A7-95730D46EFBD}"/>
              </a:ext>
            </a:extLst>
          </p:cNvPr>
          <p:cNvSpPr txBox="1"/>
          <p:nvPr/>
        </p:nvSpPr>
        <p:spPr>
          <a:xfrm>
            <a:off x="1984381" y="2185510"/>
            <a:ext cx="9021076" cy="400110"/>
          </a:xfrm>
          <a:prstGeom prst="rect">
            <a:avLst/>
          </a:prstGeom>
          <a:noFill/>
        </p:spPr>
        <p:txBody>
          <a:bodyPr wrap="square">
            <a:spAutoFit/>
          </a:bodyPr>
          <a:lstStyle/>
          <a:p>
            <a:pPr marL="0" indent="0" algn="ctr">
              <a:buNone/>
            </a:pPr>
            <a:r>
              <a:rPr lang="es-ES" altLang="en-US" sz="2000" b="1" dirty="0"/>
              <a:t>Tasas de salmonelosis (por 100,000) por año, Estados Unidos, 1967-1997</a:t>
            </a:r>
            <a:endParaRPr lang="es-ES" sz="2000" b="1" dirty="0"/>
          </a:p>
        </p:txBody>
      </p:sp>
      <p:sp>
        <p:nvSpPr>
          <p:cNvPr id="5" name="Arrow: Down 4">
            <a:extLst>
              <a:ext uri="{FF2B5EF4-FFF2-40B4-BE49-F238E27FC236}">
                <a16:creationId xmlns:a16="http://schemas.microsoft.com/office/drawing/2014/main" id="{513B6529-3CFB-BEA4-E91B-28432E05EDC7}"/>
              </a:ext>
            </a:extLst>
          </p:cNvPr>
          <p:cNvSpPr/>
          <p:nvPr/>
        </p:nvSpPr>
        <p:spPr>
          <a:xfrm rot="5400000">
            <a:off x="7661207" y="2686823"/>
            <a:ext cx="182880" cy="640080"/>
          </a:xfrm>
          <a:prstGeom prst="downArrow">
            <a:avLst/>
          </a:prstGeom>
          <a:solidFill>
            <a:srgbClr val="00953A"/>
          </a:solidFill>
          <a:ln>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8710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C8CC66-9604-B113-7093-0B5BC9482C4D}"/>
              </a:ext>
            </a:extLst>
          </p:cNvPr>
          <p:cNvSpPr>
            <a:spLocks noGrp="1"/>
          </p:cNvSpPr>
          <p:nvPr>
            <p:ph sz="half" idx="2"/>
          </p:nvPr>
        </p:nvSpPr>
        <p:spPr>
          <a:xfrm>
            <a:off x="838200" y="1478857"/>
            <a:ext cx="6525126" cy="4639309"/>
          </a:xfrm>
        </p:spPr>
        <p:txBody>
          <a:bodyPr anchor="t"/>
          <a:lstStyle/>
          <a:p>
            <a:pPr marL="0" marR="0" indent="0">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Se produjo un brote de salmonelosis en Chicago, Illinois.</a:t>
            </a:r>
          </a:p>
          <a:p>
            <a:pPr lvl="1"/>
            <a:r>
              <a:rPr lang="es-ES" dirty="0">
                <a:effectLst/>
                <a:latin typeface="Arial" panose="020B0604020202020204" pitchFamily="34" charset="0"/>
                <a:ea typeface="Times New Roman" panose="02020603050405020304" pitchFamily="18" charset="0"/>
                <a:cs typeface="Arial" panose="020B0604020202020204" pitchFamily="34" charset="0"/>
              </a:rPr>
              <a:t>20,000 casos confirmados por laboratorio y muchos más sin confirmación de laboratorio que causaron el gran repunte en el número y la tasa de casos</a:t>
            </a:r>
          </a:p>
        </p:txBody>
      </p:sp>
      <p:sp>
        <p:nvSpPr>
          <p:cNvPr id="2" name="Title 1">
            <a:extLst>
              <a:ext uri="{FF2B5EF4-FFF2-40B4-BE49-F238E27FC236}">
                <a16:creationId xmlns:a16="http://schemas.microsoft.com/office/drawing/2014/main" id="{C1DD4D39-CFBE-D8CF-B35A-4AC323A476D5}"/>
              </a:ext>
            </a:extLst>
          </p:cNvPr>
          <p:cNvSpPr>
            <a:spLocks noGrp="1"/>
          </p:cNvSpPr>
          <p:nvPr>
            <p:ph type="title"/>
          </p:nvPr>
        </p:nvSpPr>
        <p:spPr>
          <a:xfrm>
            <a:off x="838201" y="0"/>
            <a:ext cx="9361714" cy="1247775"/>
          </a:xfrm>
        </p:spPr>
        <p:txBody>
          <a:bodyPr/>
          <a:lstStyle/>
          <a:p>
            <a:r>
              <a:rPr lang="es-ES" dirty="0"/>
              <a:t>Aumento aparente: </a:t>
            </a:r>
            <a:br>
              <a:rPr lang="es-ES" dirty="0"/>
            </a:br>
            <a:r>
              <a:rPr lang="es-ES" dirty="0"/>
              <a:t>Práctica 1: Respuesta</a:t>
            </a:r>
          </a:p>
        </p:txBody>
      </p:sp>
      <p:pic>
        <p:nvPicPr>
          <p:cNvPr id="5124" name="Picture 4" descr="red and white chicago signage">
            <a:extLst>
              <a:ext uri="{FF2B5EF4-FFF2-40B4-BE49-F238E27FC236}">
                <a16:creationId xmlns:a16="http://schemas.microsoft.com/office/drawing/2014/main" id="{85E8E7F2-1B47-ACC2-08DC-C2CCEB0242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581" r="35179" b="29168"/>
          <a:stretch/>
        </p:blipFill>
        <p:spPr bwMode="auto">
          <a:xfrm>
            <a:off x="7614788" y="1618105"/>
            <a:ext cx="2975627" cy="450006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8072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744729D-68C9-9852-88C5-5CFE13EDFE11}"/>
              </a:ext>
            </a:extLst>
          </p:cNvPr>
          <p:cNvSpPr>
            <a:spLocks noGrp="1"/>
          </p:cNvSpPr>
          <p:nvPr>
            <p:ph type="title"/>
          </p:nvPr>
        </p:nvSpPr>
        <p:spPr/>
        <p:txBody>
          <a:bodyPr/>
          <a:lstStyle/>
          <a:p>
            <a:r>
              <a:rPr lang="es-ES" dirty="0"/>
              <a:t>Aumento aparente: Práctica 2</a:t>
            </a:r>
          </a:p>
        </p:txBody>
      </p:sp>
      <p:pic>
        <p:nvPicPr>
          <p:cNvPr id="52227" name="Picture 3" descr="aidsgrap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296845"/>
            <a:ext cx="8959702" cy="4262913"/>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4459D03-C4BC-C056-5079-BD2E2BF6C192}"/>
              </a:ext>
            </a:extLst>
          </p:cNvPr>
          <p:cNvSpPr txBox="1">
            <a:spLocks/>
          </p:cNvSpPr>
          <p:nvPr/>
        </p:nvSpPr>
        <p:spPr>
          <a:xfrm>
            <a:off x="838200" y="1433950"/>
            <a:ext cx="10515600" cy="548640"/>
          </a:xfrm>
          <a:prstGeom prst="rect">
            <a:avLst/>
          </a:prstGeom>
          <a:solidFill>
            <a:schemeClr val="accent6">
              <a:lumMod val="20000"/>
              <a:lumOff val="80000"/>
            </a:schemeClr>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ES" altLang="en-US" dirty="0"/>
              <a:t>¿Qué cree que puede haber causado este aumento de casos?</a:t>
            </a:r>
          </a:p>
        </p:txBody>
      </p:sp>
      <p:sp>
        <p:nvSpPr>
          <p:cNvPr id="621572" name="Text Box 4"/>
          <p:cNvSpPr txBox="1">
            <a:spLocks noChangeArrowheads="1"/>
          </p:cNvSpPr>
          <p:nvPr/>
        </p:nvSpPr>
        <p:spPr bwMode="auto">
          <a:xfrm>
            <a:off x="5204406" y="2483829"/>
            <a:ext cx="1752600" cy="769441"/>
          </a:xfrm>
          <a:prstGeom prst="rect">
            <a:avLst/>
          </a:prstGeom>
          <a:solidFill>
            <a:schemeClr val="bg1"/>
          </a:solidFill>
          <a:ln w="9525">
            <a:noFill/>
            <a:miter lim="800000"/>
            <a:headEnd/>
            <a:tailEnd/>
          </a:ln>
          <a:effectLst/>
        </p:spPr>
        <p:txBody>
          <a:bodyPr>
            <a:spAutoFit/>
          </a:bodyPr>
          <a:lstStyle/>
          <a:p>
            <a:pPr algn="r">
              <a:spcBef>
                <a:spcPct val="50000"/>
              </a:spcBef>
              <a:defRPr/>
            </a:pPr>
            <a:r>
              <a:rPr lang="en-US" sz="4400" dirty="0">
                <a:solidFill>
                  <a:srgbClr val="000000"/>
                </a:solidFill>
                <a:effectLst>
                  <a:outerShdw blurRad="38100" dist="38100" dir="2700000" algn="tl">
                    <a:srgbClr val="C0C0C0"/>
                  </a:outerShdw>
                </a:effectLst>
              </a:rPr>
              <a:t>?</a:t>
            </a:r>
          </a:p>
        </p:txBody>
      </p:sp>
      <p:sp>
        <p:nvSpPr>
          <p:cNvPr id="6" name="TextBox 5">
            <a:extLst>
              <a:ext uri="{FF2B5EF4-FFF2-40B4-BE49-F238E27FC236}">
                <a16:creationId xmlns:a16="http://schemas.microsoft.com/office/drawing/2014/main" id="{91B80770-16FC-474E-8276-8C087D3F16B0}"/>
              </a:ext>
            </a:extLst>
          </p:cNvPr>
          <p:cNvSpPr txBox="1"/>
          <p:nvPr/>
        </p:nvSpPr>
        <p:spPr>
          <a:xfrm>
            <a:off x="4683797" y="6165280"/>
            <a:ext cx="1752600" cy="338554"/>
          </a:xfrm>
          <a:prstGeom prst="rect">
            <a:avLst/>
          </a:prstGeom>
          <a:solidFill>
            <a:schemeClr val="bg1"/>
          </a:solidFill>
        </p:spPr>
        <p:txBody>
          <a:bodyPr wrap="square" rtlCol="0">
            <a:spAutoFit/>
          </a:bodyPr>
          <a:lstStyle/>
          <a:p>
            <a:pPr algn="ctr" eaLnBrk="1" fontAlgn="auto" hangingPunct="1">
              <a:spcBef>
                <a:spcPts val="0"/>
              </a:spcBef>
              <a:spcAft>
                <a:spcPts val="0"/>
              </a:spcAft>
              <a:defRPr/>
            </a:pPr>
            <a:r>
              <a:rPr lang="es-ES" sz="1600" dirty="0">
                <a:solidFill>
                  <a:srgbClr val="000000"/>
                </a:solidFill>
                <a:cs typeface="Times New Roman"/>
              </a:rPr>
              <a:t>Año (trimestre)</a:t>
            </a:r>
          </a:p>
        </p:txBody>
      </p:sp>
      <p:sp>
        <p:nvSpPr>
          <p:cNvPr id="7" name="TextBox 6">
            <a:extLst>
              <a:ext uri="{FF2B5EF4-FFF2-40B4-BE49-F238E27FC236}">
                <a16:creationId xmlns:a16="http://schemas.microsoft.com/office/drawing/2014/main" id="{4A738872-2ACA-42BA-8490-D87192495519}"/>
              </a:ext>
            </a:extLst>
          </p:cNvPr>
          <p:cNvSpPr txBox="1"/>
          <p:nvPr/>
        </p:nvSpPr>
        <p:spPr>
          <a:xfrm rot="16200000">
            <a:off x="143784" y="4051121"/>
            <a:ext cx="2129692" cy="338554"/>
          </a:xfrm>
          <a:prstGeom prst="rect">
            <a:avLst/>
          </a:prstGeom>
          <a:solidFill>
            <a:schemeClr val="bg1"/>
          </a:solidFill>
        </p:spPr>
        <p:txBody>
          <a:bodyPr wrap="square" rtlCol="0">
            <a:spAutoFit/>
          </a:bodyPr>
          <a:lstStyle/>
          <a:p>
            <a:pPr algn="ctr" eaLnBrk="1" fontAlgn="auto" hangingPunct="1">
              <a:spcBef>
                <a:spcPts val="0"/>
              </a:spcBef>
              <a:spcAft>
                <a:spcPts val="0"/>
              </a:spcAft>
              <a:defRPr/>
            </a:pPr>
            <a:r>
              <a:rPr lang="en-US" sz="1600" dirty="0">
                <a:solidFill>
                  <a:srgbClr val="000000"/>
                </a:solidFill>
                <a:cs typeface="Times New Roman"/>
              </a:rPr>
              <a:t>Casos notificados</a:t>
            </a:r>
          </a:p>
        </p:txBody>
      </p:sp>
      <p:sp>
        <p:nvSpPr>
          <p:cNvPr id="9" name="TextBox 8">
            <a:extLst>
              <a:ext uri="{FF2B5EF4-FFF2-40B4-BE49-F238E27FC236}">
                <a16:creationId xmlns:a16="http://schemas.microsoft.com/office/drawing/2014/main" id="{43239FAF-EA28-D6D6-E8C9-4C2212F03A01}"/>
              </a:ext>
            </a:extLst>
          </p:cNvPr>
          <p:cNvSpPr txBox="1"/>
          <p:nvPr/>
        </p:nvSpPr>
        <p:spPr>
          <a:xfrm>
            <a:off x="2541159" y="2112179"/>
            <a:ext cx="6864097" cy="369332"/>
          </a:xfrm>
          <a:prstGeom prst="rect">
            <a:avLst/>
          </a:prstGeom>
          <a:noFill/>
        </p:spPr>
        <p:txBody>
          <a:bodyPr wrap="square">
            <a:spAutoFit/>
          </a:bodyPr>
          <a:lstStyle/>
          <a:p>
            <a:pPr marL="0" indent="0" algn="ctr">
              <a:buFont typeface="Arial" panose="020B0604020202020204" pitchFamily="34" charset="0"/>
              <a:buNone/>
            </a:pPr>
            <a:r>
              <a:rPr lang="es-ES" altLang="en-US" sz="1800" b="1" dirty="0"/>
              <a:t>Casos notificados de SIDA por trimestre, EE.UU., 1984-1995</a:t>
            </a:r>
            <a:endParaRPr lang="es-ES" sz="1800" b="1" dirty="0"/>
          </a:p>
        </p:txBody>
      </p:sp>
    </p:spTree>
    <p:extLst>
      <p:ext uri="{BB962C8B-B14F-4D97-AF65-F5344CB8AC3E}">
        <p14:creationId xmlns:p14="http://schemas.microsoft.com/office/powerpoint/2010/main" val="6415062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B89083-4CED-0C23-7552-4CCBFD89D511}"/>
              </a:ext>
            </a:extLst>
          </p:cNvPr>
          <p:cNvSpPr>
            <a:spLocks noGrp="1"/>
          </p:cNvSpPr>
          <p:nvPr>
            <p:ph sz="half" idx="2"/>
          </p:nvPr>
        </p:nvSpPr>
        <p:spPr>
          <a:xfrm>
            <a:off x="838200" y="1478857"/>
            <a:ext cx="5643623" cy="4639309"/>
          </a:xfrm>
        </p:spPr>
        <p:txBody>
          <a:bodyPr anchor="ctr"/>
          <a:lstStyle/>
          <a:p>
            <a:pPr marL="0" indent="0">
              <a:buNone/>
            </a:pPr>
            <a:r>
              <a:rPr lang="es-ES" sz="2800" dirty="0">
                <a:effectLst/>
                <a:latin typeface="Arial" panose="020B0604020202020204" pitchFamily="34" charset="0"/>
                <a:ea typeface="Times New Roman" panose="02020603050405020304" pitchFamily="18" charset="0"/>
                <a:cs typeface="Arial" panose="020B0604020202020204" pitchFamily="34" charset="0"/>
              </a:rPr>
              <a:t>En 1993, las autoridades sanitarias cambiaron (ampliaron) la definición de caso de sida</a:t>
            </a:r>
          </a:p>
          <a:p>
            <a:pPr marL="0" indent="0" algn="ctr">
              <a:buNone/>
            </a:pPr>
            <a:endParaRPr lang="es-ES" dirty="0"/>
          </a:p>
        </p:txBody>
      </p:sp>
      <p:sp>
        <p:nvSpPr>
          <p:cNvPr id="2" name="Title 1">
            <a:extLst>
              <a:ext uri="{FF2B5EF4-FFF2-40B4-BE49-F238E27FC236}">
                <a16:creationId xmlns:a16="http://schemas.microsoft.com/office/drawing/2014/main" id="{CEBF4517-DE0D-4FAF-567B-189732524478}"/>
              </a:ext>
            </a:extLst>
          </p:cNvPr>
          <p:cNvSpPr>
            <a:spLocks noGrp="1"/>
          </p:cNvSpPr>
          <p:nvPr>
            <p:ph type="title"/>
          </p:nvPr>
        </p:nvSpPr>
        <p:spPr>
          <a:xfrm>
            <a:off x="838200" y="0"/>
            <a:ext cx="9752215" cy="1247775"/>
          </a:xfrm>
        </p:spPr>
        <p:txBody>
          <a:bodyPr/>
          <a:lstStyle/>
          <a:p>
            <a:r>
              <a:rPr lang="es-ES" dirty="0"/>
              <a:t>Aumento aparente: </a:t>
            </a:r>
            <a:br>
              <a:rPr lang="es-ES" dirty="0"/>
            </a:br>
            <a:r>
              <a:rPr lang="es-ES" dirty="0"/>
              <a:t>Práctica 2: Respuesta</a:t>
            </a:r>
          </a:p>
        </p:txBody>
      </p:sp>
      <p:pic>
        <p:nvPicPr>
          <p:cNvPr id="7" name="Picture 6" descr="HIV awareness ribbon">
            <a:extLst>
              <a:ext uri="{FF2B5EF4-FFF2-40B4-BE49-F238E27FC236}">
                <a16:creationId xmlns:a16="http://schemas.microsoft.com/office/drawing/2014/main" id="{5DD5556C-FED3-9E67-24E4-0B4914025B1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8105"/>
          <a:stretch/>
        </p:blipFill>
        <p:spPr>
          <a:xfrm>
            <a:off x="6703271" y="1576531"/>
            <a:ext cx="3558447" cy="4541635"/>
          </a:xfrm>
          <a:prstGeom prst="rect">
            <a:avLst/>
          </a:prstGeom>
          <a:ln>
            <a:solidFill>
              <a:schemeClr val="tx1"/>
            </a:solidFill>
          </a:ln>
        </p:spPr>
      </p:pic>
    </p:spTree>
    <p:extLst>
      <p:ext uri="{BB962C8B-B14F-4D97-AF65-F5344CB8AC3E}">
        <p14:creationId xmlns:p14="http://schemas.microsoft.com/office/powerpoint/2010/main" val="2483159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906422E-D0EB-47A7-BE49-0FB6D3F5487E}"/>
              </a:ext>
            </a:extLst>
          </p:cNvPr>
          <p:cNvSpPr txBox="1"/>
          <p:nvPr/>
        </p:nvSpPr>
        <p:spPr>
          <a:xfrm>
            <a:off x="2011196" y="1276136"/>
            <a:ext cx="7611141" cy="707886"/>
          </a:xfrm>
          <a:prstGeom prst="rect">
            <a:avLst/>
          </a:prstGeom>
          <a:noFill/>
        </p:spPr>
        <p:txBody>
          <a:bodyPr wrap="square" rtlCol="0">
            <a:spAutoFit/>
          </a:bodyPr>
          <a:lstStyle/>
          <a:p>
            <a:pPr algn="ctr" eaLnBrk="1" fontAlgn="auto" hangingPunct="1">
              <a:spcBef>
                <a:spcPts val="0"/>
              </a:spcBef>
              <a:spcAft>
                <a:spcPts val="0"/>
              </a:spcAft>
              <a:defRPr/>
            </a:pPr>
            <a:r>
              <a:rPr lang="es-ES" sz="2000" b="1" dirty="0">
                <a:solidFill>
                  <a:srgbClr val="000000"/>
                </a:solidFill>
                <a:latin typeface="Arial"/>
                <a:cs typeface="Times New Roman"/>
              </a:rPr>
              <a:t>Distribución de los casos de cólera y pozo de agua implicado - zona de Golden Square en Londres 1854</a:t>
            </a:r>
          </a:p>
        </p:txBody>
      </p:sp>
      <p:sp>
        <p:nvSpPr>
          <p:cNvPr id="2" name="Title 1"/>
          <p:cNvSpPr>
            <a:spLocks noGrp="1"/>
          </p:cNvSpPr>
          <p:nvPr>
            <p:ph type="title"/>
          </p:nvPr>
        </p:nvSpPr>
        <p:spPr/>
        <p:txBody>
          <a:bodyPr/>
          <a:lstStyle/>
          <a:p>
            <a:r>
              <a:rPr lang="es-ES" dirty="0"/>
              <a:t>Describir e interpretar</a:t>
            </a: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91" t="13328" r="4032" b="1112"/>
          <a:stretch/>
        </p:blipFill>
        <p:spPr bwMode="auto">
          <a:xfrm>
            <a:off x="3687778" y="1954730"/>
            <a:ext cx="4744017" cy="4689910"/>
          </a:xfrm>
          <a:prstGeom prst="rect">
            <a:avLst/>
          </a:prstGeom>
          <a:noFill/>
          <a:ln w="9525">
            <a:solidFill>
              <a:srgbClr val="000000"/>
            </a:solidFill>
            <a:miter lim="800000"/>
            <a:headEnd/>
            <a:tailEnd/>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sp>
        <p:nvSpPr>
          <p:cNvPr id="6" name="Oval 5"/>
          <p:cNvSpPr/>
          <p:nvPr/>
        </p:nvSpPr>
        <p:spPr>
          <a:xfrm>
            <a:off x="4099633" y="1978794"/>
            <a:ext cx="685800" cy="378506"/>
          </a:xfrm>
          <a:prstGeom prst="ellipse">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Arial"/>
              <a:cs typeface="Times New Roman"/>
            </a:endParaRPr>
          </a:p>
        </p:txBody>
      </p:sp>
      <p:sp>
        <p:nvSpPr>
          <p:cNvPr id="7" name="Oval 6"/>
          <p:cNvSpPr/>
          <p:nvPr/>
        </p:nvSpPr>
        <p:spPr>
          <a:xfrm>
            <a:off x="4080378" y="5260275"/>
            <a:ext cx="533400" cy="378506"/>
          </a:xfrm>
          <a:prstGeom prst="ellipse">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Arial"/>
              <a:cs typeface="Times New Roman"/>
            </a:endParaRPr>
          </a:p>
        </p:txBody>
      </p:sp>
      <p:sp>
        <p:nvSpPr>
          <p:cNvPr id="8" name="Oval 7"/>
          <p:cNvSpPr/>
          <p:nvPr/>
        </p:nvSpPr>
        <p:spPr>
          <a:xfrm>
            <a:off x="5086742" y="5846650"/>
            <a:ext cx="609600" cy="378506"/>
          </a:xfrm>
          <a:prstGeom prst="ellipse">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Arial"/>
              <a:cs typeface="Times New Roman"/>
            </a:endParaRPr>
          </a:p>
        </p:txBody>
      </p:sp>
      <p:sp>
        <p:nvSpPr>
          <p:cNvPr id="9" name="Oval 8"/>
          <p:cNvSpPr/>
          <p:nvPr/>
        </p:nvSpPr>
        <p:spPr>
          <a:xfrm>
            <a:off x="7002520" y="5903370"/>
            <a:ext cx="609600" cy="378506"/>
          </a:xfrm>
          <a:prstGeom prst="ellipse">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Arial"/>
              <a:cs typeface="Times New Roman"/>
            </a:endParaRPr>
          </a:p>
        </p:txBody>
      </p:sp>
      <p:sp>
        <p:nvSpPr>
          <p:cNvPr id="10" name="Oval 9"/>
          <p:cNvSpPr/>
          <p:nvPr/>
        </p:nvSpPr>
        <p:spPr>
          <a:xfrm>
            <a:off x="5468749" y="3557887"/>
            <a:ext cx="696036" cy="378506"/>
          </a:xfrm>
          <a:prstGeom prst="ellipse">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latin typeface="Arial"/>
              <a:cs typeface="Times New Roman"/>
            </a:endParaRPr>
          </a:p>
        </p:txBody>
      </p:sp>
    </p:spTree>
    <p:extLst>
      <p:ext uri="{BB962C8B-B14F-4D97-AF65-F5344CB8AC3E}">
        <p14:creationId xmlns:p14="http://schemas.microsoft.com/office/powerpoint/2010/main" val="2765097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ClrTx/>
              <a:buFont typeface="+mj-lt"/>
              <a:buAutoNum type="arabicPeriod"/>
            </a:pPr>
            <a:r>
              <a:rPr lang="es-ES" dirty="0">
                <a:solidFill>
                  <a:schemeClr val="bg2"/>
                </a:solidFill>
              </a:rPr>
              <a:t>Explicar las medidas y los resultados epidemiológicos y estadísticos en un lenguaje sencillo.</a:t>
            </a:r>
          </a:p>
          <a:p>
            <a:pPr marL="514350" indent="-514350">
              <a:buClrTx/>
              <a:buFont typeface="+mj-lt"/>
              <a:buAutoNum type="arabicPeriod"/>
            </a:pPr>
            <a:r>
              <a:rPr lang="es-ES" dirty="0">
                <a:solidFill>
                  <a:schemeClr val="bg2"/>
                </a:solidFill>
              </a:rPr>
              <a:t>Comparar los datos observados con los umbrales establecidos</a:t>
            </a:r>
          </a:p>
          <a:p>
            <a:pPr marL="514350" indent="-514350">
              <a:buClrTx/>
              <a:buFont typeface="+mj-lt"/>
              <a:buAutoNum type="arabicPeriod"/>
            </a:pPr>
            <a:r>
              <a:rPr lang="es-ES" dirty="0">
                <a:solidFill>
                  <a:schemeClr val="bg2"/>
                </a:solidFill>
              </a:rPr>
              <a:t>Comparar los datos observados con los valores esperados</a:t>
            </a:r>
          </a:p>
          <a:p>
            <a:pPr marL="514350" indent="-514350">
              <a:buClrTx/>
              <a:buFont typeface="+mj-lt"/>
              <a:buAutoNum type="arabicPeriod"/>
            </a:pPr>
            <a:r>
              <a:rPr lang="es-ES" dirty="0">
                <a:solidFill>
                  <a:schemeClr val="bg2"/>
                </a:solidFill>
              </a:rPr>
              <a:t>Considere la calidad de los datos </a:t>
            </a:r>
          </a:p>
          <a:p>
            <a:pPr marL="514350" indent="-514350">
              <a:buClrTx/>
              <a:buFont typeface="+mj-lt"/>
              <a:buAutoNum type="arabicPeriod"/>
            </a:pPr>
            <a:r>
              <a:rPr lang="es-ES" dirty="0">
                <a:solidFill>
                  <a:schemeClr val="bg2"/>
                </a:solidFill>
              </a:rPr>
              <a:t>Considere las posibles explicaciones de un aparente aumento de los casos</a:t>
            </a:r>
          </a:p>
          <a:p>
            <a:pPr marL="514350" indent="-514350">
              <a:buClrTx/>
              <a:buFont typeface="+mj-lt"/>
              <a:buAutoNum type="arabicPeriod"/>
            </a:pPr>
            <a:r>
              <a:rPr lang="es-ES" b="1" dirty="0"/>
              <a:t>Hacer inferencias sobre la aparición de enfermedades a partir de datos resumidos</a:t>
            </a:r>
          </a:p>
          <a:p>
            <a:endParaRPr lang="es-ES" dirty="0"/>
          </a:p>
        </p:txBody>
      </p:sp>
      <p:sp>
        <p:nvSpPr>
          <p:cNvPr id="2" name="Title 1"/>
          <p:cNvSpPr>
            <a:spLocks noGrp="1"/>
          </p:cNvSpPr>
          <p:nvPr>
            <p:ph type="title"/>
          </p:nvPr>
        </p:nvSpPr>
        <p:spPr>
          <a:xfrm>
            <a:off x="838200" y="0"/>
            <a:ext cx="10515600" cy="1257300"/>
          </a:xfrm>
        </p:spPr>
        <p:txBody>
          <a:bodyPr/>
          <a:lstStyle/>
          <a:p>
            <a:r>
              <a:rPr lang="es-ES" dirty="0"/>
              <a:t>Aspectos de la interpretación de los datos de vigilancia </a:t>
            </a:r>
          </a:p>
        </p:txBody>
      </p:sp>
    </p:spTree>
    <p:extLst>
      <p:ext uri="{BB962C8B-B14F-4D97-AF65-F5344CB8AC3E}">
        <p14:creationId xmlns:p14="http://schemas.microsoft.com/office/powerpoint/2010/main" val="21135461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689368649"/>
              </p:ext>
            </p:extLst>
          </p:nvPr>
        </p:nvGraphicFramePr>
        <p:xfrm>
          <a:off x="2241141" y="2760090"/>
          <a:ext cx="7746293" cy="2618357"/>
        </p:xfrm>
        <a:graphic>
          <a:graphicData uri="http://schemas.openxmlformats.org/drawingml/2006/table">
            <a:tbl>
              <a:tblPr firstRow="1" bandRow="1">
                <a:tableStyleId>{5C22544A-7EE6-4342-B048-85BDC9FD1C3A}</a:tableStyleId>
              </a:tblPr>
              <a:tblGrid>
                <a:gridCol w="2507371">
                  <a:extLst>
                    <a:ext uri="{9D8B030D-6E8A-4147-A177-3AD203B41FA5}">
                      <a16:colId xmlns:a16="http://schemas.microsoft.com/office/drawing/2014/main" val="3390438969"/>
                    </a:ext>
                  </a:extLst>
                </a:gridCol>
                <a:gridCol w="2656824">
                  <a:extLst>
                    <a:ext uri="{9D8B030D-6E8A-4147-A177-3AD203B41FA5}">
                      <a16:colId xmlns:a16="http://schemas.microsoft.com/office/drawing/2014/main" val="3114155199"/>
                    </a:ext>
                  </a:extLst>
                </a:gridCol>
                <a:gridCol w="2582098">
                  <a:extLst>
                    <a:ext uri="{9D8B030D-6E8A-4147-A177-3AD203B41FA5}">
                      <a16:colId xmlns:a16="http://schemas.microsoft.com/office/drawing/2014/main" val="832496216"/>
                    </a:ext>
                  </a:extLst>
                </a:gridCol>
              </a:tblGrid>
              <a:tr h="676913">
                <a:tc>
                  <a:txBody>
                    <a:bodyPr/>
                    <a:lstStyle/>
                    <a:p>
                      <a:pPr algn="ctr"/>
                      <a:r>
                        <a:rPr lang="en-US" sz="2400">
                          <a:solidFill>
                            <a:schemeClr val="tx1"/>
                          </a:solidFill>
                          <a:latin typeface="Arial" panose="020B0604020202020204" pitchFamily="34" charset="0"/>
                          <a:cs typeface="Arial" panose="020B0604020202020204" pitchFamily="34" charset="0"/>
                        </a:rPr>
                        <a:t>Observación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a:solidFill>
                            <a:schemeClr val="tx1"/>
                          </a:solidFill>
                          <a:latin typeface="Arial" panose="020B0604020202020204" pitchFamily="34" charset="0"/>
                          <a:cs typeface="Arial" panose="020B0604020202020204" pitchFamily="34" charset="0"/>
                        </a:rPr>
                        <a:t>Razonamiento / Juicio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a:solidFill>
                            <a:schemeClr val="tx1"/>
                          </a:solidFill>
                          <a:latin typeface="Arial" panose="020B0604020202020204" pitchFamily="34" charset="0"/>
                          <a:cs typeface="Arial" panose="020B0604020202020204" pitchFamily="34" charset="0"/>
                        </a:rPr>
                        <a:t>Inferencia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27679264"/>
                  </a:ext>
                </a:extLst>
              </a:tr>
              <a:tr h="1795397">
                <a:tc>
                  <a:txBody>
                    <a:bodyPr/>
                    <a:lstStyle/>
                    <a:p>
                      <a:pPr algn="l"/>
                      <a:r>
                        <a:rPr lang="en-US" sz="2400" dirty="0">
                          <a:solidFill>
                            <a:schemeClr val="tx1"/>
                          </a:solidFill>
                          <a:latin typeface="Arial" panose="020B0604020202020204" pitchFamily="34" charset="0"/>
                          <a:cs typeface="Arial" panose="020B0604020202020204" pitchFamily="34" charset="0"/>
                        </a:rPr>
                        <a:t>Fuerte aumento de los casos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lvl="0" algn="l">
                        <a:buNone/>
                      </a:pPr>
                      <a:r>
                        <a:rPr lang="en-US" sz="2400">
                          <a:solidFill>
                            <a:schemeClr val="tx1"/>
                          </a:solidFill>
                          <a:latin typeface="Arial"/>
                          <a:cs typeface="Arial"/>
                        </a:rPr>
                        <a:t>Sin cambios en las prácticas de información, no estacional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2400" dirty="0">
                          <a:solidFill>
                            <a:schemeClr val="tx1"/>
                          </a:solidFill>
                          <a:latin typeface="Arial" panose="020B0604020202020204" pitchFamily="34" charset="0"/>
                          <a:cs typeface="Arial" panose="020B0604020202020204" pitchFamily="34" charset="0"/>
                        </a:rPr>
                        <a:t>Posible brote, necesita investigación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867665652"/>
                  </a:ext>
                </a:extLst>
              </a:tr>
            </a:tbl>
          </a:graphicData>
        </a:graphic>
      </p:graphicFrame>
      <p:sp>
        <p:nvSpPr>
          <p:cNvPr id="5" name="Rectangle 4">
            <a:extLst>
              <a:ext uri="{FF2B5EF4-FFF2-40B4-BE49-F238E27FC236}">
                <a16:creationId xmlns:a16="http://schemas.microsoft.com/office/drawing/2014/main" id="{8A15395F-6590-71E3-A933-48AF33E3FD4A}"/>
              </a:ext>
            </a:extLst>
          </p:cNvPr>
          <p:cNvSpPr/>
          <p:nvPr/>
        </p:nvSpPr>
        <p:spPr>
          <a:xfrm>
            <a:off x="7427495" y="2601095"/>
            <a:ext cx="2646948" cy="2809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D69B919-D7F5-32D6-9F15-7FA0FB60099D}"/>
              </a:ext>
            </a:extLst>
          </p:cNvPr>
          <p:cNvSpPr/>
          <p:nvPr/>
        </p:nvSpPr>
        <p:spPr>
          <a:xfrm>
            <a:off x="4748463" y="2676964"/>
            <a:ext cx="2679032" cy="2809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BC0CB23-6CBA-352C-C25E-EE49AF047DB7}"/>
              </a:ext>
            </a:extLst>
          </p:cNvPr>
          <p:cNvSpPr>
            <a:spLocks noGrp="1"/>
          </p:cNvSpPr>
          <p:nvPr>
            <p:ph sz="half" idx="2"/>
          </p:nvPr>
        </p:nvSpPr>
        <p:spPr/>
        <p:txBody>
          <a:bodyPr/>
          <a:lstStyle/>
          <a:p>
            <a:pPr marL="0" indent="0">
              <a:buNone/>
            </a:pPr>
            <a:r>
              <a:rPr lang="es-ES" kern="0" dirty="0"/>
              <a:t>Conclusión a la que se llega basándose en pruebas y razonamientos/juicios:</a:t>
            </a:r>
            <a:endParaRPr lang="es-ES" kern="0" dirty="0">
              <a:solidFill>
                <a:srgbClr val="FF0000"/>
              </a:solidFill>
            </a:endParaRPr>
          </a:p>
          <a:p>
            <a:pPr marL="0" indent="0">
              <a:buNone/>
            </a:pPr>
            <a:endParaRPr lang="es-ES" dirty="0"/>
          </a:p>
        </p:txBody>
      </p:sp>
      <p:sp>
        <p:nvSpPr>
          <p:cNvPr id="2" name="Title 1"/>
          <p:cNvSpPr>
            <a:spLocks noGrp="1"/>
          </p:cNvSpPr>
          <p:nvPr>
            <p:ph type="title"/>
          </p:nvPr>
        </p:nvSpPr>
        <p:spPr/>
        <p:txBody>
          <a:bodyPr/>
          <a:lstStyle/>
          <a:p>
            <a:r>
              <a:rPr lang="es-ES" dirty="0"/>
              <a:t>Inferencia</a:t>
            </a:r>
          </a:p>
        </p:txBody>
      </p:sp>
      <p:sp>
        <p:nvSpPr>
          <p:cNvPr id="9" name="Text Placeholder 6"/>
          <p:cNvSpPr txBox="1">
            <a:spLocks/>
          </p:cNvSpPr>
          <p:nvPr/>
        </p:nvSpPr>
        <p:spPr>
          <a:xfrm>
            <a:off x="1917192" y="1371600"/>
            <a:ext cx="8394192" cy="4663440"/>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endParaRPr lang="en-US" kern="0"/>
          </a:p>
        </p:txBody>
      </p:sp>
    </p:spTree>
    <p:extLst>
      <p:ext uri="{BB962C8B-B14F-4D97-AF65-F5344CB8AC3E}">
        <p14:creationId xmlns:p14="http://schemas.microsoft.com/office/powerpoint/2010/main" val="1016034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12B70F9-DC0E-2B9B-9728-8866C42CFC62}"/>
              </a:ext>
            </a:extLst>
          </p:cNvPr>
          <p:cNvSpPr txBox="1">
            <a:spLocks/>
          </p:cNvSpPr>
          <p:nvPr/>
        </p:nvSpPr>
        <p:spPr>
          <a:xfrm>
            <a:off x="838200" y="0"/>
            <a:ext cx="9752215"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Ejercicio en grupo: diarrea grave en el distrito X (1/9)</a:t>
            </a:r>
          </a:p>
        </p:txBody>
      </p:sp>
    </p:spTree>
    <p:extLst>
      <p:ext uri="{BB962C8B-B14F-4D97-AF65-F5344CB8AC3E}">
        <p14:creationId xmlns:p14="http://schemas.microsoft.com/office/powerpoint/2010/main" val="34141327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9473119" cy="1257300"/>
          </a:xfrm>
          <a:noFill/>
        </p:spPr>
        <p:txBody>
          <a:bodyPr/>
          <a:lstStyle/>
          <a:p>
            <a:r>
              <a:rPr lang="es-ES" dirty="0"/>
              <a:t>Ejercicio en grupo: diarrea grave en el distrito X (2/9)</a:t>
            </a:r>
          </a:p>
        </p:txBody>
      </p:sp>
      <p:sp>
        <p:nvSpPr>
          <p:cNvPr id="5" name="TextBox 4"/>
          <p:cNvSpPr txBox="1"/>
          <p:nvPr/>
        </p:nvSpPr>
        <p:spPr>
          <a:xfrm>
            <a:off x="5086653" y="6129983"/>
            <a:ext cx="2850460" cy="400110"/>
          </a:xfrm>
          <a:prstGeom prst="rect">
            <a:avLst/>
          </a:prstGeom>
          <a:noFill/>
        </p:spPr>
        <p:txBody>
          <a:bodyPr wrap="none" rtlCol="0">
            <a:spAutoFit/>
          </a:bodyPr>
          <a:lstStyle/>
          <a:p>
            <a:r>
              <a:rPr lang="es-ES" sz="2000" dirty="0">
                <a:solidFill>
                  <a:prstClr val="black"/>
                </a:solidFill>
                <a:latin typeface="Arial" panose="020B0604020202020204" pitchFamily="34" charset="0"/>
              </a:rPr>
              <a:t>Semana de notificación</a:t>
            </a:r>
          </a:p>
        </p:txBody>
      </p:sp>
      <p:sp>
        <p:nvSpPr>
          <p:cNvPr id="6" name="TextBox 5"/>
          <p:cNvSpPr txBox="1"/>
          <p:nvPr/>
        </p:nvSpPr>
        <p:spPr>
          <a:xfrm rot="16200000">
            <a:off x="1203675" y="4018376"/>
            <a:ext cx="2178802" cy="400110"/>
          </a:xfrm>
          <a:prstGeom prst="rect">
            <a:avLst/>
          </a:prstGeom>
          <a:noFill/>
        </p:spPr>
        <p:txBody>
          <a:bodyPr wrap="none" rtlCol="0">
            <a:spAutoFit/>
          </a:bodyPr>
          <a:lstStyle/>
          <a:p>
            <a:r>
              <a:rPr lang="es-ES" sz="2000" dirty="0">
                <a:solidFill>
                  <a:prstClr val="black"/>
                </a:solidFill>
                <a:latin typeface="Arial" panose="020B0604020202020204" pitchFamily="34" charset="0"/>
              </a:rPr>
              <a:t>Número de casos</a:t>
            </a:r>
          </a:p>
        </p:txBody>
      </p:sp>
      <p:graphicFrame>
        <p:nvGraphicFramePr>
          <p:cNvPr id="7" name="Chart 6"/>
          <p:cNvGraphicFramePr>
            <a:graphicFrameLocks/>
          </p:cNvGraphicFramePr>
          <p:nvPr>
            <p:extLst>
              <p:ext uri="{D42A27DB-BD31-4B8C-83A1-F6EECF244321}">
                <p14:modId xmlns:p14="http://schemas.microsoft.com/office/powerpoint/2010/main" val="340461599"/>
              </p:ext>
            </p:extLst>
          </p:nvPr>
        </p:nvGraphicFramePr>
        <p:xfrm>
          <a:off x="2493131" y="2181255"/>
          <a:ext cx="7205738" cy="407435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DA019F64-64FF-B444-B63F-3ECAAA087C87}"/>
              </a:ext>
            </a:extLst>
          </p:cNvPr>
          <p:cNvSpPr txBox="1"/>
          <p:nvPr/>
        </p:nvSpPr>
        <p:spPr>
          <a:xfrm>
            <a:off x="5510536" y="3622053"/>
            <a:ext cx="1143378" cy="400110"/>
          </a:xfrm>
          <a:prstGeom prst="rect">
            <a:avLst/>
          </a:prstGeom>
          <a:noFill/>
        </p:spPr>
        <p:txBody>
          <a:bodyPr wrap="square" rtlCol="0">
            <a:spAutoFit/>
          </a:bodyPr>
          <a:lstStyle/>
          <a:p>
            <a:r>
              <a:rPr lang="en-US" sz="2000" b="1">
                <a:solidFill>
                  <a:srgbClr val="0065A4"/>
                </a:solidFill>
              </a:rPr>
              <a:t>2017</a:t>
            </a:r>
          </a:p>
        </p:txBody>
      </p:sp>
      <p:sp>
        <p:nvSpPr>
          <p:cNvPr id="9" name="Text Placeholder 2">
            <a:extLst>
              <a:ext uri="{FF2B5EF4-FFF2-40B4-BE49-F238E27FC236}">
                <a16:creationId xmlns:a16="http://schemas.microsoft.com/office/drawing/2014/main" id="{02233DE8-5C21-7B14-11C5-F8F7698FC382}"/>
              </a:ext>
            </a:extLst>
          </p:cNvPr>
          <p:cNvSpPr txBox="1">
            <a:spLocks/>
          </p:cNvSpPr>
          <p:nvPr/>
        </p:nvSpPr>
        <p:spPr>
          <a:xfrm>
            <a:off x="3483980" y="1631495"/>
            <a:ext cx="5717894" cy="368766"/>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t>Casos de diarrea grave, semanas 1 a 15, 2014-2017, distrito X</a:t>
            </a:r>
          </a:p>
          <a:p>
            <a:endParaRPr lang="es-ES" sz="2000" b="1" kern="0" dirty="0"/>
          </a:p>
        </p:txBody>
      </p:sp>
      <p:pic>
        <p:nvPicPr>
          <p:cNvPr id="17" name="Picture 7" descr="Activity Icon">
            <a:extLst>
              <a:ext uri="{FF2B5EF4-FFF2-40B4-BE49-F238E27FC236}">
                <a16:creationId xmlns:a16="http://schemas.microsoft.com/office/drawing/2014/main" id="{09245BA6-DDAB-D0EC-B6FC-F5432F075D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8277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(3/9)</a:t>
            </a:r>
          </a:p>
        </p:txBody>
      </p:sp>
      <p:sp>
        <p:nvSpPr>
          <p:cNvPr id="5" name="TextBox 4"/>
          <p:cNvSpPr txBox="1"/>
          <p:nvPr/>
        </p:nvSpPr>
        <p:spPr>
          <a:xfrm>
            <a:off x="5479467" y="6129978"/>
            <a:ext cx="2850460" cy="400110"/>
          </a:xfrm>
          <a:prstGeom prst="rect">
            <a:avLst/>
          </a:prstGeom>
          <a:noFill/>
        </p:spPr>
        <p:txBody>
          <a:bodyPr wrap="none" rtlCol="0">
            <a:spAutoFit/>
          </a:bodyPr>
          <a:lstStyle/>
          <a:p>
            <a:r>
              <a:rPr lang="es-ES" sz="2000" dirty="0"/>
              <a:t>Semana de notificación</a:t>
            </a:r>
          </a:p>
        </p:txBody>
      </p:sp>
      <p:sp>
        <p:nvSpPr>
          <p:cNvPr id="6" name="TextBox 5"/>
          <p:cNvSpPr txBox="1"/>
          <p:nvPr/>
        </p:nvSpPr>
        <p:spPr>
          <a:xfrm rot="16200000">
            <a:off x="945583" y="3977809"/>
            <a:ext cx="2178802" cy="400110"/>
          </a:xfrm>
          <a:prstGeom prst="rect">
            <a:avLst/>
          </a:prstGeom>
          <a:noFill/>
        </p:spPr>
        <p:txBody>
          <a:bodyPr wrap="none" rtlCol="0">
            <a:spAutoFit/>
          </a:bodyPr>
          <a:lstStyle/>
          <a:p>
            <a:r>
              <a:rPr lang="es-ES" sz="2000" dirty="0"/>
              <a:t>Número de casos</a:t>
            </a:r>
          </a:p>
        </p:txBody>
      </p:sp>
      <p:graphicFrame>
        <p:nvGraphicFramePr>
          <p:cNvPr id="7" name="Chart 6"/>
          <p:cNvGraphicFramePr>
            <a:graphicFrameLocks/>
          </p:cNvGraphicFramePr>
          <p:nvPr>
            <p:extLst>
              <p:ext uri="{D42A27DB-BD31-4B8C-83A1-F6EECF244321}">
                <p14:modId xmlns:p14="http://schemas.microsoft.com/office/powerpoint/2010/main" val="1952091439"/>
              </p:ext>
            </p:extLst>
          </p:nvPr>
        </p:nvGraphicFramePr>
        <p:xfrm>
          <a:off x="2164956" y="2183319"/>
          <a:ext cx="7772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35EFC840-84D0-E656-0D5B-9CFA77382DF4}"/>
              </a:ext>
            </a:extLst>
          </p:cNvPr>
          <p:cNvSpPr txBox="1"/>
          <p:nvPr/>
        </p:nvSpPr>
        <p:spPr>
          <a:xfrm>
            <a:off x="9241459" y="2852927"/>
            <a:ext cx="1143378" cy="400110"/>
          </a:xfrm>
          <a:prstGeom prst="rect">
            <a:avLst/>
          </a:prstGeom>
          <a:noFill/>
        </p:spPr>
        <p:txBody>
          <a:bodyPr wrap="square" rtlCol="0">
            <a:spAutoFit/>
          </a:bodyPr>
          <a:lstStyle/>
          <a:p>
            <a:r>
              <a:rPr lang="en-US" sz="2000" b="1">
                <a:solidFill>
                  <a:srgbClr val="C00000"/>
                </a:solidFill>
              </a:rPr>
              <a:t>2015</a:t>
            </a:r>
          </a:p>
        </p:txBody>
      </p:sp>
      <p:sp>
        <p:nvSpPr>
          <p:cNvPr id="9" name="TextBox 8">
            <a:extLst>
              <a:ext uri="{FF2B5EF4-FFF2-40B4-BE49-F238E27FC236}">
                <a16:creationId xmlns:a16="http://schemas.microsoft.com/office/drawing/2014/main" id="{DEC1A157-87EC-D954-513F-69953B49EDF3}"/>
              </a:ext>
            </a:extLst>
          </p:cNvPr>
          <p:cNvSpPr txBox="1"/>
          <p:nvPr/>
        </p:nvSpPr>
        <p:spPr>
          <a:xfrm>
            <a:off x="9599210" y="3538987"/>
            <a:ext cx="1143378" cy="400110"/>
          </a:xfrm>
          <a:prstGeom prst="rect">
            <a:avLst/>
          </a:prstGeom>
          <a:noFill/>
        </p:spPr>
        <p:txBody>
          <a:bodyPr wrap="square" rtlCol="0">
            <a:spAutoFit/>
          </a:bodyPr>
          <a:lstStyle/>
          <a:p>
            <a:r>
              <a:rPr lang="en-US" sz="2000" b="1">
                <a:solidFill>
                  <a:srgbClr val="00953A"/>
                </a:solidFill>
              </a:rPr>
              <a:t>2014</a:t>
            </a:r>
          </a:p>
        </p:txBody>
      </p:sp>
      <p:sp>
        <p:nvSpPr>
          <p:cNvPr id="10" name="TextBox 9">
            <a:extLst>
              <a:ext uri="{FF2B5EF4-FFF2-40B4-BE49-F238E27FC236}">
                <a16:creationId xmlns:a16="http://schemas.microsoft.com/office/drawing/2014/main" id="{FC919FF5-DA1D-5624-348A-985541646BE8}"/>
              </a:ext>
            </a:extLst>
          </p:cNvPr>
          <p:cNvSpPr txBox="1"/>
          <p:nvPr/>
        </p:nvSpPr>
        <p:spPr>
          <a:xfrm>
            <a:off x="9241459" y="4040664"/>
            <a:ext cx="1143378" cy="400110"/>
          </a:xfrm>
          <a:prstGeom prst="rect">
            <a:avLst/>
          </a:prstGeom>
          <a:noFill/>
        </p:spPr>
        <p:txBody>
          <a:bodyPr wrap="square" rtlCol="0">
            <a:spAutoFit/>
          </a:bodyPr>
          <a:lstStyle/>
          <a:p>
            <a:r>
              <a:rPr lang="en-US" sz="2000" b="1"/>
              <a:t>2016</a:t>
            </a:r>
          </a:p>
        </p:txBody>
      </p:sp>
      <p:sp>
        <p:nvSpPr>
          <p:cNvPr id="11" name="TextBox 10">
            <a:extLst>
              <a:ext uri="{FF2B5EF4-FFF2-40B4-BE49-F238E27FC236}">
                <a16:creationId xmlns:a16="http://schemas.microsoft.com/office/drawing/2014/main" id="{0D94ECBF-7484-B673-87AF-7081E8B13263}"/>
              </a:ext>
            </a:extLst>
          </p:cNvPr>
          <p:cNvSpPr txBox="1"/>
          <p:nvPr/>
        </p:nvSpPr>
        <p:spPr>
          <a:xfrm>
            <a:off x="5479467" y="3522945"/>
            <a:ext cx="1143378" cy="400110"/>
          </a:xfrm>
          <a:prstGeom prst="rect">
            <a:avLst/>
          </a:prstGeom>
          <a:noFill/>
        </p:spPr>
        <p:txBody>
          <a:bodyPr wrap="square" rtlCol="0">
            <a:spAutoFit/>
          </a:bodyPr>
          <a:lstStyle/>
          <a:p>
            <a:r>
              <a:rPr lang="en-US" sz="2000" b="1">
                <a:solidFill>
                  <a:srgbClr val="0065A4"/>
                </a:solidFill>
              </a:rPr>
              <a:t>2017</a:t>
            </a:r>
          </a:p>
        </p:txBody>
      </p:sp>
      <p:sp>
        <p:nvSpPr>
          <p:cNvPr id="4" name="Text Placeholder 2">
            <a:extLst>
              <a:ext uri="{FF2B5EF4-FFF2-40B4-BE49-F238E27FC236}">
                <a16:creationId xmlns:a16="http://schemas.microsoft.com/office/drawing/2014/main" id="{554D3A0E-44CC-8614-D2EB-C78A30F1EE38}"/>
              </a:ext>
            </a:extLst>
          </p:cNvPr>
          <p:cNvSpPr txBox="1">
            <a:spLocks/>
          </p:cNvSpPr>
          <p:nvPr/>
        </p:nvSpPr>
        <p:spPr>
          <a:xfrm>
            <a:off x="3483980" y="1631495"/>
            <a:ext cx="5717894" cy="368766"/>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t>Casos de diarrea grave, semanas 1 a 15, 2014-2017, distrito X</a:t>
            </a:r>
          </a:p>
          <a:p>
            <a:endParaRPr lang="es-ES" sz="2000" b="1" kern="0" dirty="0"/>
          </a:p>
        </p:txBody>
      </p:sp>
      <p:pic>
        <p:nvPicPr>
          <p:cNvPr id="12" name="Picture 7" descr="Activity Icon">
            <a:extLst>
              <a:ext uri="{FF2B5EF4-FFF2-40B4-BE49-F238E27FC236}">
                <a16:creationId xmlns:a16="http://schemas.microsoft.com/office/drawing/2014/main" id="{B3D95FAB-D5B0-3CC6-AEF7-60080544C0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3123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Describir e interpretar (2/2)</a:t>
            </a:r>
          </a:p>
        </p:txBody>
      </p:sp>
      <p:sp>
        <p:nvSpPr>
          <p:cNvPr id="6" name="Slide Number Placeholder 5"/>
          <p:cNvSpPr txBox="1">
            <a:spLocks/>
          </p:cNvSpPr>
          <p:nvPr/>
        </p:nvSpPr>
        <p:spPr>
          <a:xfrm>
            <a:off x="1453591" y="6326347"/>
            <a:ext cx="372640" cy="365125"/>
          </a:xfrm>
          <a:prstGeom prst="rect">
            <a:avLst/>
          </a:prstGeom>
        </p:spPr>
        <p:txBody>
          <a:bodyPr vert="horz" lIns="0" tIns="0" rIns="0" bIns="0" rtlCol="0" anchor="ctr"/>
          <a:lstStyle>
            <a:defPPr>
              <a:defRPr lang="en-US"/>
            </a:defPPr>
            <a:lvl1pPr marL="0" algn="r" defTabSz="457200" rtl="0" eaLnBrk="1" fontAlgn="base" latinLnBrk="0" hangingPunct="1">
              <a:spcBef>
                <a:spcPct val="0"/>
              </a:spcBef>
              <a:spcAft>
                <a:spcPct val="0"/>
              </a:spcAft>
              <a:defRPr lang="en-US" sz="1600" kern="1200" cap="all" smtClean="0">
                <a:solidFill>
                  <a:srgbClr val="000000"/>
                </a:solidFill>
                <a:latin typeface="Arial Re"/>
                <a:ea typeface="+mn-ea"/>
                <a:cs typeface="Arial Re"/>
              </a:defRPr>
            </a:lvl1pPr>
            <a:lvl2pPr marL="4572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ourier New" panose="02070309020205020404" pitchFamily="49" charset="0"/>
                <a:ea typeface="+mn-ea"/>
                <a:cs typeface="Arial" panose="020B0604020202020204" pitchFamily="34" charset="0"/>
              </a:defRPr>
            </a:lvl5pPr>
            <a:lvl6pPr marL="22860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6pPr>
            <a:lvl7pPr marL="27432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7pPr>
            <a:lvl8pPr marL="32004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8pPr>
            <a:lvl9pPr marL="3657600" algn="l" defTabSz="914400" rtl="0" eaLnBrk="1" latinLnBrk="0" hangingPunct="1">
              <a:defRPr kern="1200">
                <a:solidFill>
                  <a:schemeClr val="tx1"/>
                </a:solidFill>
                <a:latin typeface="Courier New" panose="02070309020205020404" pitchFamily="49" charset="0"/>
                <a:ea typeface="+mn-ea"/>
                <a:cs typeface="Arial" panose="020B0604020202020204" pitchFamily="34" charset="0"/>
              </a:defRPr>
            </a:lvl9pPr>
          </a:lstStyle>
          <a:p>
            <a:endParaRPr lang="en-US"/>
          </a:p>
        </p:txBody>
      </p:sp>
      <p:graphicFrame>
        <p:nvGraphicFramePr>
          <p:cNvPr id="3" name="Content Placeholder 3">
            <a:extLst>
              <a:ext uri="{FF2B5EF4-FFF2-40B4-BE49-F238E27FC236}">
                <a16:creationId xmlns:a16="http://schemas.microsoft.com/office/drawing/2014/main" id="{07F4A39B-E05C-EB6E-BF0B-D7FA44CC7918}"/>
              </a:ext>
            </a:extLst>
          </p:cNvPr>
          <p:cNvGraphicFramePr>
            <a:graphicFrameLocks noChangeAspect="1"/>
          </p:cNvGraphicFramePr>
          <p:nvPr>
            <p:extLst>
              <p:ext uri="{D42A27DB-BD31-4B8C-83A1-F6EECF244321}">
                <p14:modId xmlns:p14="http://schemas.microsoft.com/office/powerpoint/2010/main" val="3590924871"/>
              </p:ext>
            </p:extLst>
          </p:nvPr>
        </p:nvGraphicFramePr>
        <p:xfrm>
          <a:off x="674495" y="1447698"/>
          <a:ext cx="9360792" cy="412918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Placeholder 6">
            <a:extLst>
              <a:ext uri="{FF2B5EF4-FFF2-40B4-BE49-F238E27FC236}">
                <a16:creationId xmlns:a16="http://schemas.microsoft.com/office/drawing/2014/main" id="{D9726A32-83A3-20B6-D23E-37E44BB0F48A}"/>
              </a:ext>
            </a:extLst>
          </p:cNvPr>
          <p:cNvSpPr txBox="1">
            <a:spLocks/>
          </p:cNvSpPr>
          <p:nvPr/>
        </p:nvSpPr>
        <p:spPr>
          <a:xfrm>
            <a:off x="2043113" y="5477099"/>
            <a:ext cx="8361143" cy="1052038"/>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Clr>
                <a:srgbClr val="005808"/>
              </a:buClr>
              <a:buNone/>
            </a:pPr>
            <a:r>
              <a:rPr lang="en-US" kern="0" dirty="0"/>
              <a:t>1. </a:t>
            </a:r>
            <a:r>
              <a:rPr lang="es-GT" kern="0" noProof="0" dirty="0"/>
              <a:t>Describa los datos del gráfico</a:t>
            </a:r>
          </a:p>
          <a:p>
            <a:pPr marL="0" indent="0">
              <a:buClr>
                <a:srgbClr val="005808"/>
              </a:buClr>
              <a:buNone/>
            </a:pPr>
            <a:endParaRPr lang="es-GT" b="1" i="1" kern="0" noProof="0" dirty="0"/>
          </a:p>
          <a:p>
            <a:endParaRPr lang="en-US" kern="0" dirty="0"/>
          </a:p>
        </p:txBody>
      </p:sp>
      <p:sp>
        <p:nvSpPr>
          <p:cNvPr id="4" name="Text Placeholder 6">
            <a:extLst>
              <a:ext uri="{FF2B5EF4-FFF2-40B4-BE49-F238E27FC236}">
                <a16:creationId xmlns:a16="http://schemas.microsoft.com/office/drawing/2014/main" id="{ECB7F37B-D3A9-4CD6-E7E1-B5F2EFAEE1DC}"/>
              </a:ext>
            </a:extLst>
          </p:cNvPr>
          <p:cNvSpPr txBox="1">
            <a:spLocks/>
          </p:cNvSpPr>
          <p:nvPr/>
        </p:nvSpPr>
        <p:spPr>
          <a:xfrm>
            <a:off x="2034155" y="5592827"/>
            <a:ext cx="5438208" cy="1214373"/>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buClr>
                <a:srgbClr val="005808"/>
              </a:buClr>
              <a:buNone/>
            </a:pPr>
            <a:endParaRPr lang="es-ES" kern="0" dirty="0"/>
          </a:p>
          <a:p>
            <a:pPr marL="0" indent="0">
              <a:buClr>
                <a:srgbClr val="005808"/>
              </a:buClr>
              <a:buNone/>
            </a:pPr>
            <a:r>
              <a:rPr lang="es-ES" kern="0" dirty="0"/>
              <a:t>2. Interprete los datos - ¿Cómo?</a:t>
            </a:r>
            <a:endParaRPr lang="es-ES" b="1" i="1" kern="0" dirty="0"/>
          </a:p>
          <a:p>
            <a:endParaRPr lang="en-US" kern="0" dirty="0"/>
          </a:p>
        </p:txBody>
      </p:sp>
    </p:spTree>
    <p:extLst>
      <p:ext uri="{BB962C8B-B14F-4D97-AF65-F5344CB8AC3E}">
        <p14:creationId xmlns:p14="http://schemas.microsoft.com/office/powerpoint/2010/main" val="611648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(4/9)</a:t>
            </a:r>
          </a:p>
        </p:txBody>
      </p:sp>
      <p:graphicFrame>
        <p:nvGraphicFramePr>
          <p:cNvPr id="4" name="Chart 3"/>
          <p:cNvGraphicFramePr>
            <a:graphicFrameLocks/>
          </p:cNvGraphicFramePr>
          <p:nvPr>
            <p:extLst>
              <p:ext uri="{D42A27DB-BD31-4B8C-83A1-F6EECF244321}">
                <p14:modId xmlns:p14="http://schemas.microsoft.com/office/powerpoint/2010/main" val="4188059524"/>
              </p:ext>
            </p:extLst>
          </p:nvPr>
        </p:nvGraphicFramePr>
        <p:xfrm>
          <a:off x="1828107" y="2111328"/>
          <a:ext cx="7772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640730FD-EBED-6B70-A78A-E3FC09A9DC9A}"/>
              </a:ext>
            </a:extLst>
          </p:cNvPr>
          <p:cNvSpPr txBox="1"/>
          <p:nvPr/>
        </p:nvSpPr>
        <p:spPr>
          <a:xfrm>
            <a:off x="6774706" y="4568838"/>
            <a:ext cx="1143378" cy="400110"/>
          </a:xfrm>
          <a:prstGeom prst="rect">
            <a:avLst/>
          </a:prstGeom>
          <a:noFill/>
        </p:spPr>
        <p:txBody>
          <a:bodyPr wrap="square" rtlCol="0">
            <a:spAutoFit/>
          </a:bodyPr>
          <a:lstStyle/>
          <a:p>
            <a:r>
              <a:rPr lang="en-US" sz="2000" b="1">
                <a:solidFill>
                  <a:srgbClr val="C00000"/>
                </a:solidFill>
              </a:rPr>
              <a:t>2015</a:t>
            </a:r>
          </a:p>
        </p:txBody>
      </p:sp>
      <p:sp>
        <p:nvSpPr>
          <p:cNvPr id="8" name="TextBox 7">
            <a:extLst>
              <a:ext uri="{FF2B5EF4-FFF2-40B4-BE49-F238E27FC236}">
                <a16:creationId xmlns:a16="http://schemas.microsoft.com/office/drawing/2014/main" id="{EF74E289-9071-EA4E-1926-9E1D0EE1BDF7}"/>
              </a:ext>
            </a:extLst>
          </p:cNvPr>
          <p:cNvSpPr txBox="1"/>
          <p:nvPr/>
        </p:nvSpPr>
        <p:spPr>
          <a:xfrm>
            <a:off x="9054286" y="3968673"/>
            <a:ext cx="776182" cy="400110"/>
          </a:xfrm>
          <a:prstGeom prst="rect">
            <a:avLst/>
          </a:prstGeom>
          <a:noFill/>
        </p:spPr>
        <p:txBody>
          <a:bodyPr wrap="square" rtlCol="0">
            <a:spAutoFit/>
          </a:bodyPr>
          <a:lstStyle/>
          <a:p>
            <a:r>
              <a:rPr lang="en-US" sz="2000" b="1">
                <a:solidFill>
                  <a:srgbClr val="00953A"/>
                </a:solidFill>
              </a:rPr>
              <a:t>2014</a:t>
            </a:r>
          </a:p>
        </p:txBody>
      </p:sp>
      <p:sp>
        <p:nvSpPr>
          <p:cNvPr id="9" name="TextBox 8">
            <a:extLst>
              <a:ext uri="{FF2B5EF4-FFF2-40B4-BE49-F238E27FC236}">
                <a16:creationId xmlns:a16="http://schemas.microsoft.com/office/drawing/2014/main" id="{AD3DE691-2ED8-A7F7-F2B8-90C9A322B9A9}"/>
              </a:ext>
            </a:extLst>
          </p:cNvPr>
          <p:cNvSpPr txBox="1"/>
          <p:nvPr/>
        </p:nvSpPr>
        <p:spPr>
          <a:xfrm>
            <a:off x="5938390" y="3840914"/>
            <a:ext cx="776182" cy="400110"/>
          </a:xfrm>
          <a:prstGeom prst="rect">
            <a:avLst/>
          </a:prstGeom>
          <a:noFill/>
        </p:spPr>
        <p:txBody>
          <a:bodyPr wrap="square" rtlCol="0">
            <a:spAutoFit/>
          </a:bodyPr>
          <a:lstStyle/>
          <a:p>
            <a:r>
              <a:rPr lang="en-US" sz="2000" b="1"/>
              <a:t>2016</a:t>
            </a:r>
          </a:p>
        </p:txBody>
      </p:sp>
      <p:sp>
        <p:nvSpPr>
          <p:cNvPr id="10" name="TextBox 9">
            <a:extLst>
              <a:ext uri="{FF2B5EF4-FFF2-40B4-BE49-F238E27FC236}">
                <a16:creationId xmlns:a16="http://schemas.microsoft.com/office/drawing/2014/main" id="{13E580AF-41F4-9BD1-F7A3-726FA383939C}"/>
              </a:ext>
            </a:extLst>
          </p:cNvPr>
          <p:cNvSpPr txBox="1"/>
          <p:nvPr/>
        </p:nvSpPr>
        <p:spPr>
          <a:xfrm>
            <a:off x="5366701" y="3429000"/>
            <a:ext cx="1143378" cy="400110"/>
          </a:xfrm>
          <a:prstGeom prst="rect">
            <a:avLst/>
          </a:prstGeom>
          <a:noFill/>
        </p:spPr>
        <p:txBody>
          <a:bodyPr wrap="square" rtlCol="0">
            <a:spAutoFit/>
          </a:bodyPr>
          <a:lstStyle/>
          <a:p>
            <a:r>
              <a:rPr lang="en-US" sz="2000" b="1">
                <a:solidFill>
                  <a:srgbClr val="0065A4"/>
                </a:solidFill>
              </a:rPr>
              <a:t>2017</a:t>
            </a:r>
          </a:p>
        </p:txBody>
      </p:sp>
      <p:sp>
        <p:nvSpPr>
          <p:cNvPr id="3" name="Text Placeholder 2">
            <a:extLst>
              <a:ext uri="{FF2B5EF4-FFF2-40B4-BE49-F238E27FC236}">
                <a16:creationId xmlns:a16="http://schemas.microsoft.com/office/drawing/2014/main" id="{935D0DAA-0315-6EA7-74DD-0B32774BF60A}"/>
              </a:ext>
            </a:extLst>
          </p:cNvPr>
          <p:cNvSpPr txBox="1">
            <a:spLocks/>
          </p:cNvSpPr>
          <p:nvPr/>
        </p:nvSpPr>
        <p:spPr>
          <a:xfrm>
            <a:off x="3483980" y="1631495"/>
            <a:ext cx="5717894" cy="368766"/>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t>Casos de diarrea grave, semanas 1 a 15, 2014-2017, distrito X</a:t>
            </a:r>
          </a:p>
          <a:p>
            <a:endParaRPr lang="es-ES" sz="2000" b="1" kern="0" dirty="0"/>
          </a:p>
        </p:txBody>
      </p:sp>
      <p:pic>
        <p:nvPicPr>
          <p:cNvPr id="6" name="Picture 7" descr="Activity Icon">
            <a:extLst>
              <a:ext uri="{FF2B5EF4-FFF2-40B4-BE49-F238E27FC236}">
                <a16:creationId xmlns:a16="http://schemas.microsoft.com/office/drawing/2014/main" id="{B7E78382-E2AE-A80E-65F5-4D28E5B096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18931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(5/9)</a:t>
            </a:r>
          </a:p>
        </p:txBody>
      </p:sp>
      <p:graphicFrame>
        <p:nvGraphicFramePr>
          <p:cNvPr id="4" name="Table 3"/>
          <p:cNvGraphicFramePr>
            <a:graphicFrameLocks noGrp="1"/>
          </p:cNvGraphicFramePr>
          <p:nvPr>
            <p:extLst>
              <p:ext uri="{D42A27DB-BD31-4B8C-83A1-F6EECF244321}">
                <p14:modId xmlns:p14="http://schemas.microsoft.com/office/powerpoint/2010/main" val="3399581430"/>
              </p:ext>
            </p:extLst>
          </p:nvPr>
        </p:nvGraphicFramePr>
        <p:xfrm>
          <a:off x="2017916" y="2364611"/>
          <a:ext cx="8156168" cy="3893680"/>
        </p:xfrm>
        <a:graphic>
          <a:graphicData uri="http://schemas.openxmlformats.org/drawingml/2006/table">
            <a:tbl>
              <a:tblPr firstRow="1" bandRow="1">
                <a:tableStyleId>{68D230F3-CF80-4859-8CE7-A43EE81993B5}</a:tableStyleId>
              </a:tblPr>
              <a:tblGrid>
                <a:gridCol w="1387436">
                  <a:extLst>
                    <a:ext uri="{9D8B030D-6E8A-4147-A177-3AD203B41FA5}">
                      <a16:colId xmlns:a16="http://schemas.microsoft.com/office/drawing/2014/main" val="20000"/>
                    </a:ext>
                  </a:extLst>
                </a:gridCol>
                <a:gridCol w="651606">
                  <a:extLst>
                    <a:ext uri="{9D8B030D-6E8A-4147-A177-3AD203B41FA5}">
                      <a16:colId xmlns:a16="http://schemas.microsoft.com/office/drawing/2014/main" val="20001"/>
                    </a:ext>
                  </a:extLst>
                </a:gridCol>
                <a:gridCol w="1019521">
                  <a:extLst>
                    <a:ext uri="{9D8B030D-6E8A-4147-A177-3AD203B41FA5}">
                      <a16:colId xmlns:a16="http://schemas.microsoft.com/office/drawing/2014/main" val="20002"/>
                    </a:ext>
                  </a:extLst>
                </a:gridCol>
                <a:gridCol w="1019521">
                  <a:extLst>
                    <a:ext uri="{9D8B030D-6E8A-4147-A177-3AD203B41FA5}">
                      <a16:colId xmlns:a16="http://schemas.microsoft.com/office/drawing/2014/main" val="20003"/>
                    </a:ext>
                  </a:extLst>
                </a:gridCol>
                <a:gridCol w="1019521">
                  <a:extLst>
                    <a:ext uri="{9D8B030D-6E8A-4147-A177-3AD203B41FA5}">
                      <a16:colId xmlns:a16="http://schemas.microsoft.com/office/drawing/2014/main" val="20004"/>
                    </a:ext>
                  </a:extLst>
                </a:gridCol>
                <a:gridCol w="1019521">
                  <a:extLst>
                    <a:ext uri="{9D8B030D-6E8A-4147-A177-3AD203B41FA5}">
                      <a16:colId xmlns:a16="http://schemas.microsoft.com/office/drawing/2014/main" val="20005"/>
                    </a:ext>
                  </a:extLst>
                </a:gridCol>
                <a:gridCol w="1019521">
                  <a:extLst>
                    <a:ext uri="{9D8B030D-6E8A-4147-A177-3AD203B41FA5}">
                      <a16:colId xmlns:a16="http://schemas.microsoft.com/office/drawing/2014/main" val="20006"/>
                    </a:ext>
                  </a:extLst>
                </a:gridCol>
                <a:gridCol w="1019521">
                  <a:extLst>
                    <a:ext uri="{9D8B030D-6E8A-4147-A177-3AD203B41FA5}">
                      <a16:colId xmlns:a16="http://schemas.microsoft.com/office/drawing/2014/main" val="20007"/>
                    </a:ext>
                  </a:extLst>
                </a:gridCol>
              </a:tblGrid>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bg1"/>
                          </a:solidFill>
                          <a:effectLst/>
                          <a:latin typeface="+mn-lt"/>
                        </a:rPr>
                        <a:t> </a:t>
                      </a:r>
                      <a:endParaRPr lang="es-GT" sz="2000" b="0" i="0" u="none" strike="noStrike" noProof="0" dirty="0">
                        <a:solidFill>
                          <a:schemeClr val="bg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chemeClr val="tx1"/>
                          </a:solidFill>
                          <a:effectLst/>
                          <a:latin typeface="+mn-lt"/>
                        </a:rPr>
                        <a:t>Semana de notificación</a:t>
                      </a:r>
                      <a:endParaRPr lang="es-GT" sz="2000" b="1"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Centro</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Uno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Dos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Tres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Cuatro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Cinco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Seis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Siete</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A</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1</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3</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2</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5</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3</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1</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2</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B</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8</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E</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F</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G</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Totales</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16</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18</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14</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18</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15</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16</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31</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5" name="TextBox 4">
            <a:extLst>
              <a:ext uri="{FF2B5EF4-FFF2-40B4-BE49-F238E27FC236}">
                <a16:creationId xmlns:a16="http://schemas.microsoft.com/office/drawing/2014/main" id="{6B96E206-F23A-A004-57FB-AD0AE7CBAD88}"/>
              </a:ext>
            </a:extLst>
          </p:cNvPr>
          <p:cNvSpPr txBox="1"/>
          <p:nvPr/>
        </p:nvSpPr>
        <p:spPr>
          <a:xfrm>
            <a:off x="2017916" y="1533614"/>
            <a:ext cx="8156168" cy="830997"/>
          </a:xfrm>
          <a:prstGeom prst="rect">
            <a:avLst/>
          </a:prstGeom>
          <a:noFill/>
        </p:spPr>
        <p:txBody>
          <a:bodyPr wrap="square">
            <a:spAutoFit/>
          </a:bodyPr>
          <a:lstStyle/>
          <a:p>
            <a:pPr algn="ctr" fontAlgn="b"/>
            <a:r>
              <a:rPr lang="es-ES" sz="2400" b="1" u="none" strike="noStrike" dirty="0">
                <a:solidFill>
                  <a:schemeClr val="tx1"/>
                </a:solidFill>
                <a:effectLst/>
                <a:latin typeface="+mn-lt"/>
              </a:rPr>
              <a:t>Casos notificados de diarrea grave por centro de salud, semanas 1 a 7, 2017, distrito X</a:t>
            </a:r>
            <a:endParaRPr lang="es-ES" sz="2400" b="1" i="0" u="none" strike="noStrike" dirty="0">
              <a:solidFill>
                <a:schemeClr val="tx1"/>
              </a:solidFill>
              <a:effectLst/>
              <a:latin typeface="+mn-lt"/>
              <a:ea typeface="Arial" charset="0"/>
              <a:cs typeface="Arial" charset="0"/>
            </a:endParaRPr>
          </a:p>
        </p:txBody>
      </p:sp>
      <p:pic>
        <p:nvPicPr>
          <p:cNvPr id="6" name="Picture 7" descr="Activity Icon">
            <a:extLst>
              <a:ext uri="{FF2B5EF4-FFF2-40B4-BE49-F238E27FC236}">
                <a16:creationId xmlns:a16="http://schemas.microsoft.com/office/drawing/2014/main" id="{29D127F6-0E10-3741-B85B-F63CDE3B62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82502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(6/9)</a:t>
            </a:r>
          </a:p>
        </p:txBody>
      </p:sp>
      <p:sp>
        <p:nvSpPr>
          <p:cNvPr id="5" name="TextBox 4"/>
          <p:cNvSpPr txBox="1"/>
          <p:nvPr/>
        </p:nvSpPr>
        <p:spPr>
          <a:xfrm>
            <a:off x="5153290" y="5991722"/>
            <a:ext cx="2892138" cy="400110"/>
          </a:xfrm>
          <a:prstGeom prst="rect">
            <a:avLst/>
          </a:prstGeom>
          <a:noFill/>
        </p:spPr>
        <p:txBody>
          <a:bodyPr wrap="none" rtlCol="0">
            <a:spAutoFit/>
          </a:bodyPr>
          <a:lstStyle/>
          <a:p>
            <a:r>
              <a:rPr lang="es-ES" sz="2000" dirty="0">
                <a:solidFill>
                  <a:prstClr val="black"/>
                </a:solidFill>
                <a:latin typeface="Arial" panose="020B0604020202020204" pitchFamily="34" charset="0"/>
              </a:rPr>
              <a:t>Semana de información</a:t>
            </a:r>
          </a:p>
        </p:txBody>
      </p:sp>
      <p:sp>
        <p:nvSpPr>
          <p:cNvPr id="6" name="TextBox 5"/>
          <p:cNvSpPr txBox="1"/>
          <p:nvPr/>
        </p:nvSpPr>
        <p:spPr>
          <a:xfrm rot="16200000">
            <a:off x="1244254" y="3675942"/>
            <a:ext cx="2178802" cy="400110"/>
          </a:xfrm>
          <a:prstGeom prst="rect">
            <a:avLst/>
          </a:prstGeom>
          <a:noFill/>
        </p:spPr>
        <p:txBody>
          <a:bodyPr wrap="none" rtlCol="0">
            <a:spAutoFit/>
          </a:bodyPr>
          <a:lstStyle/>
          <a:p>
            <a:r>
              <a:rPr lang="es-ES" sz="2000" dirty="0">
                <a:solidFill>
                  <a:prstClr val="black"/>
                </a:solidFill>
                <a:latin typeface="Arial" panose="020B0604020202020204" pitchFamily="34" charset="0"/>
              </a:rPr>
              <a:t>Número de casos</a:t>
            </a:r>
          </a:p>
        </p:txBody>
      </p:sp>
      <p:graphicFrame>
        <p:nvGraphicFramePr>
          <p:cNvPr id="7" name="Chart 6"/>
          <p:cNvGraphicFramePr>
            <a:graphicFrameLocks/>
          </p:cNvGraphicFramePr>
          <p:nvPr>
            <p:extLst>
              <p:ext uri="{D42A27DB-BD31-4B8C-83A1-F6EECF244321}">
                <p14:modId xmlns:p14="http://schemas.microsoft.com/office/powerpoint/2010/main" val="4282545759"/>
              </p:ext>
            </p:extLst>
          </p:nvPr>
        </p:nvGraphicFramePr>
        <p:xfrm>
          <a:off x="2438400" y="2046589"/>
          <a:ext cx="7620000" cy="400175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 Placeholder 2"/>
          <p:cNvSpPr txBox="1">
            <a:spLocks/>
          </p:cNvSpPr>
          <p:nvPr/>
        </p:nvSpPr>
        <p:spPr>
          <a:xfrm>
            <a:off x="3080005" y="1597184"/>
            <a:ext cx="6978395" cy="849528"/>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t>Casos notificados de diarrea grave por centro de salud, </a:t>
            </a:r>
          </a:p>
          <a:p>
            <a:pPr marL="0" indent="0" algn="ctr">
              <a:buNone/>
            </a:pPr>
            <a:r>
              <a:rPr lang="es-ES" sz="2000" b="1" kern="0" dirty="0"/>
              <a:t>Semanas 1-7, 2017, Distrito X</a:t>
            </a:r>
          </a:p>
          <a:p>
            <a:endParaRPr lang="es-ES" sz="2000" b="1" kern="0" dirty="0"/>
          </a:p>
        </p:txBody>
      </p:sp>
      <p:pic>
        <p:nvPicPr>
          <p:cNvPr id="9" name="Picture 7" descr="Activity Icon">
            <a:extLst>
              <a:ext uri="{FF2B5EF4-FFF2-40B4-BE49-F238E27FC236}">
                <a16:creationId xmlns:a16="http://schemas.microsoft.com/office/drawing/2014/main" id="{0B98F6D9-BB8B-5584-FFA7-1A0952D8A0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522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(7/9)</a:t>
            </a:r>
          </a:p>
        </p:txBody>
      </p:sp>
      <p:graphicFrame>
        <p:nvGraphicFramePr>
          <p:cNvPr id="3" name="Table 2">
            <a:extLst>
              <a:ext uri="{FF2B5EF4-FFF2-40B4-BE49-F238E27FC236}">
                <a16:creationId xmlns:a16="http://schemas.microsoft.com/office/drawing/2014/main" id="{C0E6FE6D-6CD2-A2D2-1485-A415799F35E1}"/>
              </a:ext>
            </a:extLst>
          </p:cNvPr>
          <p:cNvGraphicFramePr>
            <a:graphicFrameLocks noGrp="1"/>
          </p:cNvGraphicFramePr>
          <p:nvPr>
            <p:extLst>
              <p:ext uri="{D42A27DB-BD31-4B8C-83A1-F6EECF244321}">
                <p14:modId xmlns:p14="http://schemas.microsoft.com/office/powerpoint/2010/main" val="1486521024"/>
              </p:ext>
            </p:extLst>
          </p:nvPr>
        </p:nvGraphicFramePr>
        <p:xfrm>
          <a:off x="2017916" y="2364611"/>
          <a:ext cx="8156168" cy="3893680"/>
        </p:xfrm>
        <a:graphic>
          <a:graphicData uri="http://schemas.openxmlformats.org/drawingml/2006/table">
            <a:tbl>
              <a:tblPr firstRow="1" bandRow="1">
                <a:tableStyleId>{68D230F3-CF80-4859-8CE7-A43EE81993B5}</a:tableStyleId>
              </a:tblPr>
              <a:tblGrid>
                <a:gridCol w="1397946">
                  <a:extLst>
                    <a:ext uri="{9D8B030D-6E8A-4147-A177-3AD203B41FA5}">
                      <a16:colId xmlns:a16="http://schemas.microsoft.com/office/drawing/2014/main" val="20000"/>
                    </a:ext>
                  </a:extLst>
                </a:gridCol>
                <a:gridCol w="641096">
                  <a:extLst>
                    <a:ext uri="{9D8B030D-6E8A-4147-A177-3AD203B41FA5}">
                      <a16:colId xmlns:a16="http://schemas.microsoft.com/office/drawing/2014/main" val="20001"/>
                    </a:ext>
                  </a:extLst>
                </a:gridCol>
                <a:gridCol w="1019521">
                  <a:extLst>
                    <a:ext uri="{9D8B030D-6E8A-4147-A177-3AD203B41FA5}">
                      <a16:colId xmlns:a16="http://schemas.microsoft.com/office/drawing/2014/main" val="20002"/>
                    </a:ext>
                  </a:extLst>
                </a:gridCol>
                <a:gridCol w="1019521">
                  <a:extLst>
                    <a:ext uri="{9D8B030D-6E8A-4147-A177-3AD203B41FA5}">
                      <a16:colId xmlns:a16="http://schemas.microsoft.com/office/drawing/2014/main" val="20003"/>
                    </a:ext>
                  </a:extLst>
                </a:gridCol>
                <a:gridCol w="1019521">
                  <a:extLst>
                    <a:ext uri="{9D8B030D-6E8A-4147-A177-3AD203B41FA5}">
                      <a16:colId xmlns:a16="http://schemas.microsoft.com/office/drawing/2014/main" val="20004"/>
                    </a:ext>
                  </a:extLst>
                </a:gridCol>
                <a:gridCol w="1019521">
                  <a:extLst>
                    <a:ext uri="{9D8B030D-6E8A-4147-A177-3AD203B41FA5}">
                      <a16:colId xmlns:a16="http://schemas.microsoft.com/office/drawing/2014/main" val="20005"/>
                    </a:ext>
                  </a:extLst>
                </a:gridCol>
                <a:gridCol w="1019521">
                  <a:extLst>
                    <a:ext uri="{9D8B030D-6E8A-4147-A177-3AD203B41FA5}">
                      <a16:colId xmlns:a16="http://schemas.microsoft.com/office/drawing/2014/main" val="20006"/>
                    </a:ext>
                  </a:extLst>
                </a:gridCol>
                <a:gridCol w="1019521">
                  <a:extLst>
                    <a:ext uri="{9D8B030D-6E8A-4147-A177-3AD203B41FA5}">
                      <a16:colId xmlns:a16="http://schemas.microsoft.com/office/drawing/2014/main" val="20007"/>
                    </a:ext>
                  </a:extLst>
                </a:gridCol>
              </a:tblGrid>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bg1"/>
                          </a:solidFill>
                          <a:effectLst/>
                          <a:latin typeface="+mn-lt"/>
                        </a:rPr>
                        <a:t> </a:t>
                      </a:r>
                      <a:endParaRPr lang="es-GT" sz="2000" b="0" i="0" u="none" strike="noStrike" noProof="0" dirty="0">
                        <a:solidFill>
                          <a:schemeClr val="bg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chemeClr val="tx1"/>
                          </a:solidFill>
                          <a:effectLst/>
                          <a:latin typeface="+mn-lt"/>
                        </a:rPr>
                        <a:t>Semana de notificación</a:t>
                      </a:r>
                      <a:endParaRPr lang="es-GT" sz="2000" b="1"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Centro</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Uno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Dos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Tres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Cuatro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Cinco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Seis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Siete</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A</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1</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3</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2</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5</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3</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1</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chemeClr val="tx1"/>
                          </a:solidFill>
                          <a:effectLst/>
                          <a:latin typeface="+mn-lt"/>
                        </a:rPr>
                        <a:t>4</a:t>
                      </a:r>
                      <a:endParaRPr lang="es-GT" sz="2000" b="0" i="0" u="none" strike="noStrike" noProof="0" dirty="0">
                        <a:solidFill>
                          <a:schemeClr val="tx1"/>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B</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7</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E</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F</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G</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893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Totales</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16</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18</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14</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18</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15</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16</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31</a:t>
                      </a:r>
                      <a:endParaRPr lang="es-GT" sz="2000" b="1" i="0" u="none" strike="noStrike" noProof="0" dirty="0">
                        <a:solidFill>
                          <a:srgbClr val="000000"/>
                        </a:solidFill>
                        <a:effectLst/>
                        <a:latin typeface="+mn-lt"/>
                        <a:ea typeface="Arial" charset="0"/>
                        <a:cs typeface="Arial" charset="0"/>
                      </a:endParaRPr>
                    </a:p>
                  </a:txBody>
                  <a:tcPr marL="12139" marR="12139" marT="1213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5" name="TextBox 4">
            <a:extLst>
              <a:ext uri="{FF2B5EF4-FFF2-40B4-BE49-F238E27FC236}">
                <a16:creationId xmlns:a16="http://schemas.microsoft.com/office/drawing/2014/main" id="{F3CB0DCC-F814-1D51-712D-7CBA8913539F}"/>
              </a:ext>
            </a:extLst>
          </p:cNvPr>
          <p:cNvSpPr txBox="1"/>
          <p:nvPr/>
        </p:nvSpPr>
        <p:spPr>
          <a:xfrm>
            <a:off x="2017916" y="1533614"/>
            <a:ext cx="8156168" cy="830997"/>
          </a:xfrm>
          <a:prstGeom prst="rect">
            <a:avLst/>
          </a:prstGeom>
          <a:noFill/>
        </p:spPr>
        <p:txBody>
          <a:bodyPr wrap="square">
            <a:spAutoFit/>
          </a:bodyPr>
          <a:lstStyle/>
          <a:p>
            <a:pPr algn="ctr" fontAlgn="b"/>
            <a:r>
              <a:rPr lang="es-ES" sz="2400" b="1" u="none" strike="noStrike" dirty="0">
                <a:solidFill>
                  <a:schemeClr val="tx1"/>
                </a:solidFill>
                <a:effectLst/>
                <a:latin typeface="+mn-lt"/>
              </a:rPr>
              <a:t>Casos notificados de diarrea grave por centro de salud, semanas 1 a 7, 2017, distrito X</a:t>
            </a:r>
            <a:endParaRPr lang="es-ES" sz="2400" b="1" i="0" u="none" strike="noStrike" dirty="0">
              <a:solidFill>
                <a:schemeClr val="tx1"/>
              </a:solidFill>
              <a:effectLst/>
              <a:latin typeface="+mn-lt"/>
              <a:ea typeface="Arial" charset="0"/>
              <a:cs typeface="Arial" charset="0"/>
            </a:endParaRPr>
          </a:p>
        </p:txBody>
      </p:sp>
      <p:pic>
        <p:nvPicPr>
          <p:cNvPr id="6" name="Picture 7" descr="Activity Icon">
            <a:extLst>
              <a:ext uri="{FF2B5EF4-FFF2-40B4-BE49-F238E27FC236}">
                <a16:creationId xmlns:a16="http://schemas.microsoft.com/office/drawing/2014/main" id="{8F3A9A93-C7CD-362E-887C-B33C4EA880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15354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(8/9)</a:t>
            </a:r>
          </a:p>
        </p:txBody>
      </p:sp>
      <p:sp>
        <p:nvSpPr>
          <p:cNvPr id="4" name="Text Placeholder 2"/>
          <p:cNvSpPr txBox="1">
            <a:spLocks/>
          </p:cNvSpPr>
          <p:nvPr/>
        </p:nvSpPr>
        <p:spPr>
          <a:xfrm>
            <a:off x="1972694" y="1499972"/>
            <a:ext cx="8238106" cy="849528"/>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t>Casos notificados de diarrea grave por centro de salud, </a:t>
            </a:r>
          </a:p>
          <a:p>
            <a:pPr marL="0" indent="0" algn="ctr">
              <a:buNone/>
            </a:pPr>
            <a:r>
              <a:rPr lang="es-ES" sz="2000" b="1" kern="0" dirty="0"/>
              <a:t>Semanas 1-7, 2017, Distrito X</a:t>
            </a:r>
          </a:p>
          <a:p>
            <a:endParaRPr lang="es-ES" sz="2000" b="1" kern="0" dirty="0"/>
          </a:p>
        </p:txBody>
      </p:sp>
      <p:graphicFrame>
        <p:nvGraphicFramePr>
          <p:cNvPr id="5" name="Chart 4"/>
          <p:cNvGraphicFramePr>
            <a:graphicFrameLocks/>
          </p:cNvGraphicFramePr>
          <p:nvPr>
            <p:extLst>
              <p:ext uri="{D42A27DB-BD31-4B8C-83A1-F6EECF244321}">
                <p14:modId xmlns:p14="http://schemas.microsoft.com/office/powerpoint/2010/main" val="781354385"/>
              </p:ext>
            </p:extLst>
          </p:nvPr>
        </p:nvGraphicFramePr>
        <p:xfrm>
          <a:off x="2362200" y="2153652"/>
          <a:ext cx="7924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255927" y="6171586"/>
            <a:ext cx="2850460" cy="400110"/>
          </a:xfrm>
          <a:prstGeom prst="rect">
            <a:avLst/>
          </a:prstGeom>
          <a:noFill/>
        </p:spPr>
        <p:txBody>
          <a:bodyPr wrap="none" rtlCol="0">
            <a:spAutoFit/>
          </a:bodyPr>
          <a:lstStyle/>
          <a:p>
            <a:r>
              <a:rPr lang="es-ES" sz="2000" dirty="0">
                <a:solidFill>
                  <a:prstClr val="black"/>
                </a:solidFill>
                <a:latin typeface="Arial" panose="020B0604020202020204" pitchFamily="34" charset="0"/>
              </a:rPr>
              <a:t>Semana de notificación</a:t>
            </a:r>
          </a:p>
        </p:txBody>
      </p:sp>
      <p:sp>
        <p:nvSpPr>
          <p:cNvPr id="7" name="TextBox 6"/>
          <p:cNvSpPr txBox="1"/>
          <p:nvPr/>
        </p:nvSpPr>
        <p:spPr>
          <a:xfrm rot="16200000">
            <a:off x="1152667" y="3836429"/>
            <a:ext cx="2178802" cy="400110"/>
          </a:xfrm>
          <a:prstGeom prst="rect">
            <a:avLst/>
          </a:prstGeom>
          <a:noFill/>
        </p:spPr>
        <p:txBody>
          <a:bodyPr wrap="none" rtlCol="0">
            <a:spAutoFit/>
          </a:bodyPr>
          <a:lstStyle/>
          <a:p>
            <a:r>
              <a:rPr lang="es-ES" sz="2000" dirty="0">
                <a:solidFill>
                  <a:prstClr val="black"/>
                </a:solidFill>
                <a:latin typeface="Arial" panose="020B0604020202020204" pitchFamily="34" charset="0"/>
              </a:rPr>
              <a:t>Número de casos</a:t>
            </a:r>
          </a:p>
        </p:txBody>
      </p:sp>
      <p:pic>
        <p:nvPicPr>
          <p:cNvPr id="8" name="Picture 7" descr="Activity Icon">
            <a:extLst>
              <a:ext uri="{FF2B5EF4-FFF2-40B4-BE49-F238E27FC236}">
                <a16:creationId xmlns:a16="http://schemas.microsoft.com/office/drawing/2014/main" id="{E3297AB2-1E1A-2CE8-E25D-AA189E6428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5058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Ejercicio en grupo: diarrea grave en el distrito X (9/9)</a:t>
            </a:r>
          </a:p>
        </p:txBody>
      </p:sp>
      <p:sp>
        <p:nvSpPr>
          <p:cNvPr id="4" name="Rectangle 3"/>
          <p:cNvSpPr/>
          <p:nvPr/>
        </p:nvSpPr>
        <p:spPr>
          <a:xfrm>
            <a:off x="2012117" y="5048250"/>
            <a:ext cx="8198680" cy="381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012117" y="3486150"/>
            <a:ext cx="8198680" cy="381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308353731"/>
              </p:ext>
            </p:extLst>
          </p:nvPr>
        </p:nvGraphicFramePr>
        <p:xfrm>
          <a:off x="2012117" y="2313164"/>
          <a:ext cx="8198680" cy="3504474"/>
        </p:xfrm>
        <a:graphic>
          <a:graphicData uri="http://schemas.openxmlformats.org/drawingml/2006/table">
            <a:tbl>
              <a:tblPr firstRow="1" bandRow="1">
                <a:tableStyleId>{68D230F3-CF80-4859-8CE7-A43EE81993B5}</a:tableStyleId>
              </a:tblPr>
              <a:tblGrid>
                <a:gridCol w="1393235">
                  <a:extLst>
                    <a:ext uri="{9D8B030D-6E8A-4147-A177-3AD203B41FA5}">
                      <a16:colId xmlns:a16="http://schemas.microsoft.com/office/drawing/2014/main" val="20000"/>
                    </a:ext>
                  </a:extLst>
                </a:gridCol>
                <a:gridCol w="656435">
                  <a:extLst>
                    <a:ext uri="{9D8B030D-6E8A-4147-A177-3AD203B41FA5}">
                      <a16:colId xmlns:a16="http://schemas.microsoft.com/office/drawing/2014/main" val="20001"/>
                    </a:ext>
                  </a:extLst>
                </a:gridCol>
                <a:gridCol w="1024835">
                  <a:extLst>
                    <a:ext uri="{9D8B030D-6E8A-4147-A177-3AD203B41FA5}">
                      <a16:colId xmlns:a16="http://schemas.microsoft.com/office/drawing/2014/main" val="20002"/>
                    </a:ext>
                  </a:extLst>
                </a:gridCol>
                <a:gridCol w="1024835">
                  <a:extLst>
                    <a:ext uri="{9D8B030D-6E8A-4147-A177-3AD203B41FA5}">
                      <a16:colId xmlns:a16="http://schemas.microsoft.com/office/drawing/2014/main" val="20003"/>
                    </a:ext>
                  </a:extLst>
                </a:gridCol>
                <a:gridCol w="1024835">
                  <a:extLst>
                    <a:ext uri="{9D8B030D-6E8A-4147-A177-3AD203B41FA5}">
                      <a16:colId xmlns:a16="http://schemas.microsoft.com/office/drawing/2014/main" val="20004"/>
                    </a:ext>
                  </a:extLst>
                </a:gridCol>
                <a:gridCol w="1024835">
                  <a:extLst>
                    <a:ext uri="{9D8B030D-6E8A-4147-A177-3AD203B41FA5}">
                      <a16:colId xmlns:a16="http://schemas.microsoft.com/office/drawing/2014/main" val="20005"/>
                    </a:ext>
                  </a:extLst>
                </a:gridCol>
                <a:gridCol w="1024835">
                  <a:extLst>
                    <a:ext uri="{9D8B030D-6E8A-4147-A177-3AD203B41FA5}">
                      <a16:colId xmlns:a16="http://schemas.microsoft.com/office/drawing/2014/main" val="20006"/>
                    </a:ext>
                  </a:extLst>
                </a:gridCol>
                <a:gridCol w="1024835">
                  <a:extLst>
                    <a:ext uri="{9D8B030D-6E8A-4147-A177-3AD203B41FA5}">
                      <a16:colId xmlns:a16="http://schemas.microsoft.com/office/drawing/2014/main" val="20007"/>
                    </a:ext>
                  </a:extLst>
                </a:gridCol>
              </a:tblGrid>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 </a:t>
                      </a:r>
                      <a:endParaRPr lang="es-GT" sz="2000" b="0"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chemeClr val="tx1"/>
                          </a:solidFill>
                          <a:effectLst/>
                          <a:latin typeface="+mn-lt"/>
                        </a:rPr>
                        <a:t>Semana de notificación</a:t>
                      </a:r>
                      <a:endParaRPr lang="es-GT" sz="2000" b="1" i="0" u="none" strike="noStrike" noProof="0" dirty="0">
                        <a:solidFill>
                          <a:schemeClr val="tx1"/>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Centro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Uno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Dos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Tres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Cuatro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Cinco</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Seis</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Siete</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2"/>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A</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B</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NR</a:t>
                      </a:r>
                      <a:endParaRPr lang="es-GT" sz="2000" b="0"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NR</a:t>
                      </a:r>
                      <a:endParaRPr lang="es-GT" sz="2000" b="0"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C</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D</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E</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F</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NR</a:t>
                      </a:r>
                      <a:endParaRPr lang="es-GT" sz="2000" b="0"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NR</a:t>
                      </a:r>
                      <a:endParaRPr lang="es-GT" sz="2000" b="0"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u="none" strike="noStrike" noProof="0" dirty="0">
                          <a:solidFill>
                            <a:srgbClr val="000000"/>
                          </a:solidFill>
                          <a:effectLst/>
                          <a:latin typeface="+mn-lt"/>
                        </a:rPr>
                        <a:t>NR</a:t>
                      </a:r>
                      <a:endParaRPr lang="es-GT" sz="2000" b="0"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r h="3893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1" u="none" strike="noStrike" noProof="0" dirty="0">
                          <a:solidFill>
                            <a:srgbClr val="000000"/>
                          </a:solidFill>
                          <a:effectLst/>
                          <a:latin typeface="+mn-lt"/>
                        </a:rPr>
                        <a:t>G</a:t>
                      </a:r>
                      <a:endParaRPr lang="es-GT" sz="2000" b="1" i="0" u="none" strike="noStrike" noProof="0" dirty="0">
                        <a:solidFill>
                          <a:srgbClr val="000000"/>
                        </a:solidFill>
                        <a:effectLst/>
                        <a:latin typeface="+mn-lt"/>
                        <a:ea typeface="Arial" charset="0"/>
                        <a:cs typeface="Arial" charset="0"/>
                      </a:endParaRP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P</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es-GT" sz="2000" b="0" i="0" u="none" strike="noStrike" noProof="0" dirty="0">
                          <a:solidFill>
                            <a:srgbClr val="000000"/>
                          </a:solidFill>
                          <a:effectLst/>
                          <a:latin typeface="+mn-lt"/>
                          <a:ea typeface="Arial" charset="0"/>
                          <a:cs typeface="Arial" charset="0"/>
                        </a:rPr>
                        <a:t>R</a:t>
                      </a:r>
                    </a:p>
                  </a:txBody>
                  <a:tcPr marL="16626" marR="16626" marT="166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bl>
          </a:graphicData>
        </a:graphic>
      </p:graphicFrame>
      <p:sp>
        <p:nvSpPr>
          <p:cNvPr id="8" name="Rectangle: Rounded Corners 7">
            <a:extLst>
              <a:ext uri="{FF2B5EF4-FFF2-40B4-BE49-F238E27FC236}">
                <a16:creationId xmlns:a16="http://schemas.microsoft.com/office/drawing/2014/main" id="{A8D2E92F-BF3E-D3C4-8F8A-4E7FC26344B9}"/>
              </a:ext>
            </a:extLst>
          </p:cNvPr>
          <p:cNvSpPr/>
          <p:nvPr/>
        </p:nvSpPr>
        <p:spPr>
          <a:xfrm>
            <a:off x="2027574" y="3466198"/>
            <a:ext cx="8167766" cy="380999"/>
          </a:xfrm>
          <a:prstGeom prst="roundRect">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42528D38-F2DA-6367-2734-8613184BA507}"/>
              </a:ext>
            </a:extLst>
          </p:cNvPr>
          <p:cNvSpPr/>
          <p:nvPr/>
        </p:nvSpPr>
        <p:spPr>
          <a:xfrm>
            <a:off x="2043031" y="5033937"/>
            <a:ext cx="8167766" cy="380999"/>
          </a:xfrm>
          <a:prstGeom prst="roundRect">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84B45F4-C5D7-4C46-7D60-826A029D85DE}"/>
              </a:ext>
            </a:extLst>
          </p:cNvPr>
          <p:cNvSpPr txBox="1"/>
          <p:nvPr/>
        </p:nvSpPr>
        <p:spPr>
          <a:xfrm>
            <a:off x="2012117" y="1454101"/>
            <a:ext cx="8198680" cy="830997"/>
          </a:xfrm>
          <a:prstGeom prst="rect">
            <a:avLst/>
          </a:prstGeom>
          <a:noFill/>
        </p:spPr>
        <p:txBody>
          <a:bodyPr wrap="square">
            <a:spAutoFit/>
          </a:bodyPr>
          <a:lstStyle/>
          <a:p>
            <a:pPr algn="ctr" fontAlgn="b"/>
            <a:r>
              <a:rPr lang="es-ES" sz="2400" b="1" u="none" strike="noStrike" dirty="0">
                <a:solidFill>
                  <a:schemeClr val="tx1"/>
                </a:solidFill>
                <a:effectLst/>
                <a:latin typeface="+mn-lt"/>
              </a:rPr>
              <a:t>Puntualidad de los informes de vigilancia recibidos por el centro, semanas 1-7</a:t>
            </a:r>
            <a:endParaRPr lang="es-ES" sz="2400" b="1" i="0" u="none" strike="noStrike" dirty="0">
              <a:solidFill>
                <a:schemeClr val="tx1"/>
              </a:solidFill>
              <a:effectLst/>
              <a:latin typeface="+mn-lt"/>
              <a:ea typeface="Arial" charset="0"/>
              <a:cs typeface="Arial" charset="0"/>
            </a:endParaRPr>
          </a:p>
        </p:txBody>
      </p:sp>
      <p:sp>
        <p:nvSpPr>
          <p:cNvPr id="10" name="TextBox 9">
            <a:extLst>
              <a:ext uri="{FF2B5EF4-FFF2-40B4-BE49-F238E27FC236}">
                <a16:creationId xmlns:a16="http://schemas.microsoft.com/office/drawing/2014/main" id="{EB5E6CD3-F6BF-FB82-889C-8441659B5563}"/>
              </a:ext>
            </a:extLst>
          </p:cNvPr>
          <p:cNvSpPr txBox="1"/>
          <p:nvPr/>
        </p:nvSpPr>
        <p:spPr>
          <a:xfrm>
            <a:off x="2012117" y="5930384"/>
            <a:ext cx="6729413" cy="369332"/>
          </a:xfrm>
          <a:prstGeom prst="rect">
            <a:avLst/>
          </a:prstGeom>
          <a:noFill/>
        </p:spPr>
        <p:txBody>
          <a:bodyPr wrap="square" rtlCol="0">
            <a:spAutoFit/>
          </a:bodyPr>
          <a:lstStyle/>
          <a:p>
            <a:r>
              <a:rPr lang="es-ES" sz="1800" dirty="0">
                <a:effectLst/>
                <a:latin typeface="Arial" panose="020B0604020202020204" pitchFamily="34" charset="0"/>
                <a:ea typeface="Times New Roman" panose="02020603050405020304" pitchFamily="18" charset="0"/>
                <a:cs typeface="Arial" panose="020B0604020202020204" pitchFamily="34" charset="0"/>
              </a:rPr>
              <a:t>P = Puntual, R = Retrasado, NR = No reporta</a:t>
            </a:r>
            <a:endParaRPr lang="es-ES" dirty="0"/>
          </a:p>
        </p:txBody>
      </p:sp>
      <p:pic>
        <p:nvPicPr>
          <p:cNvPr id="11" name="Picture 7" descr="Activity Icon">
            <a:extLst>
              <a:ext uri="{FF2B5EF4-FFF2-40B4-BE49-F238E27FC236}">
                <a16:creationId xmlns:a16="http://schemas.microsoft.com/office/drawing/2014/main" id="{700C0212-4A54-2144-632C-4BAB0663B6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027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5D141-A4CF-2124-E3D6-6210E68B939C}"/>
              </a:ext>
            </a:extLst>
          </p:cNvPr>
          <p:cNvSpPr>
            <a:spLocks noGrp="1"/>
          </p:cNvSpPr>
          <p:nvPr>
            <p:ph type="title"/>
          </p:nvPr>
        </p:nvSpPr>
        <p:spPr/>
        <p:txBody>
          <a:bodyPr/>
          <a:lstStyle/>
          <a:p>
            <a:r>
              <a:rPr lang="es-ES" dirty="0"/>
              <a:t>Sistemas de vigilancia de Una Salud</a:t>
            </a:r>
            <a:br>
              <a:rPr lang="es-ES" dirty="0"/>
            </a:br>
            <a:endParaRPr lang="es-ES" dirty="0"/>
          </a:p>
        </p:txBody>
      </p:sp>
      <p:graphicFrame>
        <p:nvGraphicFramePr>
          <p:cNvPr id="5" name="Table 5">
            <a:extLst>
              <a:ext uri="{FF2B5EF4-FFF2-40B4-BE49-F238E27FC236}">
                <a16:creationId xmlns:a16="http://schemas.microsoft.com/office/drawing/2014/main" id="{719D3A5E-5580-AD7B-3141-4164475804B5}"/>
              </a:ext>
            </a:extLst>
          </p:cNvPr>
          <p:cNvGraphicFramePr>
            <a:graphicFrameLocks noGrp="1"/>
          </p:cNvGraphicFramePr>
          <p:nvPr>
            <p:extLst>
              <p:ext uri="{D42A27DB-BD31-4B8C-83A1-F6EECF244321}">
                <p14:modId xmlns:p14="http://schemas.microsoft.com/office/powerpoint/2010/main" val="3889849407"/>
              </p:ext>
            </p:extLst>
          </p:nvPr>
        </p:nvGraphicFramePr>
        <p:xfrm>
          <a:off x="6599583" y="1824501"/>
          <a:ext cx="5355922" cy="4358640"/>
        </p:xfrm>
        <a:graphic>
          <a:graphicData uri="http://schemas.openxmlformats.org/drawingml/2006/table">
            <a:tbl>
              <a:tblPr firstRow="1" bandRow="1">
                <a:tableStyleId>{5C22544A-7EE6-4342-B048-85BDC9FD1C3A}</a:tableStyleId>
              </a:tblPr>
              <a:tblGrid>
                <a:gridCol w="5355922">
                  <a:extLst>
                    <a:ext uri="{9D8B030D-6E8A-4147-A177-3AD203B41FA5}">
                      <a16:colId xmlns:a16="http://schemas.microsoft.com/office/drawing/2014/main" val="2856297230"/>
                    </a:ext>
                  </a:extLst>
                </a:gridCol>
              </a:tblGrid>
              <a:tr h="371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000" noProof="0" dirty="0">
                          <a:solidFill>
                            <a:schemeClr val="tx1"/>
                          </a:solidFill>
                        </a:rPr>
                        <a:t>Análisis de datos (analizar e interpretar)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11182950"/>
                  </a:ext>
                </a:extLst>
              </a:tr>
              <a:tr h="370840">
                <a:tc>
                  <a:txBody>
                    <a:bodyPr/>
                    <a:lstStyle/>
                    <a:p>
                      <a:pPr algn="ctr"/>
                      <a:r>
                        <a:rPr lang="es-ES" sz="2000" noProof="0" dirty="0">
                          <a:solidFill>
                            <a:schemeClr val="tx1"/>
                          </a:solidFill>
                        </a:rPr>
                        <a:t>Emprendidas por separado en cada sector</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32105912"/>
                  </a:ext>
                </a:extLst>
              </a:tr>
              <a:tr h="370840">
                <a:tc>
                  <a:txBody>
                    <a:bodyPr/>
                    <a:lstStyle/>
                    <a:p>
                      <a:pPr algn="ctr"/>
                      <a:r>
                        <a:rPr lang="es-ES" sz="2000" noProof="0" dirty="0">
                          <a:solidFill>
                            <a:schemeClr val="tx1"/>
                          </a:solidFill>
                        </a:rPr>
                        <a:t>Emprendidos por separado y comparados después por un único sector</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7871521"/>
                  </a:ext>
                </a:extLst>
              </a:tr>
              <a:tr h="370840">
                <a:tc>
                  <a:txBody>
                    <a:bodyPr/>
                    <a:lstStyle/>
                    <a:p>
                      <a:pPr algn="ctr"/>
                      <a:r>
                        <a:rPr lang="es-ES" sz="2000" noProof="0" dirty="0">
                          <a:solidFill>
                            <a:schemeClr val="tx1"/>
                          </a:solidFill>
                        </a:rPr>
                        <a:t>Emprendidos conjuntamente por un único sector para todos los componentes</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806646"/>
                  </a:ext>
                </a:extLst>
              </a:tr>
              <a:tr h="370840">
                <a:tc>
                  <a:txBody>
                    <a:bodyPr/>
                    <a:lstStyle/>
                    <a:p>
                      <a:pPr algn="ctr"/>
                      <a:r>
                        <a:rPr lang="es-ES" sz="2000" noProof="0" dirty="0">
                          <a:solidFill>
                            <a:schemeClr val="tx1"/>
                          </a:solidFill>
                        </a:rPr>
                        <a:t>Realizados por separado y comparados después por un grupo de trabajo multisectorial </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5280052"/>
                  </a:ext>
                </a:extLst>
              </a:tr>
              <a:tr h="370840">
                <a:tc>
                  <a:txBody>
                    <a:bodyPr/>
                    <a:lstStyle/>
                    <a:p>
                      <a:pPr algn="ctr"/>
                      <a:r>
                        <a:rPr lang="es-ES" sz="2000" noProof="0" dirty="0">
                          <a:solidFill>
                            <a:schemeClr val="tx1"/>
                          </a:solidFill>
                        </a:rPr>
                        <a:t>Realizado conjuntamente por un grupo de trabajo multisectorial</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2149442"/>
                  </a:ext>
                </a:extLst>
              </a:tr>
            </a:tbl>
          </a:graphicData>
        </a:graphic>
      </p:graphicFrame>
      <p:sp>
        <p:nvSpPr>
          <p:cNvPr id="6" name="TextBox 5">
            <a:extLst>
              <a:ext uri="{FF2B5EF4-FFF2-40B4-BE49-F238E27FC236}">
                <a16:creationId xmlns:a16="http://schemas.microsoft.com/office/drawing/2014/main" id="{AEDF094D-4438-5CFD-B40B-641B22B2CB4E}"/>
              </a:ext>
            </a:extLst>
          </p:cNvPr>
          <p:cNvSpPr txBox="1"/>
          <p:nvPr/>
        </p:nvSpPr>
        <p:spPr>
          <a:xfrm rot="16200000">
            <a:off x="4775915" y="3435923"/>
            <a:ext cx="2771191" cy="830997"/>
          </a:xfrm>
          <a:prstGeom prst="rect">
            <a:avLst/>
          </a:prstGeom>
          <a:noFill/>
        </p:spPr>
        <p:txBody>
          <a:bodyPr wrap="square" rtlCol="0">
            <a:spAutoFit/>
          </a:bodyPr>
          <a:lstStyle/>
          <a:p>
            <a:pPr algn="ctr"/>
            <a:r>
              <a:rPr lang="en-US" sz="2400" b="1">
                <a:latin typeface="Arial" panose="020B0604020202020204" pitchFamily="34" charset="0"/>
                <a:cs typeface="Arial" panose="020B0604020202020204" pitchFamily="34" charset="0"/>
              </a:rPr>
              <a:t>Posibles grados de colaboración</a:t>
            </a:r>
          </a:p>
        </p:txBody>
      </p:sp>
      <p:graphicFrame>
        <p:nvGraphicFramePr>
          <p:cNvPr id="7" name="Diagram 6">
            <a:extLst>
              <a:ext uri="{FF2B5EF4-FFF2-40B4-BE49-F238E27FC236}">
                <a16:creationId xmlns:a16="http://schemas.microsoft.com/office/drawing/2014/main" id="{7CA1F85C-6518-40D0-C819-EE56527CDDA7}"/>
              </a:ext>
            </a:extLst>
          </p:cNvPr>
          <p:cNvGraphicFramePr/>
          <p:nvPr>
            <p:extLst>
              <p:ext uri="{D42A27DB-BD31-4B8C-83A1-F6EECF244321}">
                <p14:modId xmlns:p14="http://schemas.microsoft.com/office/powerpoint/2010/main" val="346421199"/>
              </p:ext>
            </p:extLst>
          </p:nvPr>
        </p:nvGraphicFramePr>
        <p:xfrm>
          <a:off x="216057" y="2278915"/>
          <a:ext cx="5036571" cy="2963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7">
            <a:extLst>
              <a:ext uri="{FF2B5EF4-FFF2-40B4-BE49-F238E27FC236}">
                <a16:creationId xmlns:a16="http://schemas.microsoft.com/office/drawing/2014/main" id="{6550C613-776C-4C7D-0CB7-4522967EDB5F}"/>
              </a:ext>
            </a:extLst>
          </p:cNvPr>
          <p:cNvSpPr/>
          <p:nvPr/>
        </p:nvSpPr>
        <p:spPr>
          <a:xfrm>
            <a:off x="2227066" y="4686847"/>
            <a:ext cx="1292773" cy="550170"/>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29496AC-55CC-45C5-A91A-194FAD9CD452}"/>
              </a:ext>
            </a:extLst>
          </p:cNvPr>
          <p:cNvSpPr txBox="1"/>
          <p:nvPr/>
        </p:nvSpPr>
        <p:spPr>
          <a:xfrm>
            <a:off x="860242" y="6269822"/>
            <a:ext cx="8763000" cy="461665"/>
          </a:xfrm>
          <a:prstGeom prst="rect">
            <a:avLst/>
          </a:prstGeom>
          <a:noFill/>
        </p:spPr>
        <p:txBody>
          <a:bodyPr wrap="square" rtlCol="0">
            <a:spAutoFit/>
          </a:bodyPr>
          <a:lstStyle/>
          <a:p>
            <a:pPr algn="r"/>
            <a:r>
              <a:rPr lang="es-ES" sz="1200" dirty="0"/>
              <a:t>Adaptado de </a:t>
            </a:r>
            <a:r>
              <a:rPr lang="es-ES" sz="1200" dirty="0" err="1"/>
              <a:t>Bordier</a:t>
            </a:r>
            <a:r>
              <a:rPr lang="es-ES" sz="1200" dirty="0"/>
              <a:t> M, et al. Agosto de 2020. </a:t>
            </a:r>
            <a:r>
              <a:rPr lang="es-ES" sz="1200" dirty="0" err="1"/>
              <a:t>Characteristics</a:t>
            </a:r>
            <a:r>
              <a:rPr lang="es-ES" sz="1200" dirty="0"/>
              <a:t> </a:t>
            </a:r>
            <a:r>
              <a:rPr lang="es-ES" sz="1200" dirty="0" err="1"/>
              <a:t>of</a:t>
            </a:r>
            <a:r>
              <a:rPr lang="es-ES" sz="1200" dirty="0"/>
              <a:t> </a:t>
            </a:r>
            <a:r>
              <a:rPr lang="es-ES" sz="1200" dirty="0" err="1"/>
              <a:t>One</a:t>
            </a:r>
            <a:r>
              <a:rPr lang="es-ES" sz="1200" dirty="0"/>
              <a:t> Health </a:t>
            </a:r>
            <a:r>
              <a:rPr lang="es-ES" sz="1200" dirty="0" err="1"/>
              <a:t>surveillance</a:t>
            </a:r>
            <a:r>
              <a:rPr lang="es-ES" sz="1200" dirty="0"/>
              <a:t> </a:t>
            </a:r>
            <a:r>
              <a:rPr lang="es-ES" sz="1200" dirty="0" err="1"/>
              <a:t>systems</a:t>
            </a:r>
            <a:r>
              <a:rPr lang="es-ES" sz="1200" dirty="0"/>
              <a:t>: a </a:t>
            </a:r>
            <a:r>
              <a:rPr lang="es-ES" sz="1200" dirty="0" err="1"/>
              <a:t>systematic</a:t>
            </a:r>
            <a:r>
              <a:rPr lang="es-ES" sz="1200" dirty="0"/>
              <a:t> </a:t>
            </a:r>
            <a:r>
              <a:rPr lang="es-ES" sz="1200" dirty="0" err="1"/>
              <a:t>literature</a:t>
            </a:r>
            <a:r>
              <a:rPr lang="es-ES" sz="1200" dirty="0"/>
              <a:t> </a:t>
            </a:r>
            <a:r>
              <a:rPr lang="es-ES" sz="1200" dirty="0" err="1"/>
              <a:t>review</a:t>
            </a:r>
            <a:r>
              <a:rPr lang="es-ES" sz="1200" dirty="0"/>
              <a:t>. </a:t>
            </a:r>
            <a:r>
              <a:rPr lang="es-ES" sz="1200" dirty="0">
                <a:hlinkClick r:id="rId8"/>
              </a:rPr>
              <a:t>https://doi.</a:t>
            </a:r>
            <a:r>
              <a:rPr lang="es-ES" sz="1200" dirty="0"/>
              <a:t>org/10.1016/j.prevetmed.2018.10.005 </a:t>
            </a:r>
          </a:p>
        </p:txBody>
      </p:sp>
    </p:spTree>
    <p:extLst>
      <p:ext uri="{BB962C8B-B14F-4D97-AF65-F5344CB8AC3E}">
        <p14:creationId xmlns:p14="http://schemas.microsoft.com/office/powerpoint/2010/main" val="13613578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A2284-C208-3E2D-DE83-4A371E389214}"/>
              </a:ext>
            </a:extLst>
          </p:cNvPr>
          <p:cNvSpPr>
            <a:spLocks noGrp="1"/>
          </p:cNvSpPr>
          <p:nvPr>
            <p:ph type="title"/>
          </p:nvPr>
        </p:nvSpPr>
        <p:spPr/>
        <p:txBody>
          <a:bodyPr/>
          <a:lstStyle/>
          <a:p>
            <a:r>
              <a:rPr lang="es-ES" dirty="0"/>
              <a:t>Interpretar tablas</a:t>
            </a:r>
          </a:p>
        </p:txBody>
      </p:sp>
      <p:sp>
        <p:nvSpPr>
          <p:cNvPr id="13" name="Text Placeholder 1">
            <a:extLst>
              <a:ext uri="{FF2B5EF4-FFF2-40B4-BE49-F238E27FC236}">
                <a16:creationId xmlns:a16="http://schemas.microsoft.com/office/drawing/2014/main" id="{D273861E-3567-45E1-9940-45953F3AF257}"/>
              </a:ext>
            </a:extLst>
          </p:cNvPr>
          <p:cNvSpPr>
            <a:spLocks noGrp="1"/>
          </p:cNvSpPr>
          <p:nvPr>
            <p:ph sz="half" idx="2"/>
          </p:nvPr>
        </p:nvSpPr>
        <p:spPr/>
        <p:txBody>
          <a:bodyPr/>
          <a:lstStyle/>
          <a:p>
            <a:pPr marL="0" indent="0">
              <a:buNone/>
            </a:pPr>
            <a:r>
              <a:rPr lang="es-ES" sz="2400" b="1" dirty="0"/>
              <a:t>Cuadro 1: prevalencia de organismos resistentes a los antimicrobianos (RAM) en muestras de agua de hogares rurales, granjas avícolas y mercados urbanos de alimentos</a:t>
            </a:r>
          </a:p>
        </p:txBody>
      </p:sp>
      <p:graphicFrame>
        <p:nvGraphicFramePr>
          <p:cNvPr id="6" name="Table 5">
            <a:extLst>
              <a:ext uri="{FF2B5EF4-FFF2-40B4-BE49-F238E27FC236}">
                <a16:creationId xmlns:a16="http://schemas.microsoft.com/office/drawing/2014/main" id="{E7F3C4E5-941E-4F65-BC48-E9EF02A6252D}"/>
              </a:ext>
            </a:extLst>
          </p:cNvPr>
          <p:cNvGraphicFramePr>
            <a:graphicFrameLocks noGrp="1"/>
          </p:cNvGraphicFramePr>
          <p:nvPr>
            <p:extLst>
              <p:ext uri="{D42A27DB-BD31-4B8C-83A1-F6EECF244321}">
                <p14:modId xmlns:p14="http://schemas.microsoft.com/office/powerpoint/2010/main" val="2558964621"/>
              </p:ext>
            </p:extLst>
          </p:nvPr>
        </p:nvGraphicFramePr>
        <p:xfrm>
          <a:off x="881213" y="2708551"/>
          <a:ext cx="10429574" cy="3232769"/>
        </p:xfrm>
        <a:graphic>
          <a:graphicData uri="http://schemas.openxmlformats.org/drawingml/2006/table">
            <a:tbl>
              <a:tblPr/>
              <a:tblGrid>
                <a:gridCol w="2748614">
                  <a:extLst>
                    <a:ext uri="{9D8B030D-6E8A-4147-A177-3AD203B41FA5}">
                      <a16:colId xmlns:a16="http://schemas.microsoft.com/office/drawing/2014/main" val="3820977869"/>
                    </a:ext>
                  </a:extLst>
                </a:gridCol>
                <a:gridCol w="2743200">
                  <a:extLst>
                    <a:ext uri="{9D8B030D-6E8A-4147-A177-3AD203B41FA5}">
                      <a16:colId xmlns:a16="http://schemas.microsoft.com/office/drawing/2014/main" val="3404596713"/>
                    </a:ext>
                  </a:extLst>
                </a:gridCol>
                <a:gridCol w="1645920">
                  <a:extLst>
                    <a:ext uri="{9D8B030D-6E8A-4147-A177-3AD203B41FA5}">
                      <a16:colId xmlns:a16="http://schemas.microsoft.com/office/drawing/2014/main" val="3569410310"/>
                    </a:ext>
                  </a:extLst>
                </a:gridCol>
                <a:gridCol w="1645920">
                  <a:extLst>
                    <a:ext uri="{9D8B030D-6E8A-4147-A177-3AD203B41FA5}">
                      <a16:colId xmlns:a16="http://schemas.microsoft.com/office/drawing/2014/main" val="1110696005"/>
                    </a:ext>
                  </a:extLst>
                </a:gridCol>
                <a:gridCol w="1645920">
                  <a:extLst>
                    <a:ext uri="{9D8B030D-6E8A-4147-A177-3AD203B41FA5}">
                      <a16:colId xmlns:a16="http://schemas.microsoft.com/office/drawing/2014/main" val="4155841120"/>
                    </a:ext>
                  </a:extLst>
                </a:gridCol>
              </a:tblGrid>
              <a:tr h="507862">
                <a:tc>
                  <a:txBody>
                    <a:bodyPr/>
                    <a:lstStyle/>
                    <a:p>
                      <a:pPr algn="l" fontAlgn="b"/>
                      <a:r>
                        <a:rPr lang="es-GT" sz="2000" b="1" i="0" u="none" strike="noStrike" noProof="0" dirty="0">
                          <a:solidFill>
                            <a:schemeClr val="tx1"/>
                          </a:solidFill>
                          <a:effectLst/>
                          <a:latin typeface="+mn-lt"/>
                        </a:rPr>
                        <a:t>Ubicaciones</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DBDBDB"/>
                    </a:solidFill>
                  </a:tcPr>
                </a:tc>
                <a:tc rowSpan="2">
                  <a:txBody>
                    <a:bodyPr/>
                    <a:lstStyle/>
                    <a:p>
                      <a:pPr algn="l" fontAlgn="b"/>
                      <a:r>
                        <a:rPr lang="es-GT" sz="2000" b="1" i="0" u="none" strike="noStrike" noProof="0" dirty="0">
                          <a:solidFill>
                            <a:schemeClr val="tx1"/>
                          </a:solidFill>
                          <a:effectLst/>
                          <a:latin typeface="+mn-lt"/>
                        </a:rPr>
                        <a:t>Organismo farmacorresistente</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DBDB"/>
                    </a:solidFill>
                  </a:tcPr>
                </a:tc>
                <a:tc>
                  <a:txBody>
                    <a:bodyPr/>
                    <a:lstStyle/>
                    <a:p>
                      <a:pPr algn="l" fontAlgn="b"/>
                      <a:r>
                        <a:rPr lang="es-GT" sz="2000" b="1" i="0" u="none" strike="noStrike" noProof="0" dirty="0">
                          <a:solidFill>
                            <a:schemeClr val="tx1"/>
                          </a:solidFill>
                          <a:effectLst/>
                          <a:latin typeface="+mn-lt"/>
                        </a:rPr>
                        <a:t>Agua  potable</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rgbClr val="DBDBDB"/>
                    </a:solidFill>
                  </a:tcPr>
                </a:tc>
                <a:tc>
                  <a:txBody>
                    <a:bodyPr/>
                    <a:lstStyle/>
                    <a:p>
                      <a:pPr algn="l" fontAlgn="b"/>
                      <a:r>
                        <a:rPr lang="es-GT" sz="2000" b="1" i="0" u="none" strike="noStrike" noProof="0" dirty="0">
                          <a:solidFill>
                            <a:schemeClr val="tx1"/>
                          </a:solidFill>
                          <a:effectLst/>
                          <a:latin typeface="+mn-lt"/>
                        </a:rPr>
                        <a:t>Agua residual</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rgbClr val="DBDBDB"/>
                    </a:solidFill>
                  </a:tcPr>
                </a:tc>
                <a:tc>
                  <a:txBody>
                    <a:bodyPr/>
                    <a:lstStyle/>
                    <a:p>
                      <a:pPr algn="l" fontAlgn="b"/>
                      <a:r>
                        <a:rPr lang="es-GT" sz="2000" b="1" i="0" u="none" strike="noStrike" noProof="0" dirty="0">
                          <a:solidFill>
                            <a:schemeClr val="tx1"/>
                          </a:solidFill>
                          <a:effectLst/>
                          <a:latin typeface="+mn-lt"/>
                        </a:rPr>
                        <a:t>Agua de estanque</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rgbClr val="DBDBDB"/>
                    </a:solidFill>
                  </a:tcPr>
                </a:tc>
                <a:extLst>
                  <a:ext uri="{0D108BD9-81ED-4DB2-BD59-A6C34878D82A}">
                    <a16:rowId xmlns:a16="http://schemas.microsoft.com/office/drawing/2014/main" val="3455164489"/>
                  </a:ext>
                </a:extLst>
              </a:tr>
              <a:tr h="337916">
                <a:tc>
                  <a:txBody>
                    <a:bodyPr/>
                    <a:lstStyle/>
                    <a:p>
                      <a:pPr algn="l" fontAlgn="b"/>
                      <a:r>
                        <a:rPr lang="es-GT" sz="2000" b="0" i="0" u="none" strike="noStrike" noProof="0" dirty="0">
                          <a:solidFill>
                            <a:schemeClr val="tx1"/>
                          </a:solidFill>
                          <a:effectLst/>
                          <a:latin typeface="+mn-lt"/>
                        </a:rPr>
                        <a:t>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DBDBDB"/>
                    </a:solidFill>
                  </a:tcPr>
                </a:tc>
                <a:tc vMerge="1">
                  <a:txBody>
                    <a:bodyPr/>
                    <a:lstStyle/>
                    <a:p>
                      <a:pPr algn="l" fontAlgn="b"/>
                      <a:endParaRPr lang="en-US" sz="2000" b="0" i="0" u="none" strike="noStrike" dirty="0">
                        <a:solidFill>
                          <a:schemeClr val="tx1"/>
                        </a:solidFill>
                        <a:effectLst/>
                        <a:latin typeface="+mn-lt"/>
                      </a:endParaRP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DBDBDB"/>
                    </a:solidFill>
                  </a:tcPr>
                </a:tc>
                <a:tc>
                  <a:txBody>
                    <a:bodyPr/>
                    <a:lstStyle/>
                    <a:p>
                      <a:pPr algn="l" fontAlgn="b"/>
                      <a:r>
                        <a:rPr lang="es-GT" sz="2000" b="0" i="0" u="none" strike="noStrike" noProof="0" dirty="0">
                          <a:solidFill>
                            <a:schemeClr val="tx1"/>
                          </a:solidFill>
                          <a:effectLst/>
                          <a:latin typeface="+mn-lt"/>
                        </a:rPr>
                        <a:t>n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DBDBDB"/>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GT" sz="2000" b="0" i="0" u="none" strike="noStrike" noProof="0" dirty="0">
                          <a:solidFill>
                            <a:schemeClr val="tx1"/>
                          </a:solidFill>
                          <a:effectLst/>
                          <a:latin typeface="+mn-lt"/>
                        </a:rPr>
                        <a:t>n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DBDBDB"/>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GT" sz="2000" b="0" i="0" u="none" strike="noStrike" noProof="0" dirty="0">
                          <a:solidFill>
                            <a:schemeClr val="tx1"/>
                          </a:solidFill>
                          <a:effectLst/>
                          <a:latin typeface="+mn-lt"/>
                        </a:rPr>
                        <a:t>n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DBDBDB"/>
                    </a:solidFill>
                  </a:tcPr>
                </a:tc>
                <a:extLst>
                  <a:ext uri="{0D108BD9-81ED-4DB2-BD59-A6C34878D82A}">
                    <a16:rowId xmlns:a16="http://schemas.microsoft.com/office/drawing/2014/main" val="416851644"/>
                  </a:ext>
                </a:extLst>
              </a:tr>
              <a:tr h="758576">
                <a:tc>
                  <a:txBody>
                    <a:bodyPr/>
                    <a:lstStyle/>
                    <a:p>
                      <a:pPr algn="l" fontAlgn="b"/>
                      <a:r>
                        <a:rPr lang="es-GT" sz="2000" b="0" i="0" u="none" strike="noStrike" noProof="0" dirty="0">
                          <a:solidFill>
                            <a:schemeClr val="tx1"/>
                          </a:solidFill>
                          <a:effectLst/>
                          <a:latin typeface="+mn-lt"/>
                        </a:rPr>
                        <a:t>Hogar rural</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1" u="none" strike="noStrike" noProof="0" dirty="0" err="1">
                          <a:solidFill>
                            <a:schemeClr val="tx1"/>
                          </a:solidFill>
                          <a:effectLst/>
                          <a:latin typeface="+mn-lt"/>
                        </a:rPr>
                        <a:t>Escherichia</a:t>
                      </a:r>
                      <a:r>
                        <a:rPr lang="es-GT" sz="2000" b="0" i="1" u="none" strike="noStrike" noProof="0" dirty="0">
                          <a:solidFill>
                            <a:schemeClr val="tx1"/>
                          </a:solidFill>
                          <a:effectLst/>
                          <a:latin typeface="+mn-lt"/>
                        </a:rPr>
                        <a:t> </a:t>
                      </a:r>
                      <a:r>
                        <a:rPr lang="es-GT" sz="2000" b="0" i="1" u="none" strike="noStrike" noProof="0" dirty="0" err="1">
                          <a:solidFill>
                            <a:schemeClr val="tx1"/>
                          </a:solidFill>
                          <a:effectLst/>
                          <a:latin typeface="+mn-lt"/>
                        </a:rPr>
                        <a:t>coli</a:t>
                      </a:r>
                      <a:endParaRPr lang="es-GT" sz="2000" b="0" i="1" u="none" strike="noStrike" noProof="0" dirty="0">
                        <a:solidFill>
                          <a:schemeClr val="tx1"/>
                        </a:solidFill>
                        <a:effectLst/>
                        <a:latin typeface="+mn-lt"/>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3 (8)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24 (60)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5 (14)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56862988"/>
                  </a:ext>
                </a:extLst>
              </a:tr>
              <a:tr h="758576">
                <a:tc>
                  <a:txBody>
                    <a:bodyPr/>
                    <a:lstStyle/>
                    <a:p>
                      <a:pPr algn="l" fontAlgn="b"/>
                      <a:r>
                        <a:rPr lang="es-GT" sz="2000" b="0" i="0" u="none" strike="noStrike" noProof="0" dirty="0">
                          <a:solidFill>
                            <a:schemeClr val="tx1"/>
                          </a:solidFill>
                          <a:effectLst/>
                          <a:latin typeface="+mn-lt"/>
                        </a:rPr>
                        <a:t>Granjas avícolas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1" u="none" strike="noStrike" noProof="0" dirty="0" err="1">
                          <a:solidFill>
                            <a:schemeClr val="tx1"/>
                          </a:solidFill>
                          <a:effectLst/>
                          <a:latin typeface="+mn-lt"/>
                        </a:rPr>
                        <a:t>Escherichia</a:t>
                      </a:r>
                      <a:r>
                        <a:rPr lang="es-GT" sz="2000" b="0" i="1" u="none" strike="noStrike" noProof="0" dirty="0">
                          <a:solidFill>
                            <a:schemeClr val="tx1"/>
                          </a:solidFill>
                          <a:effectLst/>
                          <a:latin typeface="+mn-lt"/>
                        </a:rPr>
                        <a:t> </a:t>
                      </a:r>
                      <a:r>
                        <a:rPr lang="es-GT" sz="2000" b="0" i="1" u="none" strike="noStrike" noProof="0" dirty="0" err="1">
                          <a:solidFill>
                            <a:schemeClr val="tx1"/>
                          </a:solidFill>
                          <a:effectLst/>
                          <a:latin typeface="+mn-lt"/>
                        </a:rPr>
                        <a:t>coli</a:t>
                      </a:r>
                      <a:endParaRPr lang="es-GT" sz="2000" b="0" i="1" u="none" strike="noStrike" noProof="0" dirty="0">
                        <a:solidFill>
                          <a:schemeClr val="tx1"/>
                        </a:solidFill>
                        <a:effectLst/>
                        <a:latin typeface="+mn-lt"/>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4 (10)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36 (90)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27 (68)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9135652"/>
                  </a:ext>
                </a:extLst>
              </a:tr>
              <a:tr h="758576">
                <a:tc>
                  <a:txBody>
                    <a:bodyPr/>
                    <a:lstStyle/>
                    <a:p>
                      <a:pPr algn="l" fontAlgn="b"/>
                      <a:r>
                        <a:rPr lang="es-GT" sz="2000" b="0" i="0" u="none" strike="noStrike" noProof="0" dirty="0">
                          <a:solidFill>
                            <a:schemeClr val="tx1"/>
                          </a:solidFill>
                          <a:effectLst/>
                          <a:latin typeface="+mn-lt"/>
                        </a:rPr>
                        <a:t>Mercados urbanos de alimentos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1" u="none" strike="noStrike" noProof="0" dirty="0" err="1">
                          <a:solidFill>
                            <a:schemeClr val="tx1"/>
                          </a:solidFill>
                          <a:effectLst/>
                          <a:latin typeface="+mn-lt"/>
                        </a:rPr>
                        <a:t>Escherichia</a:t>
                      </a:r>
                      <a:r>
                        <a:rPr lang="es-GT" sz="2000" b="0" i="1" u="none" strike="noStrike" noProof="0" dirty="0">
                          <a:solidFill>
                            <a:schemeClr val="tx1"/>
                          </a:solidFill>
                          <a:effectLst/>
                          <a:latin typeface="+mn-lt"/>
                        </a:rPr>
                        <a:t> </a:t>
                      </a:r>
                      <a:r>
                        <a:rPr lang="es-GT" sz="2000" b="0" i="1" u="none" strike="noStrike" noProof="0" dirty="0" err="1">
                          <a:solidFill>
                            <a:schemeClr val="tx1"/>
                          </a:solidFill>
                          <a:effectLst/>
                          <a:latin typeface="+mn-lt"/>
                        </a:rPr>
                        <a:t>coli</a:t>
                      </a:r>
                      <a:endParaRPr lang="es-GT" sz="2000" b="0" i="1" u="none" strike="noStrike" noProof="0" dirty="0">
                        <a:solidFill>
                          <a:schemeClr val="tx1"/>
                        </a:solidFill>
                        <a:effectLst/>
                        <a:latin typeface="+mn-lt"/>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0 (0)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33 (83)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GT" sz="2000" b="0" i="0" u="none" strike="noStrike" noProof="0" dirty="0">
                          <a:solidFill>
                            <a:schemeClr val="tx1"/>
                          </a:solidFill>
                          <a:effectLst/>
                          <a:latin typeface="+mn-lt"/>
                        </a:rPr>
                        <a:t>N/A</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7101976"/>
                  </a:ext>
                </a:extLst>
              </a:tr>
            </a:tbl>
          </a:graphicData>
        </a:graphic>
      </p:graphicFrame>
      <p:pic>
        <p:nvPicPr>
          <p:cNvPr id="4" name="Picture 3" descr="A picture containing vector graphics&#10;&#10;Description automatically generated">
            <a:extLst>
              <a:ext uri="{FF2B5EF4-FFF2-40B4-BE49-F238E27FC236}">
                <a16:creationId xmlns:a16="http://schemas.microsoft.com/office/drawing/2014/main" id="{462BD075-9222-D18F-F9EC-C37E5CC45D59}"/>
              </a:ext>
            </a:extLst>
          </p:cNvPr>
          <p:cNvPicPr>
            <a:picLocks noChangeAspect="1"/>
          </p:cNvPicPr>
          <p:nvPr/>
        </p:nvPicPr>
        <p:blipFill>
          <a:blip r:embed="rId3"/>
          <a:stretch>
            <a:fillRect/>
          </a:stretch>
        </p:blipFill>
        <p:spPr>
          <a:xfrm>
            <a:off x="10472404" y="128052"/>
            <a:ext cx="1223563" cy="1223563"/>
          </a:xfrm>
          <a:prstGeom prst="rect">
            <a:avLst/>
          </a:prstGeom>
        </p:spPr>
      </p:pic>
      <p:sp>
        <p:nvSpPr>
          <p:cNvPr id="5" name="TextBox 4">
            <a:extLst>
              <a:ext uri="{FF2B5EF4-FFF2-40B4-BE49-F238E27FC236}">
                <a16:creationId xmlns:a16="http://schemas.microsoft.com/office/drawing/2014/main" id="{720DB6FF-7F28-2866-3F9F-BF37AB714EDB}"/>
              </a:ext>
            </a:extLst>
          </p:cNvPr>
          <p:cNvSpPr txBox="1"/>
          <p:nvPr/>
        </p:nvSpPr>
        <p:spPr>
          <a:xfrm>
            <a:off x="153757" y="6245408"/>
            <a:ext cx="9686924" cy="646331"/>
          </a:xfrm>
          <a:prstGeom prst="rect">
            <a:avLst/>
          </a:prstGeom>
          <a:noFill/>
        </p:spPr>
        <p:txBody>
          <a:bodyPr wrap="square" rtlCol="0">
            <a:spAutoFit/>
          </a:bodyPr>
          <a:lstStyle/>
          <a:p>
            <a:pPr marL="0" indent="0" algn="r">
              <a:buNone/>
            </a:pPr>
            <a:r>
              <a:rPr lang="en-US" sz="1200" dirty="0"/>
              <a:t>Adaptado de </a:t>
            </a:r>
            <a:r>
              <a:rPr lang="en-US" sz="1200" dirty="0" err="1"/>
              <a:t>Asaduzzaman </a:t>
            </a:r>
            <a:r>
              <a:rPr lang="en-US" sz="1200" dirty="0"/>
              <a:t>M, et al. 2022. Spatiotemporal distribution of antimicrobial resistant organisms in different water environments </a:t>
            </a:r>
            <a:r>
              <a:rPr lang="en-US" sz="1200" dirty="0" err="1"/>
              <a:t>inurban </a:t>
            </a:r>
            <a:r>
              <a:rPr lang="en-US" sz="1200" dirty="0"/>
              <a:t>and rural settings of Bangladesh. </a:t>
            </a:r>
            <a:r>
              <a:rPr lang="en-US" sz="1200" i="1" dirty="0"/>
              <a:t>Science of the Total Environment. </a:t>
            </a:r>
            <a:r>
              <a:rPr lang="en-US" sz="1200" dirty="0">
                <a:hlinkClick r:id="rId4"/>
              </a:rPr>
              <a:t>https://doi.org/10.1016/j.scitotenv.2022.154890</a:t>
            </a:r>
            <a:endParaRPr lang="en-US" sz="1200" dirty="0"/>
          </a:p>
          <a:p>
            <a:endParaRPr lang="en-US" sz="1200" dirty="0"/>
          </a:p>
        </p:txBody>
      </p:sp>
    </p:spTree>
    <p:extLst>
      <p:ext uri="{BB962C8B-B14F-4D97-AF65-F5344CB8AC3E}">
        <p14:creationId xmlns:p14="http://schemas.microsoft.com/office/powerpoint/2010/main" val="16347020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2AEB0-579F-185B-9FC7-7A9BD444A768}"/>
              </a:ext>
            </a:extLst>
          </p:cNvPr>
          <p:cNvSpPr>
            <a:spLocks noGrp="1"/>
          </p:cNvSpPr>
          <p:nvPr>
            <p:ph type="title"/>
          </p:nvPr>
        </p:nvSpPr>
        <p:spPr/>
        <p:txBody>
          <a:bodyPr/>
          <a:lstStyle/>
          <a:p>
            <a:r>
              <a:rPr lang="es-ES" dirty="0"/>
              <a:t>Interpretar gráficos (1/3)</a:t>
            </a:r>
          </a:p>
        </p:txBody>
      </p:sp>
      <p:graphicFrame>
        <p:nvGraphicFramePr>
          <p:cNvPr id="9" name="Chart 8">
            <a:extLst>
              <a:ext uri="{FF2B5EF4-FFF2-40B4-BE49-F238E27FC236}">
                <a16:creationId xmlns:a16="http://schemas.microsoft.com/office/drawing/2014/main" id="{FEC20CC3-619C-4BB9-A649-AE9A8D01EBB3}"/>
              </a:ext>
            </a:extLst>
          </p:cNvPr>
          <p:cNvGraphicFramePr>
            <a:graphicFrameLocks/>
          </p:cNvGraphicFramePr>
          <p:nvPr>
            <p:extLst>
              <p:ext uri="{D42A27DB-BD31-4B8C-83A1-F6EECF244321}">
                <p14:modId xmlns:p14="http://schemas.microsoft.com/office/powerpoint/2010/main" val="3711722084"/>
              </p:ext>
            </p:extLst>
          </p:nvPr>
        </p:nvGraphicFramePr>
        <p:xfrm>
          <a:off x="2479597" y="2301934"/>
          <a:ext cx="7232805" cy="4098866"/>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vector graphics&#10;&#10;Description automatically generated">
            <a:extLst>
              <a:ext uri="{FF2B5EF4-FFF2-40B4-BE49-F238E27FC236}">
                <a16:creationId xmlns:a16="http://schemas.microsoft.com/office/drawing/2014/main" id="{098AE2E1-149E-9FD1-B086-5B577A713C10}"/>
              </a:ext>
            </a:extLst>
          </p:cNvPr>
          <p:cNvPicPr>
            <a:picLocks noChangeAspect="1"/>
          </p:cNvPicPr>
          <p:nvPr/>
        </p:nvPicPr>
        <p:blipFill>
          <a:blip r:embed="rId4"/>
          <a:stretch>
            <a:fillRect/>
          </a:stretch>
        </p:blipFill>
        <p:spPr>
          <a:xfrm>
            <a:off x="10472404" y="128052"/>
            <a:ext cx="1223563" cy="1223563"/>
          </a:xfrm>
          <a:prstGeom prst="rect">
            <a:avLst/>
          </a:prstGeom>
        </p:spPr>
      </p:pic>
      <p:sp>
        <p:nvSpPr>
          <p:cNvPr id="5" name="TextBox 4">
            <a:extLst>
              <a:ext uri="{FF2B5EF4-FFF2-40B4-BE49-F238E27FC236}">
                <a16:creationId xmlns:a16="http://schemas.microsoft.com/office/drawing/2014/main" id="{33078E13-C9D4-5A79-FF98-2BE2CF6C0C00}"/>
              </a:ext>
            </a:extLst>
          </p:cNvPr>
          <p:cNvSpPr txBox="1"/>
          <p:nvPr/>
        </p:nvSpPr>
        <p:spPr>
          <a:xfrm>
            <a:off x="1343026" y="6405039"/>
            <a:ext cx="8229600" cy="307777"/>
          </a:xfrm>
          <a:prstGeom prst="rect">
            <a:avLst/>
          </a:prstGeom>
          <a:noFill/>
        </p:spPr>
        <p:txBody>
          <a:bodyPr wrap="square" rtlCol="0">
            <a:spAutoFit/>
          </a:bodyPr>
          <a:lstStyle/>
          <a:p>
            <a:pPr algn="r"/>
            <a:r>
              <a:rPr lang="es-ES" sz="1400" dirty="0"/>
              <a:t>Curso de investigación de brotes toxicológicos de los CDC: </a:t>
            </a:r>
            <a:r>
              <a:rPr lang="es-ES" sz="1400" dirty="0">
                <a:solidFill>
                  <a:schemeClr val="accent1"/>
                </a:solidFill>
                <a:hlinkClick r:id="rId5">
                  <a:extLst>
                    <a:ext uri="{A12FA001-AC4F-418D-AE19-62706E023703}">
                      <ahyp:hlinkClr xmlns:ahyp="http://schemas.microsoft.com/office/drawing/2018/hyperlinkcolor" val="tx"/>
                    </a:ext>
                  </a:extLst>
                </a:hlinkClick>
              </a:rPr>
              <a:t>Estudio de caso internacional (cdc.gov)</a:t>
            </a:r>
            <a:endParaRPr lang="es-ES" sz="1400" dirty="0">
              <a:solidFill>
                <a:schemeClr val="accent1"/>
              </a:solidFill>
            </a:endParaRPr>
          </a:p>
        </p:txBody>
      </p:sp>
      <p:sp>
        <p:nvSpPr>
          <p:cNvPr id="6" name="Text Placeholder 1">
            <a:extLst>
              <a:ext uri="{FF2B5EF4-FFF2-40B4-BE49-F238E27FC236}">
                <a16:creationId xmlns:a16="http://schemas.microsoft.com/office/drawing/2014/main" id="{9F076A1E-1471-06EE-26E3-44F19168B58C}"/>
              </a:ext>
            </a:extLst>
          </p:cNvPr>
          <p:cNvSpPr txBox="1">
            <a:spLocks/>
          </p:cNvSpPr>
          <p:nvPr/>
        </p:nvSpPr>
        <p:spPr>
          <a:xfrm>
            <a:off x="2762491" y="1656663"/>
            <a:ext cx="6667017" cy="88698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ES" sz="2000" b="1" dirty="0"/>
              <a:t>Figura 1: Curva epidémica de intoxicaciones agudas por plaguicidas, Bangladesh rural, 2009</a:t>
            </a:r>
          </a:p>
        </p:txBody>
      </p:sp>
    </p:spTree>
    <p:extLst>
      <p:ext uri="{BB962C8B-B14F-4D97-AF65-F5344CB8AC3E}">
        <p14:creationId xmlns:p14="http://schemas.microsoft.com/office/powerpoint/2010/main" val="11195342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F40CE-3DE0-BD36-651F-B077057DD54F}"/>
              </a:ext>
            </a:extLst>
          </p:cNvPr>
          <p:cNvSpPr>
            <a:spLocks noGrp="1"/>
          </p:cNvSpPr>
          <p:nvPr>
            <p:ph type="title"/>
          </p:nvPr>
        </p:nvSpPr>
        <p:spPr/>
        <p:txBody>
          <a:bodyPr/>
          <a:lstStyle/>
          <a:p>
            <a:r>
              <a:rPr lang="es-ES" dirty="0"/>
              <a:t>Interpretar gráficos (2/3)</a:t>
            </a:r>
          </a:p>
        </p:txBody>
      </p:sp>
      <p:graphicFrame>
        <p:nvGraphicFramePr>
          <p:cNvPr id="9" name="Chart 8">
            <a:extLst>
              <a:ext uri="{FF2B5EF4-FFF2-40B4-BE49-F238E27FC236}">
                <a16:creationId xmlns:a16="http://schemas.microsoft.com/office/drawing/2014/main" id="{FEC20CC3-619C-4BB9-A649-AE9A8D01EBB3}"/>
              </a:ext>
            </a:extLst>
          </p:cNvPr>
          <p:cNvGraphicFramePr>
            <a:graphicFrameLocks/>
          </p:cNvGraphicFramePr>
          <p:nvPr>
            <p:extLst>
              <p:ext uri="{D42A27DB-BD31-4B8C-83A1-F6EECF244321}">
                <p14:modId xmlns:p14="http://schemas.microsoft.com/office/powerpoint/2010/main" val="1104806828"/>
              </p:ext>
            </p:extLst>
          </p:nvPr>
        </p:nvGraphicFramePr>
        <p:xfrm>
          <a:off x="1780648" y="2339163"/>
          <a:ext cx="8278055" cy="4061637"/>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Placeholder 1">
            <a:extLst>
              <a:ext uri="{FF2B5EF4-FFF2-40B4-BE49-F238E27FC236}">
                <a16:creationId xmlns:a16="http://schemas.microsoft.com/office/drawing/2014/main" id="{7AEDA926-8B3E-1F65-E0A3-34D2011C97FA}"/>
              </a:ext>
            </a:extLst>
          </p:cNvPr>
          <p:cNvSpPr txBox="1">
            <a:spLocks/>
          </p:cNvSpPr>
          <p:nvPr/>
        </p:nvSpPr>
        <p:spPr>
          <a:xfrm>
            <a:off x="2762491" y="1656663"/>
            <a:ext cx="6667017" cy="88698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ES" sz="2000" b="1" dirty="0"/>
              <a:t>Figura 2: Curva epidémica de intoxicaciones agudas por plaguicidas, Bangladesh rural, 2009</a:t>
            </a:r>
          </a:p>
        </p:txBody>
      </p:sp>
      <p:pic>
        <p:nvPicPr>
          <p:cNvPr id="3" name="Picture 2" descr="A picture containing vector graphics&#10;&#10;Description automatically generated">
            <a:extLst>
              <a:ext uri="{FF2B5EF4-FFF2-40B4-BE49-F238E27FC236}">
                <a16:creationId xmlns:a16="http://schemas.microsoft.com/office/drawing/2014/main" id="{FC54A39A-711D-C790-27C2-AB8F5DC93FA9}"/>
              </a:ext>
            </a:extLst>
          </p:cNvPr>
          <p:cNvPicPr>
            <a:picLocks noChangeAspect="1"/>
          </p:cNvPicPr>
          <p:nvPr/>
        </p:nvPicPr>
        <p:blipFill>
          <a:blip r:embed="rId4"/>
          <a:stretch>
            <a:fillRect/>
          </a:stretch>
        </p:blipFill>
        <p:spPr>
          <a:xfrm>
            <a:off x="10472404" y="128052"/>
            <a:ext cx="1223563" cy="1223563"/>
          </a:xfrm>
          <a:prstGeom prst="rect">
            <a:avLst/>
          </a:prstGeom>
        </p:spPr>
      </p:pic>
      <p:sp>
        <p:nvSpPr>
          <p:cNvPr id="5" name="Text Placeholder 2">
            <a:extLst>
              <a:ext uri="{FF2B5EF4-FFF2-40B4-BE49-F238E27FC236}">
                <a16:creationId xmlns:a16="http://schemas.microsoft.com/office/drawing/2014/main" id="{5EA2FFDD-04EA-B939-0020-2D96B455BF9E}"/>
              </a:ext>
            </a:extLst>
          </p:cNvPr>
          <p:cNvSpPr txBox="1">
            <a:spLocks/>
          </p:cNvSpPr>
          <p:nvPr/>
        </p:nvSpPr>
        <p:spPr>
          <a:xfrm>
            <a:off x="3371850" y="6400800"/>
            <a:ext cx="6271340" cy="286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s-ES" sz="1200" dirty="0"/>
              <a:t>Curso de investigación de brotes toxicológicos de los CDC: </a:t>
            </a:r>
            <a:r>
              <a:rPr lang="es-ES" sz="1200" dirty="0">
                <a:solidFill>
                  <a:schemeClr val="accent1"/>
                </a:solidFill>
                <a:hlinkClick r:id="rId5">
                  <a:extLst>
                    <a:ext uri="{A12FA001-AC4F-418D-AE19-62706E023703}">
                      <ahyp:hlinkClr xmlns:ahyp="http://schemas.microsoft.com/office/drawing/2018/hyperlinkcolor" val="tx"/>
                    </a:ext>
                  </a:extLst>
                </a:hlinkClick>
              </a:rPr>
              <a:t>Estudio de caso internacional (cdc.gov)</a:t>
            </a:r>
            <a:endParaRPr lang="es-ES" sz="1200" dirty="0">
              <a:solidFill>
                <a:schemeClr val="accent1"/>
              </a:solidFill>
            </a:endParaRPr>
          </a:p>
        </p:txBody>
      </p:sp>
    </p:spTree>
    <p:extLst>
      <p:ext uri="{BB962C8B-B14F-4D97-AF65-F5344CB8AC3E}">
        <p14:creationId xmlns:p14="http://schemas.microsoft.com/office/powerpoint/2010/main" val="3348549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ClrTx/>
              <a:buFont typeface="+mj-lt"/>
              <a:buAutoNum type="arabicPeriod"/>
            </a:pPr>
            <a:r>
              <a:rPr lang="es-ES" dirty="0"/>
              <a:t>Explicar las medidas y los resultados epidemiológicos y estadísticos en un lenguaje sencillo.</a:t>
            </a:r>
          </a:p>
          <a:p>
            <a:pPr marL="514350" indent="-514350">
              <a:buClrTx/>
              <a:buFont typeface="+mj-lt"/>
              <a:buAutoNum type="arabicPeriod"/>
            </a:pPr>
            <a:r>
              <a:rPr lang="es-ES" dirty="0"/>
              <a:t>Comparar los datos observados con los umbrales establecidos</a:t>
            </a:r>
          </a:p>
          <a:p>
            <a:pPr marL="514350" indent="-514350">
              <a:buClrTx/>
              <a:buFont typeface="+mj-lt"/>
              <a:buAutoNum type="arabicPeriod"/>
            </a:pPr>
            <a:r>
              <a:rPr lang="es-ES" dirty="0"/>
              <a:t>Comparar los datos observados con los valores esperados</a:t>
            </a:r>
          </a:p>
          <a:p>
            <a:pPr marL="514350" indent="-514350">
              <a:buClrTx/>
              <a:buFont typeface="+mj-lt"/>
              <a:buAutoNum type="arabicPeriod"/>
            </a:pPr>
            <a:r>
              <a:rPr lang="es-ES" dirty="0"/>
              <a:t>Considerar la calidad de los datos </a:t>
            </a:r>
          </a:p>
          <a:p>
            <a:pPr marL="514350" indent="-514350">
              <a:buClrTx/>
              <a:buFont typeface="+mj-lt"/>
              <a:buAutoNum type="arabicPeriod"/>
            </a:pPr>
            <a:r>
              <a:rPr lang="es-ES" dirty="0"/>
              <a:t>Considerar las posibles explicaciones de un aparente aumento de los casos</a:t>
            </a:r>
          </a:p>
          <a:p>
            <a:pPr marL="514350" indent="-514350">
              <a:buClrTx/>
              <a:buFont typeface="+mj-lt"/>
              <a:buAutoNum type="arabicPeriod"/>
            </a:pPr>
            <a:r>
              <a:rPr lang="es-ES" dirty="0"/>
              <a:t>Hacer inferencias sobre la aparición de enfermedades a partir de datos resumidos</a:t>
            </a:r>
          </a:p>
          <a:p>
            <a:endParaRPr lang="es-ES" dirty="0"/>
          </a:p>
        </p:txBody>
      </p:sp>
      <p:sp>
        <p:nvSpPr>
          <p:cNvPr id="2" name="Title 1"/>
          <p:cNvSpPr>
            <a:spLocks noGrp="1"/>
          </p:cNvSpPr>
          <p:nvPr>
            <p:ph type="title"/>
          </p:nvPr>
        </p:nvSpPr>
        <p:spPr>
          <a:xfrm>
            <a:off x="838200" y="0"/>
            <a:ext cx="10515600" cy="1257300"/>
          </a:xfrm>
        </p:spPr>
        <p:txBody>
          <a:bodyPr/>
          <a:lstStyle/>
          <a:p>
            <a:r>
              <a:rPr lang="es-ES" dirty="0"/>
              <a:t>Aspectos de la interpretación de los datos de vigilancia (1/2)</a:t>
            </a:r>
          </a:p>
        </p:txBody>
      </p:sp>
    </p:spTree>
    <p:extLst>
      <p:ext uri="{BB962C8B-B14F-4D97-AF65-F5344CB8AC3E}">
        <p14:creationId xmlns:p14="http://schemas.microsoft.com/office/powerpoint/2010/main" val="4234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a:extLst>
              <a:ext uri="{FF2B5EF4-FFF2-40B4-BE49-F238E27FC236}">
                <a16:creationId xmlns:a16="http://schemas.microsoft.com/office/drawing/2014/main" id="{54316939-0CC1-06F6-F5BB-E50D8822A3EF}"/>
              </a:ext>
            </a:extLst>
          </p:cNvPr>
          <p:cNvGraphicFramePr>
            <a:graphicFrameLocks/>
          </p:cNvGraphicFramePr>
          <p:nvPr>
            <p:extLst>
              <p:ext uri="{D42A27DB-BD31-4B8C-83A1-F6EECF244321}">
                <p14:modId xmlns:p14="http://schemas.microsoft.com/office/powerpoint/2010/main" val="4037033732"/>
              </p:ext>
            </p:extLst>
          </p:nvPr>
        </p:nvGraphicFramePr>
        <p:xfrm>
          <a:off x="2029500" y="2307138"/>
          <a:ext cx="7893303" cy="4157246"/>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5">
            <a:extLst>
              <a:ext uri="{FF2B5EF4-FFF2-40B4-BE49-F238E27FC236}">
                <a16:creationId xmlns:a16="http://schemas.microsoft.com/office/drawing/2014/main" id="{18601400-B16E-9E28-0CD7-4670FC491010}"/>
              </a:ext>
            </a:extLst>
          </p:cNvPr>
          <p:cNvSpPr>
            <a:spLocks noGrp="1"/>
          </p:cNvSpPr>
          <p:nvPr>
            <p:ph type="title"/>
          </p:nvPr>
        </p:nvSpPr>
        <p:spPr/>
        <p:txBody>
          <a:bodyPr/>
          <a:lstStyle/>
          <a:p>
            <a:r>
              <a:rPr lang="es-ES" dirty="0"/>
              <a:t>Interpretar gráficos (3/3)</a:t>
            </a:r>
          </a:p>
        </p:txBody>
      </p:sp>
      <p:sp>
        <p:nvSpPr>
          <p:cNvPr id="12" name="Text Placeholder 1">
            <a:extLst>
              <a:ext uri="{FF2B5EF4-FFF2-40B4-BE49-F238E27FC236}">
                <a16:creationId xmlns:a16="http://schemas.microsoft.com/office/drawing/2014/main" id="{64C074D0-5D61-F0D9-3236-731225234A3C}"/>
              </a:ext>
            </a:extLst>
          </p:cNvPr>
          <p:cNvSpPr>
            <a:spLocks noGrp="1"/>
          </p:cNvSpPr>
          <p:nvPr>
            <p:ph sz="half" idx="2"/>
          </p:nvPr>
        </p:nvSpPr>
        <p:spPr/>
        <p:txBody>
          <a:bodyPr/>
          <a:lstStyle/>
          <a:p>
            <a:pPr marL="0" indent="0" algn="ctr">
              <a:buNone/>
            </a:pPr>
            <a:r>
              <a:rPr lang="es-ES" sz="2000" b="1" dirty="0"/>
              <a:t>Figura 3: Tendencia anual de las intoxicaciones agudas por plaguicidas, Bangladesh rural, de enero de 2008 a abril de 2009</a:t>
            </a:r>
          </a:p>
        </p:txBody>
      </p:sp>
      <p:pic>
        <p:nvPicPr>
          <p:cNvPr id="4" name="Picture 3" descr="A picture containing vector graphics&#10;&#10;Description automatically generated">
            <a:extLst>
              <a:ext uri="{FF2B5EF4-FFF2-40B4-BE49-F238E27FC236}">
                <a16:creationId xmlns:a16="http://schemas.microsoft.com/office/drawing/2014/main" id="{AB2C9E67-430D-0DC8-B4F7-454337C6F347}"/>
              </a:ext>
            </a:extLst>
          </p:cNvPr>
          <p:cNvPicPr>
            <a:picLocks noChangeAspect="1"/>
          </p:cNvPicPr>
          <p:nvPr/>
        </p:nvPicPr>
        <p:blipFill>
          <a:blip r:embed="rId4"/>
          <a:stretch>
            <a:fillRect/>
          </a:stretch>
        </p:blipFill>
        <p:spPr>
          <a:xfrm>
            <a:off x="10472404" y="128052"/>
            <a:ext cx="1223563" cy="1223563"/>
          </a:xfrm>
          <a:prstGeom prst="rect">
            <a:avLst/>
          </a:prstGeom>
        </p:spPr>
      </p:pic>
      <p:sp>
        <p:nvSpPr>
          <p:cNvPr id="7" name="TextBox 6">
            <a:extLst>
              <a:ext uri="{FF2B5EF4-FFF2-40B4-BE49-F238E27FC236}">
                <a16:creationId xmlns:a16="http://schemas.microsoft.com/office/drawing/2014/main" id="{03D594CC-4C54-8C45-4271-E246945139CD}"/>
              </a:ext>
            </a:extLst>
          </p:cNvPr>
          <p:cNvSpPr txBox="1"/>
          <p:nvPr/>
        </p:nvSpPr>
        <p:spPr>
          <a:xfrm>
            <a:off x="3254495" y="5657940"/>
            <a:ext cx="4686715" cy="400110"/>
          </a:xfrm>
          <a:prstGeom prst="rect">
            <a:avLst/>
          </a:prstGeom>
          <a:noFill/>
        </p:spPr>
        <p:txBody>
          <a:bodyPr wrap="square" rtlCol="0">
            <a:spAutoFit/>
          </a:bodyPr>
          <a:lstStyle/>
          <a:p>
            <a:pPr algn="ctr">
              <a:tabLst>
                <a:tab pos="2405063" algn="l"/>
                <a:tab pos="4919663" algn="l"/>
              </a:tabLst>
            </a:pPr>
            <a:r>
              <a:rPr lang="en-US" sz="2000">
                <a:latin typeface="Arial" panose="020B0604020202020204" pitchFamily="34" charset="0"/>
              </a:rPr>
              <a:t>2008</a:t>
            </a:r>
          </a:p>
        </p:txBody>
      </p:sp>
      <p:sp>
        <p:nvSpPr>
          <p:cNvPr id="10" name="TextBox 9">
            <a:extLst>
              <a:ext uri="{FF2B5EF4-FFF2-40B4-BE49-F238E27FC236}">
                <a16:creationId xmlns:a16="http://schemas.microsoft.com/office/drawing/2014/main" id="{327D9768-64BD-9290-7525-CC9F47F217CD}"/>
              </a:ext>
            </a:extLst>
          </p:cNvPr>
          <p:cNvSpPr txBox="1"/>
          <p:nvPr/>
        </p:nvSpPr>
        <p:spPr>
          <a:xfrm>
            <a:off x="8003393" y="5657940"/>
            <a:ext cx="1756606" cy="400110"/>
          </a:xfrm>
          <a:prstGeom prst="rect">
            <a:avLst/>
          </a:prstGeom>
          <a:noFill/>
        </p:spPr>
        <p:txBody>
          <a:bodyPr wrap="square" rtlCol="0">
            <a:spAutoFit/>
          </a:bodyPr>
          <a:lstStyle/>
          <a:p>
            <a:pPr algn="ctr">
              <a:tabLst>
                <a:tab pos="2405063" algn="l"/>
                <a:tab pos="4919663" algn="l"/>
              </a:tabLst>
            </a:pPr>
            <a:r>
              <a:rPr lang="en-US" sz="2000" dirty="0">
                <a:latin typeface="Arial" panose="020B0604020202020204" pitchFamily="34" charset="0"/>
              </a:rPr>
              <a:t>2009</a:t>
            </a:r>
          </a:p>
        </p:txBody>
      </p:sp>
      <p:sp>
        <p:nvSpPr>
          <p:cNvPr id="8" name="Left Bracket 7">
            <a:extLst>
              <a:ext uri="{FF2B5EF4-FFF2-40B4-BE49-F238E27FC236}">
                <a16:creationId xmlns:a16="http://schemas.microsoft.com/office/drawing/2014/main" id="{46252DD0-02DD-389C-9700-34D842E28480}"/>
              </a:ext>
            </a:extLst>
          </p:cNvPr>
          <p:cNvSpPr/>
          <p:nvPr/>
        </p:nvSpPr>
        <p:spPr>
          <a:xfrm rot="16200000">
            <a:off x="5547878" y="3333817"/>
            <a:ext cx="341250" cy="4928016"/>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a:extLst>
              <a:ext uri="{FF2B5EF4-FFF2-40B4-BE49-F238E27FC236}">
                <a16:creationId xmlns:a16="http://schemas.microsoft.com/office/drawing/2014/main" id="{EE12E3FD-C65E-D68E-25D2-52D6F66BE6CC}"/>
              </a:ext>
            </a:extLst>
          </p:cNvPr>
          <p:cNvSpPr/>
          <p:nvPr/>
        </p:nvSpPr>
        <p:spPr>
          <a:xfrm rot="16200000">
            <a:off x="8799770" y="5009940"/>
            <a:ext cx="341250" cy="1575768"/>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 Placeholder 2">
            <a:extLst>
              <a:ext uri="{FF2B5EF4-FFF2-40B4-BE49-F238E27FC236}">
                <a16:creationId xmlns:a16="http://schemas.microsoft.com/office/drawing/2014/main" id="{7CCFEC48-7E7D-43CE-81D8-87BFEC87BAE3}"/>
              </a:ext>
            </a:extLst>
          </p:cNvPr>
          <p:cNvSpPr txBox="1">
            <a:spLocks/>
          </p:cNvSpPr>
          <p:nvPr/>
        </p:nvSpPr>
        <p:spPr>
          <a:xfrm>
            <a:off x="2269196" y="6446169"/>
            <a:ext cx="7338202" cy="3844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s-ES" sz="1200" dirty="0"/>
              <a:t>Curso de investigación de brotes toxicológicos de los CDC: </a:t>
            </a:r>
            <a:r>
              <a:rPr lang="es-ES" sz="1200" dirty="0">
                <a:solidFill>
                  <a:schemeClr val="accent1"/>
                </a:solidFill>
                <a:hlinkClick r:id="rId5">
                  <a:extLst>
                    <a:ext uri="{A12FA001-AC4F-418D-AE19-62706E023703}">
                      <ahyp:hlinkClr xmlns:ahyp="http://schemas.microsoft.com/office/drawing/2018/hyperlinkcolor" val="tx"/>
                    </a:ext>
                  </a:extLst>
                </a:hlinkClick>
              </a:rPr>
              <a:t>Estudio de caso internacional (cdc.gov)</a:t>
            </a:r>
            <a:endParaRPr lang="es-ES" sz="1200" dirty="0">
              <a:solidFill>
                <a:schemeClr val="accent1"/>
              </a:solidFill>
            </a:endParaRPr>
          </a:p>
        </p:txBody>
      </p:sp>
      <p:sp>
        <p:nvSpPr>
          <p:cNvPr id="2" name="TextBox 1">
            <a:extLst>
              <a:ext uri="{FF2B5EF4-FFF2-40B4-BE49-F238E27FC236}">
                <a16:creationId xmlns:a16="http://schemas.microsoft.com/office/drawing/2014/main" id="{912440B0-E629-0E5B-55CB-F297D237A420}"/>
              </a:ext>
            </a:extLst>
          </p:cNvPr>
          <p:cNvSpPr txBox="1"/>
          <p:nvPr/>
        </p:nvSpPr>
        <p:spPr>
          <a:xfrm rot="16200000">
            <a:off x="6171930" y="1958331"/>
            <a:ext cx="623083" cy="6689011"/>
          </a:xfrm>
          <a:prstGeom prst="rect">
            <a:avLst/>
          </a:prstGeom>
          <a:solidFill>
            <a:schemeClr val="bg1"/>
          </a:solidFill>
        </p:spPr>
        <p:txBody>
          <a:bodyPr wrap="square" rtlCol="0">
            <a:spAutoFit/>
          </a:bodyPr>
          <a:lstStyle/>
          <a:p>
            <a:pPr>
              <a:lnSpc>
                <a:spcPct val="150000"/>
              </a:lnSpc>
            </a:pPr>
            <a:r>
              <a:rPr lang="es-ES" dirty="0"/>
              <a:t>Ene</a:t>
            </a:r>
          </a:p>
          <a:p>
            <a:pPr>
              <a:lnSpc>
                <a:spcPct val="150000"/>
              </a:lnSpc>
            </a:pPr>
            <a:r>
              <a:rPr lang="es-ES" dirty="0"/>
              <a:t>Feb</a:t>
            </a:r>
          </a:p>
          <a:p>
            <a:pPr>
              <a:lnSpc>
                <a:spcPct val="150000"/>
              </a:lnSpc>
            </a:pPr>
            <a:r>
              <a:rPr lang="es-ES" dirty="0"/>
              <a:t>Mar</a:t>
            </a:r>
          </a:p>
          <a:p>
            <a:pPr>
              <a:lnSpc>
                <a:spcPct val="150000"/>
              </a:lnSpc>
            </a:pPr>
            <a:r>
              <a:rPr lang="es-ES" dirty="0"/>
              <a:t> Abr</a:t>
            </a:r>
          </a:p>
          <a:p>
            <a:pPr>
              <a:lnSpc>
                <a:spcPct val="150000"/>
              </a:lnSpc>
            </a:pPr>
            <a:r>
              <a:rPr lang="es-ES" dirty="0"/>
              <a:t>May</a:t>
            </a:r>
          </a:p>
          <a:p>
            <a:pPr>
              <a:lnSpc>
                <a:spcPct val="150000"/>
              </a:lnSpc>
            </a:pPr>
            <a:r>
              <a:rPr lang="es-ES" dirty="0"/>
              <a:t> Jun</a:t>
            </a:r>
          </a:p>
          <a:p>
            <a:pPr>
              <a:lnSpc>
                <a:spcPct val="150000"/>
              </a:lnSpc>
            </a:pPr>
            <a:r>
              <a:rPr lang="es-ES" dirty="0"/>
              <a:t>  Jul</a:t>
            </a:r>
          </a:p>
          <a:p>
            <a:pPr>
              <a:lnSpc>
                <a:spcPct val="150000"/>
              </a:lnSpc>
            </a:pPr>
            <a:r>
              <a:rPr lang="es-ES" dirty="0"/>
              <a:t>Ago</a:t>
            </a:r>
          </a:p>
          <a:p>
            <a:pPr>
              <a:lnSpc>
                <a:spcPct val="150000"/>
              </a:lnSpc>
            </a:pPr>
            <a:r>
              <a:rPr lang="es-ES" dirty="0"/>
              <a:t>Sep</a:t>
            </a:r>
          </a:p>
          <a:p>
            <a:pPr>
              <a:lnSpc>
                <a:spcPct val="150000"/>
              </a:lnSpc>
            </a:pPr>
            <a:r>
              <a:rPr lang="es-ES" dirty="0"/>
              <a:t> Oct</a:t>
            </a:r>
          </a:p>
          <a:p>
            <a:pPr>
              <a:lnSpc>
                <a:spcPct val="150000"/>
              </a:lnSpc>
            </a:pPr>
            <a:r>
              <a:rPr lang="es-ES" dirty="0"/>
              <a:t>Nov</a:t>
            </a:r>
          </a:p>
          <a:p>
            <a:pPr>
              <a:lnSpc>
                <a:spcPct val="150000"/>
              </a:lnSpc>
            </a:pPr>
            <a:r>
              <a:rPr lang="es-ES" dirty="0"/>
              <a:t> Dic</a:t>
            </a:r>
          </a:p>
          <a:p>
            <a:pPr>
              <a:lnSpc>
                <a:spcPct val="150000"/>
              </a:lnSpc>
            </a:pPr>
            <a:r>
              <a:rPr lang="es-ES" dirty="0"/>
              <a:t>Ene</a:t>
            </a:r>
          </a:p>
          <a:p>
            <a:pPr>
              <a:lnSpc>
                <a:spcPct val="150000"/>
              </a:lnSpc>
            </a:pPr>
            <a:r>
              <a:rPr lang="es-ES" dirty="0"/>
              <a:t>Feb</a:t>
            </a:r>
          </a:p>
          <a:p>
            <a:pPr>
              <a:lnSpc>
                <a:spcPct val="150000"/>
              </a:lnSpc>
            </a:pPr>
            <a:r>
              <a:rPr lang="es-ES" dirty="0"/>
              <a:t>Mar    </a:t>
            </a:r>
          </a:p>
          <a:p>
            <a:pPr>
              <a:lnSpc>
                <a:spcPct val="150000"/>
              </a:lnSpc>
            </a:pPr>
            <a:r>
              <a:rPr lang="es-ES" dirty="0"/>
              <a:t> Abr</a:t>
            </a:r>
          </a:p>
        </p:txBody>
      </p:sp>
    </p:spTree>
    <p:extLst>
      <p:ext uri="{BB962C8B-B14F-4D97-AF65-F5344CB8AC3E}">
        <p14:creationId xmlns:p14="http://schemas.microsoft.com/office/powerpoint/2010/main" val="377308475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ES" dirty="0"/>
              <a:t>Los datos deben interpretarse para ser útiles:</a:t>
            </a:r>
          </a:p>
          <a:p>
            <a:pPr lvl="1"/>
            <a:r>
              <a:rPr lang="es-ES" dirty="0"/>
              <a:t>Paso 1: describir los datos</a:t>
            </a:r>
          </a:p>
          <a:p>
            <a:pPr lvl="1"/>
            <a:r>
              <a:rPr lang="es-ES" dirty="0"/>
              <a:t>Paso 2: aplicar el razonamiento / juicio</a:t>
            </a:r>
          </a:p>
          <a:p>
            <a:pPr lvl="2"/>
            <a:r>
              <a:rPr lang="es-ES" dirty="0"/>
              <a:t>Comparar lo observado con lo previsto</a:t>
            </a:r>
          </a:p>
          <a:p>
            <a:pPr lvl="2"/>
            <a:r>
              <a:rPr lang="es-ES" dirty="0"/>
              <a:t>Considerar la calidad de los datos</a:t>
            </a:r>
          </a:p>
          <a:p>
            <a:pPr lvl="1"/>
            <a:r>
              <a:rPr lang="es-ES" dirty="0"/>
              <a:t>Paso 3: hacer inferencias</a:t>
            </a:r>
          </a:p>
          <a:p>
            <a:pPr lvl="2"/>
            <a:r>
              <a:rPr lang="es-ES" dirty="0"/>
              <a:t>Determinar la explicación o explicaciones más probables de los cambios, diferencias y patrones.</a:t>
            </a:r>
          </a:p>
          <a:p>
            <a:pPr lvl="1"/>
            <a:r>
              <a:rPr lang="es-ES" dirty="0"/>
              <a:t>Paso 4: Utilizar la interpretación como base para la acción</a:t>
            </a:r>
          </a:p>
          <a:p>
            <a:endParaRPr lang="es-ES" dirty="0"/>
          </a:p>
          <a:p>
            <a:endParaRPr lang="es-ES" dirty="0"/>
          </a:p>
        </p:txBody>
      </p:sp>
      <p:sp>
        <p:nvSpPr>
          <p:cNvPr id="2" name="Title 1"/>
          <p:cNvSpPr>
            <a:spLocks noGrp="1"/>
          </p:cNvSpPr>
          <p:nvPr>
            <p:ph type="title"/>
          </p:nvPr>
        </p:nvSpPr>
        <p:spPr/>
        <p:txBody>
          <a:bodyPr/>
          <a:lstStyle/>
          <a:p>
            <a:r>
              <a:rPr lang="es-ES" dirty="0"/>
              <a:t>Resumen</a:t>
            </a:r>
          </a:p>
        </p:txBody>
      </p:sp>
    </p:spTree>
    <p:extLst>
      <p:ext uri="{BB962C8B-B14F-4D97-AF65-F5344CB8AC3E}">
        <p14:creationId xmlns:p14="http://schemas.microsoft.com/office/powerpoint/2010/main" val="23777281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3B7A091-DAB3-887F-63F0-C31A1DF590E3}"/>
              </a:ext>
            </a:extLst>
          </p:cNvPr>
          <p:cNvSpPr>
            <a:spLocks noGrp="1"/>
          </p:cNvSpPr>
          <p:nvPr>
            <p:ph sz="half" idx="2"/>
          </p:nvPr>
        </p:nvSpPr>
        <p:spPr/>
        <p:txBody>
          <a:bodyPr/>
          <a:lstStyle/>
          <a:p>
            <a:pPr marL="457200" indent="-457200">
              <a:buFont typeface="Arial" panose="020B0604020202020204" pitchFamily="34" charset="0"/>
              <a:buChar char="•"/>
            </a:pPr>
            <a:r>
              <a:rPr lang="es-ES" b="0" dirty="0"/>
              <a:t>Describir e interpretar datos resumidos</a:t>
            </a:r>
          </a:p>
          <a:p>
            <a:pPr marL="457200" indent="-457200">
              <a:buFont typeface="Arial" panose="020B0604020202020204" pitchFamily="34" charset="0"/>
              <a:buChar char="•"/>
            </a:pPr>
            <a:r>
              <a:rPr lang="es-ES" b="0" dirty="0"/>
              <a:t>Describir el uso de umbrales al analizar los datos de vigilancia</a:t>
            </a:r>
          </a:p>
          <a:p>
            <a:pPr marL="457200" indent="-457200">
              <a:buFont typeface="Arial" panose="020B0604020202020204" pitchFamily="34" charset="0"/>
              <a:buChar char="•"/>
            </a:pPr>
            <a:r>
              <a:rPr lang="es-ES" b="0" dirty="0"/>
              <a:t>Examinar las posibles razones del aumento observado en los casos notificados</a:t>
            </a:r>
          </a:p>
          <a:p>
            <a:pPr marL="457200" indent="-457200">
              <a:buFont typeface="Arial" panose="020B0604020202020204" pitchFamily="34" charset="0"/>
              <a:buChar char="•"/>
            </a:pPr>
            <a:r>
              <a:rPr lang="es-ES" b="0" dirty="0"/>
              <a:t>Aplicar los conceptos de Una </a:t>
            </a:r>
            <a:r>
              <a:rPr lang="es-ES" dirty="0"/>
              <a:t>S</a:t>
            </a:r>
            <a:r>
              <a:rPr lang="es-ES" b="0" dirty="0"/>
              <a:t>ola </a:t>
            </a:r>
            <a:r>
              <a:rPr lang="es-ES" dirty="0"/>
              <a:t>S</a:t>
            </a:r>
            <a:r>
              <a:rPr lang="es-ES" b="0" dirty="0"/>
              <a:t>alud en la interpretación de datos humanos, animales y medioambientales.</a:t>
            </a:r>
          </a:p>
          <a:p>
            <a:endParaRPr lang="es-ES" dirty="0"/>
          </a:p>
        </p:txBody>
      </p:sp>
      <p:sp>
        <p:nvSpPr>
          <p:cNvPr id="5" name="Title 4">
            <a:extLst>
              <a:ext uri="{FF2B5EF4-FFF2-40B4-BE49-F238E27FC236}">
                <a16:creationId xmlns:a16="http://schemas.microsoft.com/office/drawing/2014/main" id="{F09AF996-AF8F-B6C0-1C7F-38AE822D9961}"/>
              </a:ext>
            </a:extLst>
          </p:cNvPr>
          <p:cNvSpPr>
            <a:spLocks noGrp="1"/>
          </p:cNvSpPr>
          <p:nvPr>
            <p:ph type="title"/>
          </p:nvPr>
        </p:nvSpPr>
        <p:spPr/>
        <p:txBody>
          <a:bodyPr/>
          <a:lstStyle/>
          <a:p>
            <a:r>
              <a:rPr lang="es-ES" dirty="0"/>
              <a:t>Revisión de los objetivos</a:t>
            </a:r>
          </a:p>
        </p:txBody>
      </p:sp>
    </p:spTree>
    <p:extLst>
      <p:ext uri="{BB962C8B-B14F-4D97-AF65-F5344CB8AC3E}">
        <p14:creationId xmlns:p14="http://schemas.microsoft.com/office/powerpoint/2010/main" val="1821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514350" indent="-514350">
              <a:buClrTx/>
              <a:buFont typeface="+mj-lt"/>
              <a:buAutoNum type="arabicPeriod"/>
            </a:pPr>
            <a:r>
              <a:rPr lang="es-ES" b="1" dirty="0"/>
              <a:t>Explicar las medidas y los resultados epidemiológicos y estadísticos en un lenguaje sencillo</a:t>
            </a:r>
          </a:p>
          <a:p>
            <a:pPr marL="514350" indent="-514350">
              <a:buClrTx/>
              <a:buFont typeface="+mj-lt"/>
              <a:buAutoNum type="arabicPeriod"/>
            </a:pPr>
            <a:r>
              <a:rPr lang="es-ES" dirty="0">
                <a:solidFill>
                  <a:schemeClr val="bg2"/>
                </a:solidFill>
              </a:rPr>
              <a:t>Comparar los datos observados con los umbrales establecidos</a:t>
            </a:r>
          </a:p>
          <a:p>
            <a:pPr marL="514350" indent="-514350">
              <a:buClrTx/>
              <a:buFont typeface="+mj-lt"/>
              <a:buAutoNum type="arabicPeriod"/>
            </a:pPr>
            <a:r>
              <a:rPr lang="es-ES" dirty="0">
                <a:solidFill>
                  <a:schemeClr val="bg2"/>
                </a:solidFill>
              </a:rPr>
              <a:t>Comparar los datos observados con los valores esperados</a:t>
            </a:r>
          </a:p>
          <a:p>
            <a:pPr marL="514350" indent="-514350">
              <a:buClrTx/>
              <a:buFont typeface="+mj-lt"/>
              <a:buAutoNum type="arabicPeriod"/>
            </a:pPr>
            <a:r>
              <a:rPr lang="es-ES" dirty="0">
                <a:solidFill>
                  <a:schemeClr val="bg2"/>
                </a:solidFill>
              </a:rPr>
              <a:t>Considere la calidad de los datos </a:t>
            </a:r>
          </a:p>
          <a:p>
            <a:pPr marL="514350" indent="-514350">
              <a:buClrTx/>
              <a:buFont typeface="+mj-lt"/>
              <a:buAutoNum type="arabicPeriod"/>
            </a:pPr>
            <a:r>
              <a:rPr lang="es-ES" dirty="0">
                <a:solidFill>
                  <a:schemeClr val="bg2"/>
                </a:solidFill>
              </a:rPr>
              <a:t>Considere las posibles explicaciones de un aparente aumento de los casos</a:t>
            </a:r>
          </a:p>
          <a:p>
            <a:pPr marL="514350" indent="-514350">
              <a:buClrTx/>
              <a:buFont typeface="+mj-lt"/>
              <a:buAutoNum type="arabicPeriod"/>
            </a:pPr>
            <a:r>
              <a:rPr lang="es-ES" dirty="0">
                <a:solidFill>
                  <a:schemeClr val="bg2"/>
                </a:solidFill>
              </a:rPr>
              <a:t>Hacer inferencias sobre la aparición de enfermedades a partir de datos resumidos</a:t>
            </a:r>
          </a:p>
          <a:p>
            <a:endParaRPr lang="es-ES" dirty="0">
              <a:solidFill>
                <a:srgbClr val="808080"/>
              </a:solidFill>
            </a:endParaRPr>
          </a:p>
        </p:txBody>
      </p:sp>
      <p:sp>
        <p:nvSpPr>
          <p:cNvPr id="2" name="Title 1"/>
          <p:cNvSpPr>
            <a:spLocks noGrp="1"/>
          </p:cNvSpPr>
          <p:nvPr>
            <p:ph type="title"/>
          </p:nvPr>
        </p:nvSpPr>
        <p:spPr>
          <a:xfrm>
            <a:off x="838200" y="0"/>
            <a:ext cx="10515600" cy="1257300"/>
          </a:xfrm>
        </p:spPr>
        <p:txBody>
          <a:bodyPr/>
          <a:lstStyle/>
          <a:p>
            <a:r>
              <a:rPr lang="es-ES" dirty="0"/>
              <a:t>Aspectos de la interpretación de los datos de vigilancia (2/2)</a:t>
            </a:r>
          </a:p>
        </p:txBody>
      </p:sp>
    </p:spTree>
    <p:extLst>
      <p:ext uri="{BB962C8B-B14F-4D97-AF65-F5344CB8AC3E}">
        <p14:creationId xmlns:p14="http://schemas.microsoft.com/office/powerpoint/2010/main" val="870299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lgn="ctr">
              <a:buNone/>
            </a:pPr>
            <a:endParaRPr lang="es-ES" dirty="0"/>
          </a:p>
          <a:p>
            <a:pPr marL="0" indent="0" algn="ctr">
              <a:buNone/>
            </a:pPr>
            <a:r>
              <a:rPr lang="es-ES" dirty="0"/>
              <a:t>¿Cómo describiría estos resultados en lenguaje sencillo?</a:t>
            </a:r>
          </a:p>
          <a:p>
            <a:pPr marL="0" indent="0">
              <a:buNone/>
            </a:pPr>
            <a:endParaRPr lang="es-ES" dirty="0"/>
          </a:p>
          <a:p>
            <a:pPr marL="0" indent="0">
              <a:buNone/>
            </a:pPr>
            <a:endParaRPr lang="es-ES" sz="600" dirty="0">
              <a:latin typeface="Arial"/>
              <a:cs typeface="Arial"/>
            </a:endParaRPr>
          </a:p>
        </p:txBody>
      </p:sp>
      <p:sp>
        <p:nvSpPr>
          <p:cNvPr id="4" name="Title 3">
            <a:extLst>
              <a:ext uri="{FF2B5EF4-FFF2-40B4-BE49-F238E27FC236}">
                <a16:creationId xmlns:a16="http://schemas.microsoft.com/office/drawing/2014/main" id="{0EF4B8F1-AF71-C21F-DD10-6D80538928BA}"/>
              </a:ext>
            </a:extLst>
          </p:cNvPr>
          <p:cNvSpPr>
            <a:spLocks noGrp="1"/>
          </p:cNvSpPr>
          <p:nvPr>
            <p:ph type="title"/>
          </p:nvPr>
        </p:nvSpPr>
        <p:spPr/>
        <p:txBody>
          <a:bodyPr/>
          <a:lstStyle/>
          <a:p>
            <a:r>
              <a:rPr lang="es-ES" dirty="0"/>
              <a:t>Lenguaje claro: Práctica 1</a:t>
            </a:r>
          </a:p>
        </p:txBody>
      </p:sp>
      <p:grpSp>
        <p:nvGrpSpPr>
          <p:cNvPr id="6" name="Group 5">
            <a:extLst>
              <a:ext uri="{FF2B5EF4-FFF2-40B4-BE49-F238E27FC236}">
                <a16:creationId xmlns:a16="http://schemas.microsoft.com/office/drawing/2014/main" id="{D4830AA0-054D-70BD-3EA5-BF1C20AA9039}"/>
              </a:ext>
            </a:extLst>
          </p:cNvPr>
          <p:cNvGrpSpPr/>
          <p:nvPr/>
        </p:nvGrpSpPr>
        <p:grpSpPr>
          <a:xfrm>
            <a:off x="834963" y="2899956"/>
            <a:ext cx="4948187" cy="2743200"/>
            <a:chOff x="838200" y="2149329"/>
            <a:chExt cx="4948187" cy="2743200"/>
          </a:xfrm>
        </p:grpSpPr>
        <p:sp>
          <p:nvSpPr>
            <p:cNvPr id="2" name="Rectangle: Rounded Corners 1">
              <a:extLst>
                <a:ext uri="{FF2B5EF4-FFF2-40B4-BE49-F238E27FC236}">
                  <a16:creationId xmlns:a16="http://schemas.microsoft.com/office/drawing/2014/main" id="{17009684-CEDA-F1EC-798A-BF169B6CFC1E}"/>
                </a:ext>
              </a:extLst>
            </p:cNvPr>
            <p:cNvSpPr/>
            <p:nvPr/>
          </p:nvSpPr>
          <p:spPr>
            <a:xfrm>
              <a:off x="838200" y="2149329"/>
              <a:ext cx="4918879" cy="2743200"/>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 name="TextBox 4">
              <a:extLst>
                <a:ext uri="{FF2B5EF4-FFF2-40B4-BE49-F238E27FC236}">
                  <a16:creationId xmlns:a16="http://schemas.microsoft.com/office/drawing/2014/main" id="{D6C4A0F8-6B1C-A76A-B90A-E81BC3CE3D64}"/>
                </a:ext>
              </a:extLst>
            </p:cNvPr>
            <p:cNvSpPr txBox="1"/>
            <p:nvPr/>
          </p:nvSpPr>
          <p:spPr>
            <a:xfrm>
              <a:off x="867509" y="2245236"/>
              <a:ext cx="4918878" cy="2446824"/>
            </a:xfrm>
            <a:prstGeom prst="rect">
              <a:avLst/>
            </a:prstGeom>
            <a:noFill/>
            <a:ln>
              <a:noFill/>
            </a:ln>
          </p:spPr>
          <p:txBody>
            <a:bodyPr wrap="square" rtlCol="0">
              <a:spAutoFit/>
            </a:bodyPr>
            <a:lstStyle/>
            <a:p>
              <a:pPr algn="ctr">
                <a:spcBef>
                  <a:spcPts val="500"/>
                </a:spcBef>
              </a:pPr>
              <a:r>
                <a:rPr lang="es-ES" sz="2800" dirty="0"/>
                <a:t>Pacientes con dengue, </a:t>
              </a:r>
            </a:p>
            <a:p>
              <a:pPr algn="ctr">
                <a:spcAft>
                  <a:spcPts val="500"/>
                </a:spcAft>
              </a:pPr>
              <a:r>
                <a:rPr lang="es-ES" sz="2800" dirty="0"/>
                <a:t>Provincia H, 2023</a:t>
              </a:r>
            </a:p>
            <a:p>
              <a:pPr>
                <a:spcBef>
                  <a:spcPts val="500"/>
                </a:spcBef>
                <a:spcAft>
                  <a:spcPts val="500"/>
                </a:spcAft>
                <a:buClr>
                  <a:srgbClr val="00953A"/>
                </a:buClr>
                <a:buFont typeface="Wingdings" panose="05000000000000000000" pitchFamily="2" charset="2"/>
                <a:buChar char="§"/>
              </a:pPr>
              <a:r>
                <a:rPr lang="es-ES" sz="2400" dirty="0"/>
                <a:t> Edad media = 30.1 años</a:t>
              </a:r>
            </a:p>
            <a:p>
              <a:pPr>
                <a:spcBef>
                  <a:spcPts val="500"/>
                </a:spcBef>
                <a:spcAft>
                  <a:spcPts val="500"/>
                </a:spcAft>
                <a:buClr>
                  <a:srgbClr val="00953A"/>
                </a:buClr>
                <a:buFont typeface="Wingdings" panose="05000000000000000000" pitchFamily="2" charset="2"/>
                <a:buChar char="§"/>
              </a:pPr>
              <a:r>
                <a:rPr lang="es-ES" sz="2400" dirty="0"/>
                <a:t> Edad media = 28 años</a:t>
              </a:r>
            </a:p>
            <a:p>
              <a:pPr>
                <a:spcBef>
                  <a:spcPts val="500"/>
                </a:spcBef>
                <a:spcAft>
                  <a:spcPts val="500"/>
                </a:spcAft>
                <a:buClr>
                  <a:srgbClr val="00953A"/>
                </a:buClr>
                <a:buFont typeface="Wingdings" panose="05000000000000000000" pitchFamily="2" charset="2"/>
                <a:buChar char="§"/>
              </a:pPr>
              <a:r>
                <a:rPr lang="es-ES" sz="2400" dirty="0"/>
                <a:t> Rango de edad = 0-91 años</a:t>
              </a:r>
              <a:endParaRPr lang="es-ES" dirty="0"/>
            </a:p>
          </p:txBody>
        </p:sp>
      </p:grpSp>
      <p:sp>
        <p:nvSpPr>
          <p:cNvPr id="7" name="TextBox 6">
            <a:extLst>
              <a:ext uri="{FF2B5EF4-FFF2-40B4-BE49-F238E27FC236}">
                <a16:creationId xmlns:a16="http://schemas.microsoft.com/office/drawing/2014/main" id="{263FD860-FB19-398E-7DE5-BF6CA53E73A6}"/>
              </a:ext>
            </a:extLst>
          </p:cNvPr>
          <p:cNvSpPr txBox="1"/>
          <p:nvPr/>
        </p:nvSpPr>
        <p:spPr>
          <a:xfrm>
            <a:off x="6437565" y="2899956"/>
            <a:ext cx="4890163" cy="2318583"/>
          </a:xfrm>
          <a:prstGeom prst="rect">
            <a:avLst/>
          </a:prstGeom>
          <a:noFill/>
        </p:spPr>
        <p:txBody>
          <a:bodyPr wrap="square">
            <a:spAutoFit/>
          </a:bodyPr>
          <a:lstStyle/>
          <a:p>
            <a:pPr algn="ctr">
              <a:spcBef>
                <a:spcPts val="500"/>
              </a:spcBef>
            </a:pPr>
            <a:r>
              <a:rPr lang="es-ES" sz="2800" dirty="0"/>
              <a:t>Diabetes, </a:t>
            </a:r>
          </a:p>
          <a:p>
            <a:pPr algn="ctr">
              <a:spcAft>
                <a:spcPts val="500"/>
              </a:spcAft>
            </a:pPr>
            <a:r>
              <a:rPr lang="es-ES" sz="2800" dirty="0"/>
              <a:t>Distrito M, 2023</a:t>
            </a:r>
          </a:p>
          <a:p>
            <a:pPr>
              <a:spcBef>
                <a:spcPts val="500"/>
              </a:spcBef>
              <a:spcAft>
                <a:spcPts val="500"/>
              </a:spcAft>
              <a:buClr>
                <a:srgbClr val="00953A"/>
              </a:buClr>
              <a:buFont typeface="Wingdings" panose="05000000000000000000" pitchFamily="2" charset="2"/>
              <a:buChar char="§"/>
            </a:pPr>
            <a:r>
              <a:rPr lang="es-ES" sz="2400" dirty="0">
                <a:cs typeface="Arial"/>
              </a:rPr>
              <a:t> Tasa de incidencia = </a:t>
            </a:r>
            <a:br>
              <a:rPr lang="es-ES" sz="2400" dirty="0">
                <a:cs typeface="Arial"/>
              </a:rPr>
            </a:br>
            <a:r>
              <a:rPr lang="es-ES" sz="2400" dirty="0">
                <a:cs typeface="Arial"/>
              </a:rPr>
              <a:t>4.0/1,000 adultos</a:t>
            </a:r>
          </a:p>
          <a:p>
            <a:pPr>
              <a:spcBef>
                <a:spcPts val="500"/>
              </a:spcBef>
              <a:spcAft>
                <a:spcPts val="500"/>
              </a:spcAft>
              <a:buClr>
                <a:srgbClr val="00953A"/>
              </a:buClr>
              <a:buFont typeface="Wingdings" panose="05000000000000000000" pitchFamily="2" charset="2"/>
              <a:buChar char="§"/>
            </a:pPr>
            <a:r>
              <a:rPr lang="es-ES" sz="2400" dirty="0">
                <a:cs typeface="Arial"/>
              </a:rPr>
              <a:t> Prevalencia = 6.9%.</a:t>
            </a:r>
          </a:p>
        </p:txBody>
      </p:sp>
      <p:sp>
        <p:nvSpPr>
          <p:cNvPr id="8" name="Rectangle: Rounded Corners 7">
            <a:extLst>
              <a:ext uri="{FF2B5EF4-FFF2-40B4-BE49-F238E27FC236}">
                <a16:creationId xmlns:a16="http://schemas.microsoft.com/office/drawing/2014/main" id="{3EE86985-069C-60AD-6B8F-BBFB002BD5A1}"/>
              </a:ext>
            </a:extLst>
          </p:cNvPr>
          <p:cNvSpPr/>
          <p:nvPr/>
        </p:nvSpPr>
        <p:spPr>
          <a:xfrm>
            <a:off x="6437565" y="2899956"/>
            <a:ext cx="4919472" cy="2743200"/>
          </a:xfrm>
          <a:prstGeom prst="roundRect">
            <a:avLst/>
          </a:prstGeom>
          <a:noFill/>
          <a:ln w="76200">
            <a:solidFill>
              <a:srgbClr val="0065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5840716"/>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F1570B-FF20-467D-AF36-792E363B0838}">
  <ds:schemaRefs>
    <ds:schemaRef ds:uri="http://www.w3.org/XML/1998/namespace"/>
    <ds:schemaRef ds:uri="http://schemas.microsoft.com/office/2006/metadata/properties"/>
    <ds:schemaRef ds:uri="http://schemas.microsoft.com/office/infopath/2007/PartnerControls"/>
    <ds:schemaRef ds:uri="http://purl.org/dc/elements/1.1/"/>
    <ds:schemaRef ds:uri="http://schemas.microsoft.com/office/2006/documentManagement/types"/>
    <ds:schemaRef ds:uri="http://purl.org/dc/dcmitype/"/>
    <ds:schemaRef ds:uri="http://schemas.openxmlformats.org/package/2006/metadata/core-properties"/>
    <ds:schemaRef ds:uri="cd03f174-a395-49eb-8ee9-8d943e22f40d"/>
    <ds:schemaRef ds:uri="52ff0146-47b4-4d51-8c1c-03266fcd63a2"/>
    <ds:schemaRef ds:uri="http://purl.org/dc/terms/"/>
  </ds:schemaRefs>
</ds:datastoreItem>
</file>

<file path=customXml/itemProps2.xml><?xml version="1.0" encoding="utf-8"?>
<ds:datastoreItem xmlns:ds="http://schemas.openxmlformats.org/officeDocument/2006/customXml" ds:itemID="{F4601216-63E3-4FC0-B307-065FC356D314}">
  <ds:schemaRefs>
    <ds:schemaRef ds:uri="http://schemas.microsoft.com/sharepoint/v3/contenttype/forms"/>
  </ds:schemaRefs>
</ds:datastoreItem>
</file>

<file path=customXml/itemProps3.xml><?xml version="1.0" encoding="utf-8"?>
<ds:datastoreItem xmlns:ds="http://schemas.openxmlformats.org/officeDocument/2006/customXml" ds:itemID="{788CFEAF-A7A5-418A-B363-F030879ABD0B}"/>
</file>

<file path=docProps/app.xml><?xml version="1.0" encoding="utf-8"?>
<Properties xmlns="http://schemas.openxmlformats.org/officeDocument/2006/extended-properties" xmlns:vt="http://schemas.openxmlformats.org/officeDocument/2006/docPropsVTypes">
  <Template>Spanish_Template_12_6_2024</Template>
  <TotalTime>5443</TotalTime>
  <Words>12455</Words>
  <Application>Microsoft Office PowerPoint</Application>
  <PresentationFormat>Widescreen</PresentationFormat>
  <Paragraphs>1408</Paragraphs>
  <Slides>72</Slides>
  <Notes>72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72</vt:i4>
      </vt:variant>
    </vt:vector>
  </HeadingPairs>
  <TitlesOfParts>
    <vt:vector size="86" baseType="lpstr">
      <vt:lpstr>Arial</vt:lpstr>
      <vt:lpstr>Arial  </vt:lpstr>
      <vt:lpstr>Arial (Body)</vt:lpstr>
      <vt:lpstr>Arial Re</vt:lpstr>
      <vt:lpstr>Calibri</vt:lpstr>
      <vt:lpstr>Courier New</vt:lpstr>
      <vt:lpstr>Franklin Gothic Medium</vt:lpstr>
      <vt:lpstr>Franklin Gothic Medium Cond</vt:lpstr>
      <vt:lpstr>Monotype Sorts</vt:lpstr>
      <vt:lpstr>Segoe UI</vt:lpstr>
      <vt:lpstr>Symbol</vt:lpstr>
      <vt:lpstr>Times New Roman</vt:lpstr>
      <vt:lpstr>Wingdings</vt:lpstr>
      <vt:lpstr>Spanish_Template_12_6_2024</vt:lpstr>
      <vt:lpstr>PowerPoint Presentation</vt:lpstr>
      <vt:lpstr>PowerPoint Presentation</vt:lpstr>
      <vt:lpstr>PowerPoint Presentation</vt:lpstr>
      <vt:lpstr>PowerPoint Presentation</vt:lpstr>
      <vt:lpstr>Describir e interpretar (1/2)</vt:lpstr>
      <vt:lpstr>Describir e interpretar (2/2)</vt:lpstr>
      <vt:lpstr>Aspectos de la interpretación de los datos de vigilancia (1/2)</vt:lpstr>
      <vt:lpstr>Aspectos de la interpretación de los datos de vigilancia (2/2)</vt:lpstr>
      <vt:lpstr>Lenguaje claro: Práctica 1</vt:lpstr>
      <vt:lpstr>Lenguaje sencillo: Práctica 1: Respuestas</vt:lpstr>
      <vt:lpstr>Lenguaje claro: Práctica 2</vt:lpstr>
      <vt:lpstr>Lenguaje claro: Práctica 2: Respuestas</vt:lpstr>
      <vt:lpstr>Lenguaje claro: Práctica 3</vt:lpstr>
      <vt:lpstr>Lenguaje claro: Práctica 3: Respuestas</vt:lpstr>
      <vt:lpstr>Aspectos de la interpretación de los datos de vigilancia </vt:lpstr>
      <vt:lpstr>Umbrales</vt:lpstr>
      <vt:lpstr>Tipos de umbrales</vt:lpstr>
      <vt:lpstr>Tipos de umbrales</vt:lpstr>
      <vt:lpstr>Umbrales: práctica 1</vt:lpstr>
      <vt:lpstr>Umbrales: Práctica 1: Respuestas</vt:lpstr>
      <vt:lpstr>Umbrales: Práctica 2</vt:lpstr>
      <vt:lpstr>Umbrales: Práctica 2: Respuesta</vt:lpstr>
      <vt:lpstr>Umbrales: Práctica 3</vt:lpstr>
      <vt:lpstr>Umbrales: Práctica 3: Respuesta</vt:lpstr>
      <vt:lpstr>Aspectos de la interpretación de los datos de vigilancia </vt:lpstr>
      <vt:lpstr>Observado frente a esperado</vt:lpstr>
      <vt:lpstr>Observado</vt:lpstr>
      <vt:lpstr>¿Qué es "endémico"? ¿“enzootia"?</vt:lpstr>
      <vt:lpstr>¿Qué es una "epidemia"? ¿“epizootia"?</vt:lpstr>
      <vt:lpstr>Observado: describa</vt:lpstr>
      <vt:lpstr>Comparar lo observado con lo previsto </vt:lpstr>
      <vt:lpstr>Comparar lo observado con lo previsto</vt:lpstr>
      <vt:lpstr>Aspectos de la interpretación de los datos de vigilancia </vt:lpstr>
      <vt:lpstr>Considerar la calidad de los datos (1/3)</vt:lpstr>
      <vt:lpstr>Considerar la calidad de los datos (2/3)</vt:lpstr>
      <vt:lpstr>Considerar la calidad de los datos (3/3)</vt:lpstr>
      <vt:lpstr>Considerar la calidad de los datos: profundice en los datos</vt:lpstr>
      <vt:lpstr>Interpretación de datos: Práctica 1</vt:lpstr>
      <vt:lpstr>Interpretación de datos:  Práctica 1: Respuesta</vt:lpstr>
      <vt:lpstr>Interpretación de datos: Práctica 2</vt:lpstr>
      <vt:lpstr>Interpretación de datos:  Práctica 2: Respuesta</vt:lpstr>
      <vt:lpstr>Interpretar datos (1/3)</vt:lpstr>
      <vt:lpstr>Interpretar datos (2/3)</vt:lpstr>
      <vt:lpstr>Interpretar datos (3/3)</vt:lpstr>
      <vt:lpstr>Interpretar datos: Respuesta</vt:lpstr>
      <vt:lpstr>Aspectos de la interpretación de los datos de vigilancia </vt:lpstr>
      <vt:lpstr>Aumento de casos: Práctica</vt:lpstr>
      <vt:lpstr>¿Qué puede explicar el aparente aumento de casos? (1/2)</vt:lpstr>
      <vt:lpstr>¿Qué puede explicar el aparente aumento  de casos? (2/2)</vt:lpstr>
      <vt:lpstr>Aumento aparente: Práctica 1</vt:lpstr>
      <vt:lpstr>Aumento aparente:  Práctica 1: Respuesta</vt:lpstr>
      <vt:lpstr>Aumento aparente: Práctica 2</vt:lpstr>
      <vt:lpstr>Aumento aparente:  Práctica 2: Respuesta</vt:lpstr>
      <vt:lpstr>Describir e interpretar</vt:lpstr>
      <vt:lpstr>Aspectos de la interpretación de los datos de vigilancia </vt:lpstr>
      <vt:lpstr>Inferencia</vt:lpstr>
      <vt:lpstr>PowerPoint Presentation</vt:lpstr>
      <vt:lpstr>Ejercicio en grupo: diarrea grave en el distrito X (2/9)</vt:lpstr>
      <vt:lpstr>Ejercicio en grupo: diarrea grave en el distrito X (3/9)</vt:lpstr>
      <vt:lpstr>Ejercicio en grupo: diarrea grave en el distrito X (4/9)</vt:lpstr>
      <vt:lpstr>Ejercicio en grupo: diarrea grave en el distrito X (5/9)</vt:lpstr>
      <vt:lpstr>Ejercicio en grupo: diarrea grave en el distrito X (6/9)</vt:lpstr>
      <vt:lpstr>Ejercicio en grupo: diarrea grave en el distrito X (7/9)</vt:lpstr>
      <vt:lpstr>Ejercicio en grupo: Diarrea grave en el distrito X (8/9)</vt:lpstr>
      <vt:lpstr>Ejercicio en grupo: diarrea grave en el distrito X (9/9)</vt:lpstr>
      <vt:lpstr>Sistemas de vigilancia de Una Salud </vt:lpstr>
      <vt:lpstr>Interpretar tablas</vt:lpstr>
      <vt:lpstr>Interpretar gráficos (1/3)</vt:lpstr>
      <vt:lpstr>Interpretar gráficos (2/3)</vt:lpstr>
      <vt:lpstr>Interpretar gráficos (3/3)</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docId:F4AADCFDF52FE2E07AFE2249C2685950</cp:keywords>
  <cp:lastModifiedBy>Gallagher, Darby (CDC/GHC/DGHP)</cp:lastModifiedBy>
  <cp:revision>32</cp:revision>
  <cp:lastPrinted>2019-05-08T21:06:41Z</cp:lastPrinted>
  <dcterms:created xsi:type="dcterms:W3CDTF">2005-08-29T16:54:09Z</dcterms:created>
  <dcterms:modified xsi:type="dcterms:W3CDTF">2026-03-24T20:49:17Z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2022-02-10T19:45:33Z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5cc73405-a872-4bdc-ab74-025fd8758dbd</vt:lpwstr>
  </property>
  <property fmtid="{D5CDD505-2E9C-101B-9397-08002B2CF9AE}" pid="9" name="MSIP_Label_7b94a7b8-f06c-4dfe-bdcc-9b548fd58c31_ContentBits">
    <vt:lpwstr>0</vt:lpwstr>
  </property>
  <property fmtid="{D5CDD505-2E9C-101B-9397-08002B2CF9AE}" pid="10" name="MediaServiceImageTags">
    <vt:lpwstr/>
  </property>
</Properties>
</file>